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26"/>
  </p:notesMasterIdLst>
  <p:handoutMasterIdLst>
    <p:handoutMasterId r:id="rId27"/>
  </p:handoutMasterIdLst>
  <p:sldIdLst>
    <p:sldId id="338" r:id="rId2"/>
    <p:sldId id="328" r:id="rId3"/>
    <p:sldId id="267" r:id="rId4"/>
    <p:sldId id="364" r:id="rId5"/>
    <p:sldId id="340" r:id="rId6"/>
    <p:sldId id="342" r:id="rId7"/>
    <p:sldId id="388" r:id="rId8"/>
    <p:sldId id="343" r:id="rId9"/>
    <p:sldId id="399" r:id="rId10"/>
    <p:sldId id="401" r:id="rId11"/>
    <p:sldId id="405" r:id="rId12"/>
    <p:sldId id="389" r:id="rId13"/>
    <p:sldId id="381" r:id="rId14"/>
    <p:sldId id="382" r:id="rId15"/>
    <p:sldId id="349" r:id="rId16"/>
    <p:sldId id="369" r:id="rId17"/>
    <p:sldId id="426" r:id="rId18"/>
    <p:sldId id="427" r:id="rId19"/>
    <p:sldId id="428" r:id="rId20"/>
    <p:sldId id="432" r:id="rId21"/>
    <p:sldId id="429" r:id="rId22"/>
    <p:sldId id="431" r:id="rId23"/>
    <p:sldId id="430" r:id="rId24"/>
    <p:sldId id="433" r:id="rId25"/>
  </p:sldIdLst>
  <p:sldSz cx="9144000" cy="6858000" type="screen4x3"/>
  <p:notesSz cx="7010400" cy="9236075"/>
  <p:custShowLst>
    <p:custShow name="Custom Show 1" id="0">
      <p:sldLst>
        <p:sld r:id="rId4"/>
      </p:sldLst>
    </p:custShow>
  </p:custShow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7C80"/>
    <a:srgbClr val="FFCC00"/>
    <a:srgbClr val="00FF99"/>
    <a:srgbClr val="FFFF00"/>
    <a:srgbClr val="F9DB91"/>
    <a:srgbClr val="FF0000"/>
    <a:srgbClr val="0000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53" autoAdjust="0"/>
    <p:restoredTop sz="94672" autoAdjust="0"/>
  </p:normalViewPr>
  <p:slideViewPr>
    <p:cSldViewPr>
      <p:cViewPr varScale="1">
        <p:scale>
          <a:sx n="128" d="100"/>
          <a:sy n="128" d="100"/>
        </p:scale>
        <p:origin x="1896" y="1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03B6ACA-AD45-0E1A-96AB-676E4CBFDD47}"/>
              </a:ext>
            </a:extLst>
          </p:cNvPr>
          <p:cNvSpPr>
            <a:spLocks noGrp="1"/>
          </p:cNvSpPr>
          <p:nvPr>
            <p:ph type="hdr" sz="quarter"/>
          </p:nvPr>
        </p:nvSpPr>
        <p:spPr>
          <a:xfrm>
            <a:off x="0" y="0"/>
            <a:ext cx="3038475" cy="461963"/>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a:extLst>
              <a:ext uri="{FF2B5EF4-FFF2-40B4-BE49-F238E27FC236}">
                <a16:creationId xmlns:a16="http://schemas.microsoft.com/office/drawing/2014/main" id="{42588625-0057-889E-950D-0F6D03B7BA40}"/>
              </a:ext>
            </a:extLst>
          </p:cNvPr>
          <p:cNvSpPr>
            <a:spLocks noGrp="1"/>
          </p:cNvSpPr>
          <p:nvPr>
            <p:ph type="dt" sz="quarter" idx="1"/>
          </p:nvPr>
        </p:nvSpPr>
        <p:spPr>
          <a:xfrm>
            <a:off x="3970338" y="0"/>
            <a:ext cx="3038475" cy="461963"/>
          </a:xfrm>
          <a:prstGeom prst="rect">
            <a:avLst/>
          </a:prstGeom>
        </p:spPr>
        <p:txBody>
          <a:bodyPr vert="horz" lIns="91440" tIns="45720" rIns="91440" bIns="45720" rtlCol="0"/>
          <a:lstStyle>
            <a:lvl1pPr algn="r">
              <a:defRPr sz="1200">
                <a:latin typeface="Arial" charset="0"/>
                <a:cs typeface="+mn-cs"/>
              </a:defRPr>
            </a:lvl1pPr>
          </a:lstStyle>
          <a:p>
            <a:pPr>
              <a:defRPr/>
            </a:pPr>
            <a:fld id="{DEBE0D97-4F73-43BB-AFF2-325FE1E8227B}" type="datetimeFigureOut">
              <a:rPr lang="en-US"/>
              <a:pPr>
                <a:defRPr/>
              </a:pPr>
              <a:t>5/3/2024</a:t>
            </a:fld>
            <a:endParaRPr lang="en-US" dirty="0"/>
          </a:p>
        </p:txBody>
      </p:sp>
      <p:sp>
        <p:nvSpPr>
          <p:cNvPr id="4" name="Footer Placeholder 3">
            <a:extLst>
              <a:ext uri="{FF2B5EF4-FFF2-40B4-BE49-F238E27FC236}">
                <a16:creationId xmlns:a16="http://schemas.microsoft.com/office/drawing/2014/main" id="{A961473D-9FE6-34D0-3199-F31173E117BE}"/>
              </a:ext>
            </a:extLst>
          </p:cNvPr>
          <p:cNvSpPr>
            <a:spLocks noGrp="1"/>
          </p:cNvSpPr>
          <p:nvPr>
            <p:ph type="ftr" sz="quarter" idx="2"/>
          </p:nvPr>
        </p:nvSpPr>
        <p:spPr>
          <a:xfrm>
            <a:off x="0" y="8772525"/>
            <a:ext cx="3038475" cy="461963"/>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5" name="Slide Number Placeholder 4">
            <a:extLst>
              <a:ext uri="{FF2B5EF4-FFF2-40B4-BE49-F238E27FC236}">
                <a16:creationId xmlns:a16="http://schemas.microsoft.com/office/drawing/2014/main" id="{50654026-A750-605B-378A-1F3FDF400ED7}"/>
              </a:ext>
            </a:extLst>
          </p:cNvPr>
          <p:cNvSpPr>
            <a:spLocks noGrp="1"/>
          </p:cNvSpPr>
          <p:nvPr>
            <p:ph type="sldNum" sz="quarter" idx="3"/>
          </p:nvPr>
        </p:nvSpPr>
        <p:spPr>
          <a:xfrm>
            <a:off x="3970338" y="8772525"/>
            <a:ext cx="3038475" cy="461963"/>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33F37B0-D62E-4DE3-BD79-07C176CD505F}" type="slidenum">
              <a:rPr lang="en-US" altLang="de-DE"/>
              <a:pPr/>
              <a:t>‹Nr.›</a:t>
            </a:fld>
            <a:endParaRPr lang="en-US" alt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9202" name="Rectangle 2">
            <a:extLst>
              <a:ext uri="{FF2B5EF4-FFF2-40B4-BE49-F238E27FC236}">
                <a16:creationId xmlns:a16="http://schemas.microsoft.com/office/drawing/2014/main" id="{7AE44B3B-20A6-033E-EBD5-3D894E465CE3}"/>
              </a:ext>
            </a:extLst>
          </p:cNvPr>
          <p:cNvSpPr>
            <a:spLocks noGrp="1" noChangeArrowheads="1"/>
          </p:cNvSpPr>
          <p:nvPr>
            <p:ph type="hdr" sz="quarter"/>
          </p:nvPr>
        </p:nvSpPr>
        <p:spPr bwMode="auto">
          <a:xfrm>
            <a:off x="0" y="0"/>
            <a:ext cx="3038475"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179203" name="Rectangle 3">
            <a:extLst>
              <a:ext uri="{FF2B5EF4-FFF2-40B4-BE49-F238E27FC236}">
                <a16:creationId xmlns:a16="http://schemas.microsoft.com/office/drawing/2014/main" id="{26C18B56-ECD0-9430-E4F8-BEE90EBDB2CB}"/>
              </a:ext>
            </a:extLst>
          </p:cNvPr>
          <p:cNvSpPr>
            <a:spLocks noGrp="1" noChangeArrowheads="1"/>
          </p:cNvSpPr>
          <p:nvPr>
            <p:ph type="dt" idx="1"/>
          </p:nvPr>
        </p:nvSpPr>
        <p:spPr bwMode="auto">
          <a:xfrm>
            <a:off x="3970338" y="0"/>
            <a:ext cx="3038475"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27652" name="Rectangle 4">
            <a:extLst>
              <a:ext uri="{FF2B5EF4-FFF2-40B4-BE49-F238E27FC236}">
                <a16:creationId xmlns:a16="http://schemas.microsoft.com/office/drawing/2014/main" id="{C091BE5B-2FA9-0B4F-C2AD-F085818ABA8F}"/>
              </a:ext>
            </a:extLst>
          </p:cNvPr>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9205" name="Rectangle 5">
            <a:extLst>
              <a:ext uri="{FF2B5EF4-FFF2-40B4-BE49-F238E27FC236}">
                <a16:creationId xmlns:a16="http://schemas.microsoft.com/office/drawing/2014/main" id="{352CBBAC-8AD7-3E59-F72A-34595E6B1E43}"/>
              </a:ext>
            </a:extLst>
          </p:cNvPr>
          <p:cNvSpPr>
            <a:spLocks noGrp="1" noChangeArrowheads="1"/>
          </p:cNvSpPr>
          <p:nvPr>
            <p:ph type="body" sz="quarter" idx="3"/>
          </p:nvPr>
        </p:nvSpPr>
        <p:spPr bwMode="auto">
          <a:xfrm>
            <a:off x="701675" y="4387850"/>
            <a:ext cx="5607050" cy="41560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9206" name="Rectangle 6">
            <a:extLst>
              <a:ext uri="{FF2B5EF4-FFF2-40B4-BE49-F238E27FC236}">
                <a16:creationId xmlns:a16="http://schemas.microsoft.com/office/drawing/2014/main" id="{ED71636B-695B-9B26-13F3-E829CCBD3F5F}"/>
              </a:ext>
            </a:extLst>
          </p:cNvPr>
          <p:cNvSpPr>
            <a:spLocks noGrp="1" noChangeArrowheads="1"/>
          </p:cNvSpPr>
          <p:nvPr>
            <p:ph type="ftr" sz="quarter" idx="4"/>
          </p:nvPr>
        </p:nvSpPr>
        <p:spPr bwMode="auto">
          <a:xfrm>
            <a:off x="0" y="8772525"/>
            <a:ext cx="3038475"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179207" name="Rectangle 7">
            <a:extLst>
              <a:ext uri="{FF2B5EF4-FFF2-40B4-BE49-F238E27FC236}">
                <a16:creationId xmlns:a16="http://schemas.microsoft.com/office/drawing/2014/main" id="{DB60FCCE-DBD3-3630-CF22-0F3C9F833AF1}"/>
              </a:ext>
            </a:extLst>
          </p:cNvPr>
          <p:cNvSpPr>
            <a:spLocks noGrp="1" noChangeArrowheads="1"/>
          </p:cNvSpPr>
          <p:nvPr>
            <p:ph type="sldNum" sz="quarter" idx="5"/>
          </p:nvPr>
        </p:nvSpPr>
        <p:spPr bwMode="auto">
          <a:xfrm>
            <a:off x="3970338" y="8772525"/>
            <a:ext cx="3038475"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F062220-6ADB-4801-B5D9-7A315BE6A64B}" type="slidenum">
              <a:rPr lang="en-US" altLang="de-DE"/>
              <a:pPr/>
              <a:t>‹Nr.›</a:t>
            </a:fld>
            <a:endParaRPr lang="en-US"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135A2C57-34F4-A9A4-72CD-8FA6E3C02C66}"/>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226F1BF-9E7A-4790-9D33-CFAD80656460}" type="slidenum">
              <a:rPr lang="en-US" altLang="de-DE"/>
              <a:pPr eaLnBrk="1" hangingPunct="1">
                <a:spcBef>
                  <a:spcPct val="0"/>
                </a:spcBef>
              </a:pPr>
              <a:t>1</a:t>
            </a:fld>
            <a:endParaRPr lang="en-US" altLang="de-DE"/>
          </a:p>
        </p:txBody>
      </p:sp>
      <p:sp>
        <p:nvSpPr>
          <p:cNvPr id="28675" name="Rectangle 2">
            <a:extLst>
              <a:ext uri="{FF2B5EF4-FFF2-40B4-BE49-F238E27FC236}">
                <a16:creationId xmlns:a16="http://schemas.microsoft.com/office/drawing/2014/main" id="{5BB88A6B-0795-BF38-7EB2-7F6F5F3008DE}"/>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EEA72198-1A0F-CFC2-B75D-79DEEAB7C1A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B7A9804A-CD1B-57F0-6BEC-F23A1B5839CD}"/>
              </a:ext>
            </a:extLst>
          </p:cNvPr>
          <p:cNvGrpSpPr>
            <a:grpSpLocks/>
          </p:cNvGrpSpPr>
          <p:nvPr/>
        </p:nvGrpSpPr>
        <p:grpSpPr bwMode="auto">
          <a:xfrm>
            <a:off x="0" y="0"/>
            <a:ext cx="9140825" cy="6850063"/>
            <a:chOff x="0" y="0"/>
            <a:chExt cx="5758" cy="4315"/>
          </a:xfrm>
        </p:grpSpPr>
        <p:grpSp>
          <p:nvGrpSpPr>
            <p:cNvPr id="3" name="Group 3">
              <a:extLst>
                <a:ext uri="{FF2B5EF4-FFF2-40B4-BE49-F238E27FC236}">
                  <a16:creationId xmlns:a16="http://schemas.microsoft.com/office/drawing/2014/main" id="{C39C0744-F0EF-8F88-156E-C751C82D3EDE}"/>
                </a:ext>
              </a:extLst>
            </p:cNvPr>
            <p:cNvGrpSpPr>
              <a:grpSpLocks/>
            </p:cNvGrpSpPr>
            <p:nvPr userDrawn="1"/>
          </p:nvGrpSpPr>
          <p:grpSpPr bwMode="auto">
            <a:xfrm>
              <a:off x="1728" y="2230"/>
              <a:ext cx="4027" cy="2085"/>
              <a:chOff x="1728" y="2230"/>
              <a:chExt cx="4027" cy="2085"/>
            </a:xfrm>
          </p:grpSpPr>
          <p:sp>
            <p:nvSpPr>
              <p:cNvPr id="6" name="Freeform 4">
                <a:extLst>
                  <a:ext uri="{FF2B5EF4-FFF2-40B4-BE49-F238E27FC236}">
                    <a16:creationId xmlns:a16="http://schemas.microsoft.com/office/drawing/2014/main" id="{33886A60-4BB7-52BB-C37E-1E19536F004C}"/>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dirty="0">
                  <a:latin typeface="Arial" charset="0"/>
                  <a:cs typeface="+mn-cs"/>
                </a:endParaRPr>
              </a:p>
            </p:txBody>
          </p:sp>
          <p:sp>
            <p:nvSpPr>
              <p:cNvPr id="7" name="Freeform 5">
                <a:extLst>
                  <a:ext uri="{FF2B5EF4-FFF2-40B4-BE49-F238E27FC236}">
                    <a16:creationId xmlns:a16="http://schemas.microsoft.com/office/drawing/2014/main" id="{7C01D420-81B7-58A9-34E3-DD842A6120E6}"/>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dirty="0">
                  <a:latin typeface="Arial" charset="0"/>
                  <a:cs typeface="+mn-cs"/>
                </a:endParaRPr>
              </a:p>
            </p:txBody>
          </p:sp>
          <p:sp>
            <p:nvSpPr>
              <p:cNvPr id="8" name="Freeform 6">
                <a:extLst>
                  <a:ext uri="{FF2B5EF4-FFF2-40B4-BE49-F238E27FC236}">
                    <a16:creationId xmlns:a16="http://schemas.microsoft.com/office/drawing/2014/main" id="{447EB331-2484-FE42-02AC-701C0EE44AD8}"/>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dirty="0">
                  <a:latin typeface="Arial" charset="0"/>
                  <a:cs typeface="+mn-cs"/>
                </a:endParaRPr>
              </a:p>
            </p:txBody>
          </p:sp>
          <p:sp>
            <p:nvSpPr>
              <p:cNvPr id="9" name="Freeform 7">
                <a:extLst>
                  <a:ext uri="{FF2B5EF4-FFF2-40B4-BE49-F238E27FC236}">
                    <a16:creationId xmlns:a16="http://schemas.microsoft.com/office/drawing/2014/main" id="{E034FFCF-3B19-087B-A288-EF5CE599139E}"/>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 name="Freeform 8">
                <a:extLst>
                  <a:ext uri="{FF2B5EF4-FFF2-40B4-BE49-F238E27FC236}">
                    <a16:creationId xmlns:a16="http://schemas.microsoft.com/office/drawing/2014/main" id="{94D11113-ADAC-20F6-96F8-0E6F1728A6A1}"/>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dirty="0">
                  <a:latin typeface="Arial" charset="0"/>
                  <a:cs typeface="+mn-cs"/>
                </a:endParaRPr>
              </a:p>
            </p:txBody>
          </p:sp>
        </p:grpSp>
        <p:sp>
          <p:nvSpPr>
            <p:cNvPr id="4" name="Freeform 9">
              <a:extLst>
                <a:ext uri="{FF2B5EF4-FFF2-40B4-BE49-F238E27FC236}">
                  <a16:creationId xmlns:a16="http://schemas.microsoft.com/office/drawing/2014/main" id="{5A289663-4F57-0B57-1E71-6E851D0E1B3E}"/>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dirty="0">
                <a:latin typeface="Arial" charset="0"/>
                <a:cs typeface="+mn-cs"/>
              </a:endParaRPr>
            </a:p>
          </p:txBody>
        </p:sp>
        <p:sp>
          <p:nvSpPr>
            <p:cNvPr id="5" name="Freeform 10">
              <a:extLst>
                <a:ext uri="{FF2B5EF4-FFF2-40B4-BE49-F238E27FC236}">
                  <a16:creationId xmlns:a16="http://schemas.microsoft.com/office/drawing/2014/main" id="{1EB8E6A7-9ABB-742C-1474-A9103B629365}"/>
                </a:ext>
              </a:extLst>
            </p:cNvPr>
            <p:cNvSpPr>
              <a:spLocks/>
            </p:cNvSpPr>
            <p:nvPr/>
          </p:nvSpPr>
          <p:spPr bwMode="hidden">
            <a:xfrm>
              <a:off x="0" y="0"/>
              <a:ext cx="5758" cy="1776"/>
            </a:xfrm>
            <a:custGeom>
              <a:avLst/>
              <a:gdLst>
                <a:gd name="T0" fmla="*/ 0 w 5740"/>
                <a:gd name="T1" fmla="*/ 0 h 1906"/>
                <a:gd name="T2" fmla="*/ 0 w 5740"/>
                <a:gd name="T3" fmla="*/ 63 h 1906"/>
                <a:gd name="T4" fmla="*/ 6671 w 5740"/>
                <a:gd name="T5" fmla="*/ 63 h 1906"/>
                <a:gd name="T6" fmla="*/ 6671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sp>
        <p:nvSpPr>
          <p:cNvPr id="142347" name="Rectangle 11"/>
          <p:cNvSpPr>
            <a:spLocks noGrp="1" noChangeArrowheads="1"/>
          </p:cNvSpPr>
          <p:nvPr>
            <p:ph type="ctrTitle" sz="quarter"/>
          </p:nvPr>
        </p:nvSpPr>
        <p:spPr>
          <a:xfrm>
            <a:off x="685800" y="1736725"/>
            <a:ext cx="7772400" cy="1920875"/>
          </a:xfrm>
        </p:spPr>
        <p:txBody>
          <a:bodyPr/>
          <a:lstStyle>
            <a:lvl1pPr>
              <a:defRPr/>
            </a:lvl1pPr>
          </a:lstStyle>
          <a:p>
            <a:r>
              <a:rPr lang="en-US"/>
              <a:t>Click to edit Master title style</a:t>
            </a:r>
          </a:p>
        </p:txBody>
      </p:sp>
      <p:sp>
        <p:nvSpPr>
          <p:cNvPr id="14234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1" name="Rectangle 13">
            <a:extLst>
              <a:ext uri="{FF2B5EF4-FFF2-40B4-BE49-F238E27FC236}">
                <a16:creationId xmlns:a16="http://schemas.microsoft.com/office/drawing/2014/main" id="{856BE6A8-1F0C-CD7E-5BC4-06891C1336CE}"/>
              </a:ext>
            </a:extLst>
          </p:cNvPr>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2" name="Rectangle 14">
            <a:extLst>
              <a:ext uri="{FF2B5EF4-FFF2-40B4-BE49-F238E27FC236}">
                <a16:creationId xmlns:a16="http://schemas.microsoft.com/office/drawing/2014/main" id="{7EE483C4-5185-8CD0-7236-C88D0B1E996C}"/>
              </a:ext>
            </a:extLst>
          </p:cNvPr>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3" name="Rectangle 15">
            <a:extLst>
              <a:ext uri="{FF2B5EF4-FFF2-40B4-BE49-F238E27FC236}">
                <a16:creationId xmlns:a16="http://schemas.microsoft.com/office/drawing/2014/main" id="{B88BBBBC-E591-3CC7-F284-A48F7BAA4BAA}"/>
              </a:ext>
            </a:extLst>
          </p:cNvPr>
          <p:cNvSpPr>
            <a:spLocks noGrp="1" noChangeArrowheads="1"/>
          </p:cNvSpPr>
          <p:nvPr>
            <p:ph type="sldNum" sz="quarter" idx="12"/>
          </p:nvPr>
        </p:nvSpPr>
        <p:spPr>
          <a:xfrm>
            <a:off x="6553200" y="6254750"/>
            <a:ext cx="2133600" cy="476250"/>
          </a:xfrm>
        </p:spPr>
        <p:txBody>
          <a:bodyPr/>
          <a:lstStyle>
            <a:lvl1pPr>
              <a:defRPr/>
            </a:lvl1pPr>
          </a:lstStyle>
          <a:p>
            <a:fld id="{4BB5A718-444F-4661-A23C-4A2EEB594383}" type="slidenum">
              <a:rPr lang="en-US" altLang="de-DE"/>
              <a:pPr/>
              <a:t>‹Nr.›</a:t>
            </a:fld>
            <a:endParaRPr lang="en-US" altLang="de-DE"/>
          </a:p>
        </p:txBody>
      </p:sp>
    </p:spTree>
    <p:extLst>
      <p:ext uri="{BB962C8B-B14F-4D97-AF65-F5344CB8AC3E}">
        <p14:creationId xmlns:p14="http://schemas.microsoft.com/office/powerpoint/2010/main" val="2710000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65EF5EDA-D969-B04C-2026-1D2BD2BC74C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4F6FCD94-413F-7863-3499-88C44C3CE435}"/>
              </a:ext>
            </a:extLst>
          </p:cNvPr>
          <p:cNvSpPr>
            <a:spLocks noGrp="1" noChangeArrowheads="1"/>
          </p:cNvSpPr>
          <p:nvPr>
            <p:ph type="sldNum" sz="quarter" idx="11"/>
          </p:nvPr>
        </p:nvSpPr>
        <p:spPr>
          <a:ln/>
        </p:spPr>
        <p:txBody>
          <a:bodyPr/>
          <a:lstStyle>
            <a:lvl1pPr>
              <a:defRPr/>
            </a:lvl1pPr>
          </a:lstStyle>
          <a:p>
            <a:fld id="{66768BFE-CE21-468C-A69F-41C2A689D50F}" type="slidenum">
              <a:rPr lang="en-US" altLang="de-DE"/>
              <a:pPr/>
              <a:t>‹Nr.›</a:t>
            </a:fld>
            <a:endParaRPr lang="en-US" altLang="de-DE"/>
          </a:p>
        </p:txBody>
      </p:sp>
      <p:sp>
        <p:nvSpPr>
          <p:cNvPr id="6" name="Rectangle 14">
            <a:extLst>
              <a:ext uri="{FF2B5EF4-FFF2-40B4-BE49-F238E27FC236}">
                <a16:creationId xmlns:a16="http://schemas.microsoft.com/office/drawing/2014/main" id="{055DE035-0064-9F3C-0388-6510C43DC6C4}"/>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65237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8F2F9D63-DE6E-86EF-1495-24C0160E598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85B9FF89-5262-2ADE-DE5E-6D5B223D53D0}"/>
              </a:ext>
            </a:extLst>
          </p:cNvPr>
          <p:cNvSpPr>
            <a:spLocks noGrp="1" noChangeArrowheads="1"/>
          </p:cNvSpPr>
          <p:nvPr>
            <p:ph type="sldNum" sz="quarter" idx="11"/>
          </p:nvPr>
        </p:nvSpPr>
        <p:spPr>
          <a:ln/>
        </p:spPr>
        <p:txBody>
          <a:bodyPr/>
          <a:lstStyle>
            <a:lvl1pPr>
              <a:defRPr/>
            </a:lvl1pPr>
          </a:lstStyle>
          <a:p>
            <a:fld id="{FCE8328C-0905-416C-8985-A65B0E2A7A5F}" type="slidenum">
              <a:rPr lang="en-US" altLang="de-DE"/>
              <a:pPr/>
              <a:t>‹Nr.›</a:t>
            </a:fld>
            <a:endParaRPr lang="en-US" altLang="de-DE"/>
          </a:p>
        </p:txBody>
      </p:sp>
      <p:sp>
        <p:nvSpPr>
          <p:cNvPr id="6" name="Rectangle 14">
            <a:extLst>
              <a:ext uri="{FF2B5EF4-FFF2-40B4-BE49-F238E27FC236}">
                <a16:creationId xmlns:a16="http://schemas.microsoft.com/office/drawing/2014/main" id="{D3CCA9F7-2F30-2BCD-1267-5953E3757D84}"/>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20060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SmartArt Placeholder 2"/>
          <p:cNvSpPr>
            <a:spLocks noGrp="1"/>
          </p:cNvSpPr>
          <p:nvPr>
            <p:ph type="dgm" idx="1"/>
          </p:nvPr>
        </p:nvSpPr>
        <p:spPr>
          <a:xfrm>
            <a:off x="457200" y="1600200"/>
            <a:ext cx="8229600" cy="4525963"/>
          </a:xfrm>
        </p:spPr>
        <p:txBody>
          <a:bodyPr/>
          <a:lstStyle/>
          <a:p>
            <a:pPr lvl="0"/>
            <a:endParaRPr lang="en-US" noProof="0" dirty="0"/>
          </a:p>
        </p:txBody>
      </p:sp>
      <p:sp>
        <p:nvSpPr>
          <p:cNvPr id="4" name="Rectangle 2">
            <a:extLst>
              <a:ext uri="{FF2B5EF4-FFF2-40B4-BE49-F238E27FC236}">
                <a16:creationId xmlns:a16="http://schemas.microsoft.com/office/drawing/2014/main" id="{FC10033A-FD4D-39BE-B5BA-D38AF8C1D2A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9CA5323C-6582-33F3-C456-B283DF8C98B4}"/>
              </a:ext>
            </a:extLst>
          </p:cNvPr>
          <p:cNvSpPr>
            <a:spLocks noGrp="1" noChangeArrowheads="1"/>
          </p:cNvSpPr>
          <p:nvPr>
            <p:ph type="sldNum" sz="quarter" idx="11"/>
          </p:nvPr>
        </p:nvSpPr>
        <p:spPr>
          <a:ln/>
        </p:spPr>
        <p:txBody>
          <a:bodyPr/>
          <a:lstStyle>
            <a:lvl1pPr>
              <a:defRPr/>
            </a:lvl1pPr>
          </a:lstStyle>
          <a:p>
            <a:fld id="{58378886-7510-4450-AF36-17873CE31C3F}" type="slidenum">
              <a:rPr lang="en-US" altLang="de-DE"/>
              <a:pPr/>
              <a:t>‹Nr.›</a:t>
            </a:fld>
            <a:endParaRPr lang="en-US" altLang="de-DE"/>
          </a:p>
        </p:txBody>
      </p:sp>
      <p:sp>
        <p:nvSpPr>
          <p:cNvPr id="6" name="Rectangle 14">
            <a:extLst>
              <a:ext uri="{FF2B5EF4-FFF2-40B4-BE49-F238E27FC236}">
                <a16:creationId xmlns:a16="http://schemas.microsoft.com/office/drawing/2014/main" id="{760BD06B-E5C0-8385-B94A-F00245932A3B}"/>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96412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BE95DDAE-CAF4-2097-1DD6-4F2E9D1EDA8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A70A879F-D909-AE6D-4C46-E01E5FABD146}"/>
              </a:ext>
            </a:extLst>
          </p:cNvPr>
          <p:cNvSpPr>
            <a:spLocks noGrp="1" noChangeArrowheads="1"/>
          </p:cNvSpPr>
          <p:nvPr>
            <p:ph type="sldNum" sz="quarter" idx="11"/>
          </p:nvPr>
        </p:nvSpPr>
        <p:spPr>
          <a:ln/>
        </p:spPr>
        <p:txBody>
          <a:bodyPr/>
          <a:lstStyle>
            <a:lvl1pPr>
              <a:defRPr/>
            </a:lvl1pPr>
          </a:lstStyle>
          <a:p>
            <a:fld id="{B4DC07B1-9731-48C6-8BCE-3B0C7A0EF06C}" type="slidenum">
              <a:rPr lang="en-US" altLang="de-DE"/>
              <a:pPr/>
              <a:t>‹Nr.›</a:t>
            </a:fld>
            <a:endParaRPr lang="en-US" altLang="de-DE"/>
          </a:p>
        </p:txBody>
      </p:sp>
      <p:sp>
        <p:nvSpPr>
          <p:cNvPr id="6" name="Rectangle 14">
            <a:extLst>
              <a:ext uri="{FF2B5EF4-FFF2-40B4-BE49-F238E27FC236}">
                <a16:creationId xmlns:a16="http://schemas.microsoft.com/office/drawing/2014/main" id="{48537B79-A2E5-96B9-74E9-17A3FC760CB4}"/>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33537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F03ECAAF-593F-DE97-FBC3-BAA9220398B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56F985B4-49B4-E477-0D00-E917C4264A61}"/>
              </a:ext>
            </a:extLst>
          </p:cNvPr>
          <p:cNvSpPr>
            <a:spLocks noGrp="1" noChangeArrowheads="1"/>
          </p:cNvSpPr>
          <p:nvPr>
            <p:ph type="sldNum" sz="quarter" idx="11"/>
          </p:nvPr>
        </p:nvSpPr>
        <p:spPr>
          <a:ln/>
        </p:spPr>
        <p:txBody>
          <a:bodyPr/>
          <a:lstStyle>
            <a:lvl1pPr>
              <a:defRPr/>
            </a:lvl1pPr>
          </a:lstStyle>
          <a:p>
            <a:fld id="{3A6E8399-E894-4711-9202-8E31D8058F37}" type="slidenum">
              <a:rPr lang="en-US" altLang="de-DE"/>
              <a:pPr/>
              <a:t>‹Nr.›</a:t>
            </a:fld>
            <a:endParaRPr lang="en-US" altLang="de-DE"/>
          </a:p>
        </p:txBody>
      </p:sp>
      <p:sp>
        <p:nvSpPr>
          <p:cNvPr id="6" name="Rectangle 14">
            <a:extLst>
              <a:ext uri="{FF2B5EF4-FFF2-40B4-BE49-F238E27FC236}">
                <a16:creationId xmlns:a16="http://schemas.microsoft.com/office/drawing/2014/main" id="{07AF1156-5886-2403-33BD-829B299FD27D}"/>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264878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3613E70E-033C-DFB3-5877-10D13AF217B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7CFF1E3E-5F9F-AEE3-7068-974AE2EC2D85}"/>
              </a:ext>
            </a:extLst>
          </p:cNvPr>
          <p:cNvSpPr>
            <a:spLocks noGrp="1" noChangeArrowheads="1"/>
          </p:cNvSpPr>
          <p:nvPr>
            <p:ph type="sldNum" sz="quarter" idx="11"/>
          </p:nvPr>
        </p:nvSpPr>
        <p:spPr>
          <a:ln/>
        </p:spPr>
        <p:txBody>
          <a:bodyPr/>
          <a:lstStyle>
            <a:lvl1pPr>
              <a:defRPr/>
            </a:lvl1pPr>
          </a:lstStyle>
          <a:p>
            <a:fld id="{19A67D53-8313-4082-B663-810F1B4E7215}" type="slidenum">
              <a:rPr lang="en-US" altLang="de-DE"/>
              <a:pPr/>
              <a:t>‹Nr.›</a:t>
            </a:fld>
            <a:endParaRPr lang="en-US" altLang="de-DE"/>
          </a:p>
        </p:txBody>
      </p:sp>
      <p:sp>
        <p:nvSpPr>
          <p:cNvPr id="7" name="Rectangle 14">
            <a:extLst>
              <a:ext uri="{FF2B5EF4-FFF2-40B4-BE49-F238E27FC236}">
                <a16:creationId xmlns:a16="http://schemas.microsoft.com/office/drawing/2014/main" id="{4925C9BF-F897-912D-A458-0FB1F6114C56}"/>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22920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2ED00112-498A-B879-B4F7-1A272B403BA3}"/>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3">
            <a:extLst>
              <a:ext uri="{FF2B5EF4-FFF2-40B4-BE49-F238E27FC236}">
                <a16:creationId xmlns:a16="http://schemas.microsoft.com/office/drawing/2014/main" id="{CD1A9F78-8BDA-FAE8-198B-81D02191E91E}"/>
              </a:ext>
            </a:extLst>
          </p:cNvPr>
          <p:cNvSpPr>
            <a:spLocks noGrp="1" noChangeArrowheads="1"/>
          </p:cNvSpPr>
          <p:nvPr>
            <p:ph type="sldNum" sz="quarter" idx="11"/>
          </p:nvPr>
        </p:nvSpPr>
        <p:spPr>
          <a:ln/>
        </p:spPr>
        <p:txBody>
          <a:bodyPr/>
          <a:lstStyle>
            <a:lvl1pPr>
              <a:defRPr/>
            </a:lvl1pPr>
          </a:lstStyle>
          <a:p>
            <a:fld id="{33687828-56F6-4C42-8E2E-C83E0F519E5B}" type="slidenum">
              <a:rPr lang="en-US" altLang="de-DE"/>
              <a:pPr/>
              <a:t>‹Nr.›</a:t>
            </a:fld>
            <a:endParaRPr lang="en-US" altLang="de-DE"/>
          </a:p>
        </p:txBody>
      </p:sp>
      <p:sp>
        <p:nvSpPr>
          <p:cNvPr id="9" name="Rectangle 14">
            <a:extLst>
              <a:ext uri="{FF2B5EF4-FFF2-40B4-BE49-F238E27FC236}">
                <a16:creationId xmlns:a16="http://schemas.microsoft.com/office/drawing/2014/main" id="{635A992B-8327-ADEC-8BE5-98677FF822FD}"/>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90475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F54FF586-2C58-3B81-B2E5-4342B209140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3">
            <a:extLst>
              <a:ext uri="{FF2B5EF4-FFF2-40B4-BE49-F238E27FC236}">
                <a16:creationId xmlns:a16="http://schemas.microsoft.com/office/drawing/2014/main" id="{AC9D2BCF-75FB-85FA-EF85-B59C5FD3470F}"/>
              </a:ext>
            </a:extLst>
          </p:cNvPr>
          <p:cNvSpPr>
            <a:spLocks noGrp="1" noChangeArrowheads="1"/>
          </p:cNvSpPr>
          <p:nvPr>
            <p:ph type="sldNum" sz="quarter" idx="11"/>
          </p:nvPr>
        </p:nvSpPr>
        <p:spPr>
          <a:ln/>
        </p:spPr>
        <p:txBody>
          <a:bodyPr/>
          <a:lstStyle>
            <a:lvl1pPr>
              <a:defRPr/>
            </a:lvl1pPr>
          </a:lstStyle>
          <a:p>
            <a:fld id="{DCF998CA-EA8F-4B21-804C-29C45FC702D0}" type="slidenum">
              <a:rPr lang="en-US" altLang="de-DE"/>
              <a:pPr/>
              <a:t>‹Nr.›</a:t>
            </a:fld>
            <a:endParaRPr lang="en-US" altLang="de-DE"/>
          </a:p>
        </p:txBody>
      </p:sp>
      <p:sp>
        <p:nvSpPr>
          <p:cNvPr id="5" name="Rectangle 14">
            <a:extLst>
              <a:ext uri="{FF2B5EF4-FFF2-40B4-BE49-F238E27FC236}">
                <a16:creationId xmlns:a16="http://schemas.microsoft.com/office/drawing/2014/main" id="{9DD40207-6146-9171-C3AA-C5E93813A76C}"/>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130206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48F33158-A3FE-519A-D326-C5F8AE63ED21}"/>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id="{A2AA69C5-AD22-302F-B7B4-8F5BE0287342}"/>
              </a:ext>
            </a:extLst>
          </p:cNvPr>
          <p:cNvSpPr>
            <a:spLocks noGrp="1" noChangeArrowheads="1"/>
          </p:cNvSpPr>
          <p:nvPr>
            <p:ph type="sldNum" sz="quarter" idx="11"/>
          </p:nvPr>
        </p:nvSpPr>
        <p:spPr>
          <a:ln/>
        </p:spPr>
        <p:txBody>
          <a:bodyPr/>
          <a:lstStyle>
            <a:lvl1pPr>
              <a:defRPr/>
            </a:lvl1pPr>
          </a:lstStyle>
          <a:p>
            <a:fld id="{9A0033AC-08D1-46B2-BB2C-EEE1821DE9CF}" type="slidenum">
              <a:rPr lang="en-US" altLang="de-DE"/>
              <a:pPr/>
              <a:t>‹Nr.›</a:t>
            </a:fld>
            <a:endParaRPr lang="en-US" altLang="de-DE"/>
          </a:p>
        </p:txBody>
      </p:sp>
      <p:sp>
        <p:nvSpPr>
          <p:cNvPr id="4" name="Rectangle 14">
            <a:extLst>
              <a:ext uri="{FF2B5EF4-FFF2-40B4-BE49-F238E27FC236}">
                <a16:creationId xmlns:a16="http://schemas.microsoft.com/office/drawing/2014/main" id="{3D981EA3-C801-4DE1-0CA1-67CC4C52F352}"/>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33376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271B38BE-A99D-E869-DDA6-CBC20DD27C0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A13FBB47-6BB2-0E5C-3C00-7BC5841D609E}"/>
              </a:ext>
            </a:extLst>
          </p:cNvPr>
          <p:cNvSpPr>
            <a:spLocks noGrp="1" noChangeArrowheads="1"/>
          </p:cNvSpPr>
          <p:nvPr>
            <p:ph type="sldNum" sz="quarter" idx="11"/>
          </p:nvPr>
        </p:nvSpPr>
        <p:spPr>
          <a:ln/>
        </p:spPr>
        <p:txBody>
          <a:bodyPr/>
          <a:lstStyle>
            <a:lvl1pPr>
              <a:defRPr/>
            </a:lvl1pPr>
          </a:lstStyle>
          <a:p>
            <a:fld id="{C264EA60-656B-4F3A-9C9D-15D79C2FFD7C}" type="slidenum">
              <a:rPr lang="en-US" altLang="de-DE"/>
              <a:pPr/>
              <a:t>‹Nr.›</a:t>
            </a:fld>
            <a:endParaRPr lang="en-US" altLang="de-DE"/>
          </a:p>
        </p:txBody>
      </p:sp>
      <p:sp>
        <p:nvSpPr>
          <p:cNvPr id="7" name="Rectangle 14">
            <a:extLst>
              <a:ext uri="{FF2B5EF4-FFF2-40B4-BE49-F238E27FC236}">
                <a16:creationId xmlns:a16="http://schemas.microsoft.com/office/drawing/2014/main" id="{0271AD7F-8D01-9177-3D1E-B45AEB9C041B}"/>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67764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80FC587C-FBB7-E6C9-E7E9-4FFC78F30D8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92431930-AAE6-C2C2-B1ED-688EB72D650D}"/>
              </a:ext>
            </a:extLst>
          </p:cNvPr>
          <p:cNvSpPr>
            <a:spLocks noGrp="1" noChangeArrowheads="1"/>
          </p:cNvSpPr>
          <p:nvPr>
            <p:ph type="sldNum" sz="quarter" idx="11"/>
          </p:nvPr>
        </p:nvSpPr>
        <p:spPr>
          <a:ln/>
        </p:spPr>
        <p:txBody>
          <a:bodyPr/>
          <a:lstStyle>
            <a:lvl1pPr>
              <a:defRPr/>
            </a:lvl1pPr>
          </a:lstStyle>
          <a:p>
            <a:fld id="{8D90C863-FCF9-459F-9E2C-4DF15DE3D570}" type="slidenum">
              <a:rPr lang="en-US" altLang="de-DE"/>
              <a:pPr/>
              <a:t>‹Nr.›</a:t>
            </a:fld>
            <a:endParaRPr lang="en-US" altLang="de-DE"/>
          </a:p>
        </p:txBody>
      </p:sp>
      <p:sp>
        <p:nvSpPr>
          <p:cNvPr id="7" name="Rectangle 14">
            <a:extLst>
              <a:ext uri="{FF2B5EF4-FFF2-40B4-BE49-F238E27FC236}">
                <a16:creationId xmlns:a16="http://schemas.microsoft.com/office/drawing/2014/main" id="{38D06E17-72AD-C03F-95A5-51637598F0E3}"/>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55930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C17D60AF-E93A-78C9-D2FA-BCDB2EC34D43}"/>
              </a:ext>
            </a:extLst>
          </p:cNvPr>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141315" name="Rectangle 3">
            <a:extLst>
              <a:ext uri="{FF2B5EF4-FFF2-40B4-BE49-F238E27FC236}">
                <a16:creationId xmlns:a16="http://schemas.microsoft.com/office/drawing/2014/main" id="{584695D6-B01C-1EB9-D877-CD5C4B9B2E8E}"/>
              </a:ext>
            </a:extLst>
          </p:cNvPr>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79ED3FD-DE6C-4799-8BE9-42F9558D380D}" type="slidenum">
              <a:rPr lang="en-US" altLang="de-DE"/>
              <a:pPr/>
              <a:t>‹Nr.›</a:t>
            </a:fld>
            <a:endParaRPr lang="en-US" altLang="de-DE"/>
          </a:p>
        </p:txBody>
      </p:sp>
      <p:grpSp>
        <p:nvGrpSpPr>
          <p:cNvPr id="1028" name="Group 4">
            <a:extLst>
              <a:ext uri="{FF2B5EF4-FFF2-40B4-BE49-F238E27FC236}">
                <a16:creationId xmlns:a16="http://schemas.microsoft.com/office/drawing/2014/main" id="{54FEE6D5-BD50-1632-5E86-8D4AABFD7C4B}"/>
              </a:ext>
            </a:extLst>
          </p:cNvPr>
          <p:cNvGrpSpPr>
            <a:grpSpLocks/>
          </p:cNvGrpSpPr>
          <p:nvPr/>
        </p:nvGrpSpPr>
        <p:grpSpPr bwMode="auto">
          <a:xfrm>
            <a:off x="0" y="0"/>
            <a:ext cx="9140825" cy="6850063"/>
            <a:chOff x="0" y="0"/>
            <a:chExt cx="5758" cy="4315"/>
          </a:xfrm>
        </p:grpSpPr>
        <p:grpSp>
          <p:nvGrpSpPr>
            <p:cNvPr id="1032" name="Group 5">
              <a:extLst>
                <a:ext uri="{FF2B5EF4-FFF2-40B4-BE49-F238E27FC236}">
                  <a16:creationId xmlns:a16="http://schemas.microsoft.com/office/drawing/2014/main" id="{DD5CFFF6-E65A-0E3B-AEC7-C4E94FC1D192}"/>
                </a:ext>
              </a:extLst>
            </p:cNvPr>
            <p:cNvGrpSpPr>
              <a:grpSpLocks/>
            </p:cNvGrpSpPr>
            <p:nvPr userDrawn="1"/>
          </p:nvGrpSpPr>
          <p:grpSpPr bwMode="auto">
            <a:xfrm>
              <a:off x="1728" y="2230"/>
              <a:ext cx="4027" cy="2085"/>
              <a:chOff x="1728" y="2230"/>
              <a:chExt cx="4027" cy="2085"/>
            </a:xfrm>
          </p:grpSpPr>
          <p:sp>
            <p:nvSpPr>
              <p:cNvPr id="141318" name="Freeform 6">
                <a:extLst>
                  <a:ext uri="{FF2B5EF4-FFF2-40B4-BE49-F238E27FC236}">
                    <a16:creationId xmlns:a16="http://schemas.microsoft.com/office/drawing/2014/main" id="{5CFDCB74-C0AE-4F33-57AE-F7F5A0AEB2CC}"/>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dirty="0">
                  <a:latin typeface="Arial" charset="0"/>
                  <a:cs typeface="+mn-cs"/>
                </a:endParaRPr>
              </a:p>
            </p:txBody>
          </p:sp>
          <p:sp>
            <p:nvSpPr>
              <p:cNvPr id="141319" name="Freeform 7">
                <a:extLst>
                  <a:ext uri="{FF2B5EF4-FFF2-40B4-BE49-F238E27FC236}">
                    <a16:creationId xmlns:a16="http://schemas.microsoft.com/office/drawing/2014/main" id="{27CF987D-4DEE-A37E-311D-BDB345F6A25A}"/>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dirty="0">
                  <a:latin typeface="Arial" charset="0"/>
                  <a:cs typeface="+mn-cs"/>
                </a:endParaRPr>
              </a:p>
            </p:txBody>
          </p:sp>
          <p:sp>
            <p:nvSpPr>
              <p:cNvPr id="141320" name="Freeform 8">
                <a:extLst>
                  <a:ext uri="{FF2B5EF4-FFF2-40B4-BE49-F238E27FC236}">
                    <a16:creationId xmlns:a16="http://schemas.microsoft.com/office/drawing/2014/main" id="{7E59C203-C717-40B8-1A0F-364B094D3608}"/>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dirty="0">
                  <a:latin typeface="Arial" charset="0"/>
                  <a:cs typeface="+mn-cs"/>
                </a:endParaRPr>
              </a:p>
            </p:txBody>
          </p:sp>
          <p:sp>
            <p:nvSpPr>
              <p:cNvPr id="1038" name="Freeform 9">
                <a:extLst>
                  <a:ext uri="{FF2B5EF4-FFF2-40B4-BE49-F238E27FC236}">
                    <a16:creationId xmlns:a16="http://schemas.microsoft.com/office/drawing/2014/main" id="{724AA01F-AADE-C00F-5C14-4F57114B62E5}"/>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41322" name="Freeform 10">
                <a:extLst>
                  <a:ext uri="{FF2B5EF4-FFF2-40B4-BE49-F238E27FC236}">
                    <a16:creationId xmlns:a16="http://schemas.microsoft.com/office/drawing/2014/main" id="{B235B15E-4DE8-6027-949E-DA65518A5AE6}"/>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dirty="0">
                  <a:latin typeface="Arial" charset="0"/>
                  <a:cs typeface="+mn-cs"/>
                </a:endParaRPr>
              </a:p>
            </p:txBody>
          </p:sp>
        </p:grpSp>
        <p:sp>
          <p:nvSpPr>
            <p:cNvPr id="141323" name="Freeform 11">
              <a:extLst>
                <a:ext uri="{FF2B5EF4-FFF2-40B4-BE49-F238E27FC236}">
                  <a16:creationId xmlns:a16="http://schemas.microsoft.com/office/drawing/2014/main" id="{87DE250D-0C89-8274-1E77-E9DF1FAB1810}"/>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dirty="0">
                <a:latin typeface="Arial" charset="0"/>
                <a:cs typeface="+mn-cs"/>
              </a:endParaRPr>
            </a:p>
          </p:txBody>
        </p:sp>
        <p:sp>
          <p:nvSpPr>
            <p:cNvPr id="1034" name="Freeform 12">
              <a:extLst>
                <a:ext uri="{FF2B5EF4-FFF2-40B4-BE49-F238E27FC236}">
                  <a16:creationId xmlns:a16="http://schemas.microsoft.com/office/drawing/2014/main" id="{D692FDAE-07D7-F0C7-A390-3DFA9E471E47}"/>
                </a:ext>
              </a:extLst>
            </p:cNvPr>
            <p:cNvSpPr>
              <a:spLocks/>
            </p:cNvSpPr>
            <p:nvPr/>
          </p:nvSpPr>
          <p:spPr bwMode="hidden">
            <a:xfrm>
              <a:off x="0" y="0"/>
              <a:ext cx="5758" cy="1776"/>
            </a:xfrm>
            <a:custGeom>
              <a:avLst/>
              <a:gdLst>
                <a:gd name="T0" fmla="*/ 0 w 5740"/>
                <a:gd name="T1" fmla="*/ 0 h 1906"/>
                <a:gd name="T2" fmla="*/ 0 w 5740"/>
                <a:gd name="T3" fmla="*/ 63 h 1906"/>
                <a:gd name="T4" fmla="*/ 6671 w 5740"/>
                <a:gd name="T5" fmla="*/ 63 h 1906"/>
                <a:gd name="T6" fmla="*/ 6671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sp>
        <p:nvSpPr>
          <p:cNvPr id="141325" name="Rectangle 13">
            <a:extLst>
              <a:ext uri="{FF2B5EF4-FFF2-40B4-BE49-F238E27FC236}">
                <a16:creationId xmlns:a16="http://schemas.microsoft.com/office/drawing/2014/main" id="{9A590D9D-BDEB-0E8C-47E9-73FE6DE4F871}"/>
              </a:ext>
            </a:extLst>
          </p:cNvPr>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41326" name="Rectangle 14">
            <a:extLst>
              <a:ext uri="{FF2B5EF4-FFF2-40B4-BE49-F238E27FC236}">
                <a16:creationId xmlns:a16="http://schemas.microsoft.com/office/drawing/2014/main" id="{B14DBE9F-A157-332F-A7CD-8279C97879B2}"/>
              </a:ext>
            </a:extLst>
          </p:cNvPr>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cs typeface="+mn-cs"/>
              </a:defRPr>
            </a:lvl1pPr>
          </a:lstStyle>
          <a:p>
            <a:pPr>
              <a:defRPr/>
            </a:pPr>
            <a:endParaRPr lang="en-US"/>
          </a:p>
        </p:txBody>
      </p:sp>
      <p:sp>
        <p:nvSpPr>
          <p:cNvPr id="141327" name="Rectangle 15">
            <a:extLst>
              <a:ext uri="{FF2B5EF4-FFF2-40B4-BE49-F238E27FC236}">
                <a16:creationId xmlns:a16="http://schemas.microsoft.com/office/drawing/2014/main" id="{5F7E5ABC-1335-FB0F-203A-EF7D4886218C}"/>
              </a:ext>
            </a:extLst>
          </p:cNvPr>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5211" r:id="rId1"/>
    <p:sldLayoutId id="2147485200" r:id="rId2"/>
    <p:sldLayoutId id="2147485201" r:id="rId3"/>
    <p:sldLayoutId id="2147485202" r:id="rId4"/>
    <p:sldLayoutId id="2147485203" r:id="rId5"/>
    <p:sldLayoutId id="2147485204" r:id="rId6"/>
    <p:sldLayoutId id="2147485205" r:id="rId7"/>
    <p:sldLayoutId id="2147485206" r:id="rId8"/>
    <p:sldLayoutId id="2147485207" r:id="rId9"/>
    <p:sldLayoutId id="2147485208" r:id="rId10"/>
    <p:sldLayoutId id="2147485209" r:id="rId11"/>
    <p:sldLayoutId id="2147485210" r:id="rId12"/>
  </p:sldLayoutIdLst>
  <p:hf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2">
            <a:extLst>
              <a:ext uri="{FF2B5EF4-FFF2-40B4-BE49-F238E27FC236}">
                <a16:creationId xmlns:a16="http://schemas.microsoft.com/office/drawing/2014/main" id="{304B5921-BA1A-0A95-9F31-93E77EADACCF}"/>
              </a:ext>
            </a:extLst>
          </p:cNvPr>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fld id="{0DD04EA0-C0B2-49DA-8A0F-52E72E4D731E}" type="slidenum">
              <a:rPr lang="en-US" altLang="de-DE" sz="1200">
                <a:latin typeface="Arial" panose="020B0604020202020204" pitchFamily="34" charset="0"/>
              </a:rPr>
              <a:pPr eaLnBrk="1" hangingPunct="1">
                <a:spcBef>
                  <a:spcPct val="0"/>
                </a:spcBef>
                <a:buClrTx/>
                <a:buSzTx/>
                <a:buFontTx/>
                <a:buNone/>
              </a:pPr>
              <a:t>1</a:t>
            </a:fld>
            <a:endParaRPr lang="en-US" altLang="de-DE" sz="1200">
              <a:latin typeface="Arial" panose="020B0604020202020204" pitchFamily="34" charset="0"/>
            </a:endParaRPr>
          </a:p>
        </p:txBody>
      </p:sp>
      <p:pic>
        <p:nvPicPr>
          <p:cNvPr id="3075" name="Picture 5" descr="doj_seal">
            <a:extLst>
              <a:ext uri="{FF2B5EF4-FFF2-40B4-BE49-F238E27FC236}">
                <a16:creationId xmlns:a16="http://schemas.microsoft.com/office/drawing/2014/main" id="{C22D9DA0-2C1F-7681-A35A-9FEEF819F5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584325"/>
            <a:ext cx="3451225" cy="346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6">
            <a:extLst>
              <a:ext uri="{FF2B5EF4-FFF2-40B4-BE49-F238E27FC236}">
                <a16:creationId xmlns:a16="http://schemas.microsoft.com/office/drawing/2014/main" id="{EEF3D19B-4945-41FF-F231-48BDFB7D1DF5}"/>
              </a:ext>
            </a:extLst>
          </p:cNvPr>
          <p:cNvSpPr>
            <a:spLocks noChangeArrowheads="1"/>
          </p:cNvSpPr>
          <p:nvPr/>
        </p:nvSpPr>
        <p:spPr bwMode="auto">
          <a:xfrm>
            <a:off x="4419600" y="1909763"/>
            <a:ext cx="4572000" cy="335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en-US" altLang="en-US" sz="2800" b="1">
                <a:latin typeface="Arial" panose="020B0604020202020204" pitchFamily="34" charset="0"/>
              </a:rPr>
              <a:t>Report from the Department of Justice</a:t>
            </a:r>
          </a:p>
          <a:p>
            <a:pPr eaLnBrk="1" hangingPunct="1">
              <a:spcBef>
                <a:spcPct val="0"/>
              </a:spcBef>
              <a:buClrTx/>
              <a:buSzTx/>
              <a:buFontTx/>
              <a:buNone/>
            </a:pPr>
            <a:endParaRPr lang="en-US" altLang="en-US" sz="2800" b="1">
              <a:latin typeface="Arial" panose="020B0604020202020204" pitchFamily="34" charset="0"/>
            </a:endParaRPr>
          </a:p>
          <a:p>
            <a:pPr eaLnBrk="1" hangingPunct="1">
              <a:spcBef>
                <a:spcPct val="0"/>
              </a:spcBef>
              <a:buClrTx/>
              <a:buSzTx/>
              <a:buFontTx/>
              <a:buNone/>
            </a:pPr>
            <a:r>
              <a:rPr lang="en-US" altLang="en-US" sz="2800" b="1">
                <a:latin typeface="Arial" panose="020B0604020202020204" pitchFamily="34" charset="0"/>
              </a:rPr>
              <a:t>December 5, 2013</a:t>
            </a:r>
          </a:p>
          <a:p>
            <a:pPr eaLnBrk="1" hangingPunct="1">
              <a:spcBef>
                <a:spcPct val="0"/>
              </a:spcBef>
              <a:buClrTx/>
              <a:buSzTx/>
              <a:buFontTx/>
              <a:buNone/>
            </a:pPr>
            <a:endParaRPr lang="en-US" altLang="en-US" sz="2800">
              <a:latin typeface="Arial" panose="020B0604020202020204" pitchFamily="34" charset="0"/>
            </a:endParaRPr>
          </a:p>
          <a:p>
            <a:pPr eaLnBrk="1" hangingPunct="1">
              <a:spcBef>
                <a:spcPct val="0"/>
              </a:spcBef>
              <a:buClrTx/>
              <a:buSzTx/>
              <a:buFont typeface="Wingdings" panose="05000000000000000000" pitchFamily="2" charset="2"/>
              <a:buNone/>
            </a:pPr>
            <a:r>
              <a:rPr lang="en-US" altLang="en-US" sz="2800" b="1">
                <a:latin typeface="Arial" panose="020B0604020202020204" pitchFamily="34" charset="0"/>
              </a:rPr>
              <a:t>Vincent J. Matanoski, J.D.</a:t>
            </a:r>
          </a:p>
          <a:p>
            <a:pPr eaLnBrk="1" hangingPunct="1">
              <a:spcBef>
                <a:spcPct val="0"/>
              </a:spcBef>
              <a:buClrTx/>
              <a:buSzTx/>
              <a:buFont typeface="Wingdings" panose="05000000000000000000" pitchFamily="2" charset="2"/>
              <a:buNone/>
            </a:pPr>
            <a:r>
              <a:rPr lang="en-US" altLang="en-US" sz="2000" i="1">
                <a:latin typeface="Arial" panose="020B0604020202020204" pitchFamily="34" charset="0"/>
              </a:rPr>
              <a:t>Deputy Director, Torts Branch </a:t>
            </a:r>
          </a:p>
          <a:p>
            <a:pPr eaLnBrk="1" hangingPunct="1">
              <a:spcBef>
                <a:spcPct val="0"/>
              </a:spcBef>
              <a:buClrTx/>
              <a:buSzTx/>
              <a:buFontTx/>
              <a:buNone/>
            </a:pPr>
            <a:endParaRPr lang="en-US" altLang="en-US" sz="2400" b="1">
              <a:solidFill>
                <a:srgbClr val="FFCC00"/>
              </a:solidFill>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37">
            <a:extLst>
              <a:ext uri="{FF2B5EF4-FFF2-40B4-BE49-F238E27FC236}">
                <a16:creationId xmlns:a16="http://schemas.microsoft.com/office/drawing/2014/main" id="{551D6DF6-7C46-1AB0-60DD-86C5F84C7A29}"/>
              </a:ext>
            </a:extLst>
          </p:cNvPr>
          <p:cNvSpPr>
            <a:spLocks noChangeShapeType="1"/>
          </p:cNvSpPr>
          <p:nvPr/>
        </p:nvSpPr>
        <p:spPr bwMode="auto">
          <a:xfrm flipV="1">
            <a:off x="2609850" y="914400"/>
            <a:ext cx="3573463" cy="63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2291" name="_s1042">
            <a:extLst>
              <a:ext uri="{FF2B5EF4-FFF2-40B4-BE49-F238E27FC236}">
                <a16:creationId xmlns:a16="http://schemas.microsoft.com/office/drawing/2014/main" id="{49C65985-F293-5E4B-387C-C06A59826890}"/>
              </a:ext>
            </a:extLst>
          </p:cNvPr>
          <p:cNvSpPr>
            <a:spLocks noChangeArrowheads="1"/>
          </p:cNvSpPr>
          <p:nvPr/>
        </p:nvSpPr>
        <p:spPr bwMode="auto">
          <a:xfrm>
            <a:off x="3686175" y="96838"/>
            <a:ext cx="1411288" cy="688975"/>
          </a:xfrm>
          <a:prstGeom prst="roundRect">
            <a:avLst>
              <a:gd name="adj" fmla="val 16667"/>
            </a:avLst>
          </a:prstGeom>
          <a:solidFill>
            <a:srgbClr val="FF66FF"/>
          </a:solidFill>
          <a:ln w="9525">
            <a:solidFill>
              <a:schemeClr val="tx1"/>
            </a:solidFill>
            <a:round/>
            <a:headEnd/>
            <a:tailEnd/>
          </a:ln>
        </p:spPr>
        <p:txBody>
          <a:bodyPr wrap="none" lIns="0" tIns="0" rIns="0" bIns="0" anchor="ct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400" b="1">
                <a:latin typeface="Arial" panose="020B0604020202020204" pitchFamily="34" charset="0"/>
              </a:rPr>
              <a:t>Office of </a:t>
            </a:r>
          </a:p>
          <a:p>
            <a:pPr algn="ctr" eaLnBrk="1" hangingPunct="1">
              <a:spcBef>
                <a:spcPct val="0"/>
              </a:spcBef>
              <a:buClrTx/>
              <a:buSzTx/>
              <a:buFontTx/>
              <a:buNone/>
            </a:pPr>
            <a:r>
              <a:rPr lang="en-US" altLang="en-US" sz="1400" b="1">
                <a:latin typeface="Arial" panose="020B0604020202020204" pitchFamily="34" charset="0"/>
              </a:rPr>
              <a:t>Special Masters</a:t>
            </a:r>
          </a:p>
        </p:txBody>
      </p:sp>
      <p:sp>
        <p:nvSpPr>
          <p:cNvPr id="12292" name="Line 37">
            <a:extLst>
              <a:ext uri="{FF2B5EF4-FFF2-40B4-BE49-F238E27FC236}">
                <a16:creationId xmlns:a16="http://schemas.microsoft.com/office/drawing/2014/main" id="{EF69A594-A910-D0C4-6914-DC172D39015B}"/>
              </a:ext>
            </a:extLst>
          </p:cNvPr>
          <p:cNvSpPr>
            <a:spLocks noChangeShapeType="1"/>
          </p:cNvSpPr>
          <p:nvPr/>
        </p:nvSpPr>
        <p:spPr bwMode="auto">
          <a:xfrm flipV="1">
            <a:off x="4976813" y="2209800"/>
            <a:ext cx="239077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cxnSp>
        <p:nvCxnSpPr>
          <p:cNvPr id="46" name="Straight Connector 45">
            <a:extLst>
              <a:ext uri="{FF2B5EF4-FFF2-40B4-BE49-F238E27FC236}">
                <a16:creationId xmlns:a16="http://schemas.microsoft.com/office/drawing/2014/main" id="{B0C890C8-D418-C57A-56EE-CE8EA531A9DC}"/>
              </a:ext>
            </a:extLst>
          </p:cNvPr>
          <p:cNvCxnSpPr/>
          <p:nvPr/>
        </p:nvCxnSpPr>
        <p:spPr>
          <a:xfrm flipV="1">
            <a:off x="4394200" y="801688"/>
            <a:ext cx="0" cy="1317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E21B7A5C-91A8-249F-4DCB-FE11209DC303}"/>
              </a:ext>
            </a:extLst>
          </p:cNvPr>
          <p:cNvCxnSpPr/>
          <p:nvPr/>
        </p:nvCxnSpPr>
        <p:spPr>
          <a:xfrm>
            <a:off x="2619375" y="914400"/>
            <a:ext cx="0" cy="2857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295" name="_s1042">
            <a:extLst>
              <a:ext uri="{FF2B5EF4-FFF2-40B4-BE49-F238E27FC236}">
                <a16:creationId xmlns:a16="http://schemas.microsoft.com/office/drawing/2014/main" id="{A9B52ABB-94AC-B8AF-4721-DEE89671E0A8}"/>
              </a:ext>
            </a:extLst>
          </p:cNvPr>
          <p:cNvSpPr>
            <a:spLocks noChangeArrowheads="1"/>
          </p:cNvSpPr>
          <p:nvPr/>
        </p:nvSpPr>
        <p:spPr bwMode="auto">
          <a:xfrm>
            <a:off x="2109788" y="1200150"/>
            <a:ext cx="1019175" cy="265113"/>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a:latin typeface="Arial" panose="020B0604020202020204" pitchFamily="34" charset="0"/>
              </a:rPr>
              <a:t>No Appeal</a:t>
            </a:r>
          </a:p>
        </p:txBody>
      </p:sp>
      <p:cxnSp>
        <p:nvCxnSpPr>
          <p:cNvPr id="52" name="Straight Connector 51">
            <a:extLst>
              <a:ext uri="{FF2B5EF4-FFF2-40B4-BE49-F238E27FC236}">
                <a16:creationId xmlns:a16="http://schemas.microsoft.com/office/drawing/2014/main" id="{6C8EFD9C-E62F-C036-D30F-E397C3338245}"/>
              </a:ext>
            </a:extLst>
          </p:cNvPr>
          <p:cNvCxnSpPr/>
          <p:nvPr/>
        </p:nvCxnSpPr>
        <p:spPr>
          <a:xfrm>
            <a:off x="2619375" y="1465263"/>
            <a:ext cx="0" cy="2841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297" name="_s1042">
            <a:extLst>
              <a:ext uri="{FF2B5EF4-FFF2-40B4-BE49-F238E27FC236}">
                <a16:creationId xmlns:a16="http://schemas.microsoft.com/office/drawing/2014/main" id="{C04BD7B2-3689-1C05-4F18-7A7FCED58F05}"/>
              </a:ext>
            </a:extLst>
          </p:cNvPr>
          <p:cNvSpPr>
            <a:spLocks noChangeArrowheads="1"/>
          </p:cNvSpPr>
          <p:nvPr/>
        </p:nvSpPr>
        <p:spPr bwMode="auto">
          <a:xfrm>
            <a:off x="2109788" y="1749425"/>
            <a:ext cx="1019175" cy="265113"/>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a:latin typeface="Arial" panose="020B0604020202020204" pitchFamily="34" charset="0"/>
              </a:rPr>
              <a:t>Judgment</a:t>
            </a:r>
          </a:p>
        </p:txBody>
      </p:sp>
      <p:sp>
        <p:nvSpPr>
          <p:cNvPr id="12298" name="_s1042">
            <a:extLst>
              <a:ext uri="{FF2B5EF4-FFF2-40B4-BE49-F238E27FC236}">
                <a16:creationId xmlns:a16="http://schemas.microsoft.com/office/drawing/2014/main" id="{6FC33F3F-2031-4E59-1919-ACC6BE379B7F}"/>
              </a:ext>
            </a:extLst>
          </p:cNvPr>
          <p:cNvSpPr>
            <a:spLocks noChangeArrowheads="1"/>
          </p:cNvSpPr>
          <p:nvPr/>
        </p:nvSpPr>
        <p:spPr bwMode="auto">
          <a:xfrm>
            <a:off x="5662613" y="1138238"/>
            <a:ext cx="1017587" cy="265112"/>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a:latin typeface="Arial" panose="020B0604020202020204" pitchFamily="34" charset="0"/>
              </a:rPr>
              <a:t>Appeal</a:t>
            </a:r>
          </a:p>
        </p:txBody>
      </p:sp>
      <p:cxnSp>
        <p:nvCxnSpPr>
          <p:cNvPr id="56" name="Straight Connector 55">
            <a:extLst>
              <a:ext uri="{FF2B5EF4-FFF2-40B4-BE49-F238E27FC236}">
                <a16:creationId xmlns:a16="http://schemas.microsoft.com/office/drawing/2014/main" id="{62E77027-0B5F-5BEB-3B7D-62E1E8512986}"/>
              </a:ext>
            </a:extLst>
          </p:cNvPr>
          <p:cNvCxnSpPr/>
          <p:nvPr/>
        </p:nvCxnSpPr>
        <p:spPr>
          <a:xfrm>
            <a:off x="6172200" y="1403350"/>
            <a:ext cx="0" cy="16351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300" name="_s1042">
            <a:extLst>
              <a:ext uri="{FF2B5EF4-FFF2-40B4-BE49-F238E27FC236}">
                <a16:creationId xmlns:a16="http://schemas.microsoft.com/office/drawing/2014/main" id="{6D5A550C-65A3-C631-F405-C4366E7E7C83}"/>
              </a:ext>
            </a:extLst>
          </p:cNvPr>
          <p:cNvSpPr>
            <a:spLocks noChangeArrowheads="1"/>
          </p:cNvSpPr>
          <p:nvPr/>
        </p:nvSpPr>
        <p:spPr bwMode="auto">
          <a:xfrm>
            <a:off x="5526088" y="1546225"/>
            <a:ext cx="1290637" cy="523875"/>
          </a:xfrm>
          <a:prstGeom prst="roundRect">
            <a:avLst>
              <a:gd name="adj" fmla="val 16667"/>
            </a:avLst>
          </a:prstGeom>
          <a:solidFill>
            <a:srgbClr val="33CC33"/>
          </a:solidFill>
          <a:ln w="9525">
            <a:solidFill>
              <a:schemeClr val="tx1"/>
            </a:solidFill>
            <a:round/>
            <a:headEnd/>
            <a:tailEnd/>
          </a:ln>
        </p:spPr>
        <p:txBody>
          <a:bodyPr wrap="none" lIns="0" tIns="0" rIns="0" bIns="0" anchor="ct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400" b="1">
                <a:latin typeface="Arial" panose="020B0604020202020204" pitchFamily="34" charset="0"/>
              </a:rPr>
              <a:t>CFC</a:t>
            </a:r>
          </a:p>
        </p:txBody>
      </p:sp>
      <p:sp>
        <p:nvSpPr>
          <p:cNvPr id="12301" name="_s1042">
            <a:extLst>
              <a:ext uri="{FF2B5EF4-FFF2-40B4-BE49-F238E27FC236}">
                <a16:creationId xmlns:a16="http://schemas.microsoft.com/office/drawing/2014/main" id="{33AEE880-CC5D-F001-CF6B-300D1CB9F8AA}"/>
              </a:ext>
            </a:extLst>
          </p:cNvPr>
          <p:cNvSpPr>
            <a:spLocks noChangeArrowheads="1"/>
          </p:cNvSpPr>
          <p:nvPr/>
        </p:nvSpPr>
        <p:spPr bwMode="auto">
          <a:xfrm>
            <a:off x="4468813" y="2405063"/>
            <a:ext cx="1019175" cy="265112"/>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a:latin typeface="Arial" panose="020B0604020202020204" pitchFamily="34" charset="0"/>
              </a:rPr>
              <a:t>Affirm</a:t>
            </a:r>
          </a:p>
        </p:txBody>
      </p:sp>
      <p:sp>
        <p:nvSpPr>
          <p:cNvPr id="12302" name="_s1042">
            <a:extLst>
              <a:ext uri="{FF2B5EF4-FFF2-40B4-BE49-F238E27FC236}">
                <a16:creationId xmlns:a16="http://schemas.microsoft.com/office/drawing/2014/main" id="{851EAA58-24D5-DB7F-3FEA-D8470E143B74}"/>
              </a:ext>
            </a:extLst>
          </p:cNvPr>
          <p:cNvSpPr>
            <a:spLocks noChangeArrowheads="1"/>
          </p:cNvSpPr>
          <p:nvPr/>
        </p:nvSpPr>
        <p:spPr bwMode="auto">
          <a:xfrm>
            <a:off x="6858000" y="2389188"/>
            <a:ext cx="1019175" cy="265112"/>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a:latin typeface="Arial" panose="020B0604020202020204" pitchFamily="34" charset="0"/>
              </a:rPr>
              <a:t>Reverse</a:t>
            </a:r>
          </a:p>
        </p:txBody>
      </p:sp>
      <p:sp>
        <p:nvSpPr>
          <p:cNvPr id="12303" name="Line 37">
            <a:extLst>
              <a:ext uri="{FF2B5EF4-FFF2-40B4-BE49-F238E27FC236}">
                <a16:creationId xmlns:a16="http://schemas.microsoft.com/office/drawing/2014/main" id="{D0FB0E71-3404-AF48-644D-3C309B8F439F}"/>
              </a:ext>
            </a:extLst>
          </p:cNvPr>
          <p:cNvSpPr>
            <a:spLocks noChangeShapeType="1"/>
          </p:cNvSpPr>
          <p:nvPr/>
        </p:nvSpPr>
        <p:spPr bwMode="auto">
          <a:xfrm flipV="1">
            <a:off x="6542088" y="2884488"/>
            <a:ext cx="17240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2304" name="_s1042">
            <a:extLst>
              <a:ext uri="{FF2B5EF4-FFF2-40B4-BE49-F238E27FC236}">
                <a16:creationId xmlns:a16="http://schemas.microsoft.com/office/drawing/2014/main" id="{CC2B709F-F4AA-A416-ECEE-272EAE7EBF6A}"/>
              </a:ext>
            </a:extLst>
          </p:cNvPr>
          <p:cNvSpPr>
            <a:spLocks noChangeArrowheads="1"/>
          </p:cNvSpPr>
          <p:nvPr/>
        </p:nvSpPr>
        <p:spPr bwMode="auto">
          <a:xfrm>
            <a:off x="6040438" y="3132138"/>
            <a:ext cx="1017587" cy="265112"/>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a:latin typeface="Arial" panose="020B0604020202020204" pitchFamily="34" charset="0"/>
              </a:rPr>
              <a:t>Reversal</a:t>
            </a:r>
          </a:p>
        </p:txBody>
      </p:sp>
      <p:sp>
        <p:nvSpPr>
          <p:cNvPr id="12305" name="_s1042">
            <a:extLst>
              <a:ext uri="{FF2B5EF4-FFF2-40B4-BE49-F238E27FC236}">
                <a16:creationId xmlns:a16="http://schemas.microsoft.com/office/drawing/2014/main" id="{BBF47CF1-E2FC-CA0E-1F2E-68F99EA42E20}"/>
              </a:ext>
            </a:extLst>
          </p:cNvPr>
          <p:cNvSpPr>
            <a:spLocks noChangeArrowheads="1"/>
          </p:cNvSpPr>
          <p:nvPr/>
        </p:nvSpPr>
        <p:spPr bwMode="auto">
          <a:xfrm>
            <a:off x="7756525" y="3105150"/>
            <a:ext cx="1017588" cy="265113"/>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a:latin typeface="Arial" panose="020B0604020202020204" pitchFamily="34" charset="0"/>
              </a:rPr>
              <a:t>Remand</a:t>
            </a:r>
          </a:p>
        </p:txBody>
      </p:sp>
      <p:cxnSp>
        <p:nvCxnSpPr>
          <p:cNvPr id="71" name="Straight Connector 70">
            <a:extLst>
              <a:ext uri="{FF2B5EF4-FFF2-40B4-BE49-F238E27FC236}">
                <a16:creationId xmlns:a16="http://schemas.microsoft.com/office/drawing/2014/main" id="{8BFD0558-2453-7C04-BDED-710529E69580}"/>
              </a:ext>
            </a:extLst>
          </p:cNvPr>
          <p:cNvCxnSpPr/>
          <p:nvPr/>
        </p:nvCxnSpPr>
        <p:spPr>
          <a:xfrm>
            <a:off x="4989513" y="2678113"/>
            <a:ext cx="1587" cy="8985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307" name="Line 37">
            <a:extLst>
              <a:ext uri="{FF2B5EF4-FFF2-40B4-BE49-F238E27FC236}">
                <a16:creationId xmlns:a16="http://schemas.microsoft.com/office/drawing/2014/main" id="{D3ED6AEA-0976-B71C-C6CD-9170C48F93A8}"/>
              </a:ext>
            </a:extLst>
          </p:cNvPr>
          <p:cNvSpPr>
            <a:spLocks noChangeShapeType="1"/>
          </p:cNvSpPr>
          <p:nvPr/>
        </p:nvSpPr>
        <p:spPr bwMode="auto">
          <a:xfrm flipV="1">
            <a:off x="5003800" y="3576638"/>
            <a:ext cx="153828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2308" name="_s1042">
            <a:extLst>
              <a:ext uri="{FF2B5EF4-FFF2-40B4-BE49-F238E27FC236}">
                <a16:creationId xmlns:a16="http://schemas.microsoft.com/office/drawing/2014/main" id="{B5E7FD36-218D-7347-2023-E17C64481DEF}"/>
              </a:ext>
            </a:extLst>
          </p:cNvPr>
          <p:cNvSpPr>
            <a:spLocks noChangeArrowheads="1"/>
          </p:cNvSpPr>
          <p:nvPr/>
        </p:nvSpPr>
        <p:spPr bwMode="auto">
          <a:xfrm>
            <a:off x="5154613" y="3732213"/>
            <a:ext cx="1246187" cy="487362"/>
          </a:xfrm>
          <a:prstGeom prst="roundRect">
            <a:avLst>
              <a:gd name="adj" fmla="val 16667"/>
            </a:avLst>
          </a:prstGeom>
          <a:solidFill>
            <a:srgbClr val="FF9900"/>
          </a:solidFill>
          <a:ln w="9525">
            <a:solidFill>
              <a:schemeClr val="tx1"/>
            </a:solidFill>
            <a:round/>
            <a:headEnd/>
            <a:tailEnd/>
          </a:ln>
        </p:spPr>
        <p:txBody>
          <a:bodyPr wrap="none" lIns="0" tIns="0" rIns="0" bIns="0" anchor="ct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400" b="1">
                <a:latin typeface="Arial" panose="020B0604020202020204" pitchFamily="34" charset="0"/>
              </a:rPr>
              <a:t>CAFC</a:t>
            </a:r>
          </a:p>
        </p:txBody>
      </p:sp>
      <p:sp>
        <p:nvSpPr>
          <p:cNvPr id="12309" name="Line 37">
            <a:extLst>
              <a:ext uri="{FF2B5EF4-FFF2-40B4-BE49-F238E27FC236}">
                <a16:creationId xmlns:a16="http://schemas.microsoft.com/office/drawing/2014/main" id="{DD9BDE91-893A-861B-AA1C-9631C0A7B3D0}"/>
              </a:ext>
            </a:extLst>
          </p:cNvPr>
          <p:cNvSpPr>
            <a:spLocks noChangeShapeType="1"/>
          </p:cNvSpPr>
          <p:nvPr/>
        </p:nvSpPr>
        <p:spPr bwMode="auto">
          <a:xfrm flipV="1">
            <a:off x="4989513" y="4475163"/>
            <a:ext cx="153828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2310" name="_s1042">
            <a:extLst>
              <a:ext uri="{FF2B5EF4-FFF2-40B4-BE49-F238E27FC236}">
                <a16:creationId xmlns:a16="http://schemas.microsoft.com/office/drawing/2014/main" id="{1535A28F-B297-CCE1-C993-7CF9D894E06D}"/>
              </a:ext>
            </a:extLst>
          </p:cNvPr>
          <p:cNvSpPr>
            <a:spLocks noChangeArrowheads="1"/>
          </p:cNvSpPr>
          <p:nvPr/>
        </p:nvSpPr>
        <p:spPr bwMode="auto">
          <a:xfrm>
            <a:off x="4494213" y="4692650"/>
            <a:ext cx="1019175" cy="265113"/>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a:latin typeface="Arial" panose="020B0604020202020204" pitchFamily="34" charset="0"/>
              </a:rPr>
              <a:t>Reverse</a:t>
            </a:r>
          </a:p>
        </p:txBody>
      </p:sp>
      <p:sp>
        <p:nvSpPr>
          <p:cNvPr id="12311" name="_s1042">
            <a:extLst>
              <a:ext uri="{FF2B5EF4-FFF2-40B4-BE49-F238E27FC236}">
                <a16:creationId xmlns:a16="http://schemas.microsoft.com/office/drawing/2014/main" id="{2B5C41C1-6A07-ECCA-A476-AD6B6EDC4C13}"/>
              </a:ext>
            </a:extLst>
          </p:cNvPr>
          <p:cNvSpPr>
            <a:spLocks noChangeArrowheads="1"/>
          </p:cNvSpPr>
          <p:nvPr/>
        </p:nvSpPr>
        <p:spPr bwMode="auto">
          <a:xfrm>
            <a:off x="6005513" y="4692650"/>
            <a:ext cx="1019175" cy="265113"/>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a:latin typeface="Arial" panose="020B0604020202020204" pitchFamily="34" charset="0"/>
              </a:rPr>
              <a:t>Affirm</a:t>
            </a:r>
          </a:p>
        </p:txBody>
      </p:sp>
      <p:cxnSp>
        <p:nvCxnSpPr>
          <p:cNvPr id="86" name="Straight Connector 85">
            <a:extLst>
              <a:ext uri="{FF2B5EF4-FFF2-40B4-BE49-F238E27FC236}">
                <a16:creationId xmlns:a16="http://schemas.microsoft.com/office/drawing/2014/main" id="{D23029BB-3F5E-F0F1-0BC9-CEF679581868}"/>
              </a:ext>
            </a:extLst>
          </p:cNvPr>
          <p:cNvCxnSpPr>
            <a:stCxn id="12313" idx="1"/>
          </p:cNvCxnSpPr>
          <p:nvPr/>
        </p:nvCxnSpPr>
        <p:spPr>
          <a:xfrm>
            <a:off x="8937625" y="496888"/>
            <a:ext cx="0" cy="27416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313" name="Line 37">
            <a:extLst>
              <a:ext uri="{FF2B5EF4-FFF2-40B4-BE49-F238E27FC236}">
                <a16:creationId xmlns:a16="http://schemas.microsoft.com/office/drawing/2014/main" id="{A213A6D9-E13E-A331-4495-2CFEB7E3414B}"/>
              </a:ext>
            </a:extLst>
          </p:cNvPr>
          <p:cNvSpPr>
            <a:spLocks noChangeShapeType="1"/>
          </p:cNvSpPr>
          <p:nvPr/>
        </p:nvSpPr>
        <p:spPr bwMode="auto">
          <a:xfrm flipV="1">
            <a:off x="5097463" y="496888"/>
            <a:ext cx="384016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cxnSp>
        <p:nvCxnSpPr>
          <p:cNvPr id="94" name="Straight Connector 93">
            <a:extLst>
              <a:ext uri="{FF2B5EF4-FFF2-40B4-BE49-F238E27FC236}">
                <a16:creationId xmlns:a16="http://schemas.microsoft.com/office/drawing/2014/main" id="{F2080C36-7DC3-4A25-EB23-C93320864C92}"/>
              </a:ext>
            </a:extLst>
          </p:cNvPr>
          <p:cNvCxnSpPr>
            <a:endCxn id="12318" idx="1"/>
          </p:cNvCxnSpPr>
          <p:nvPr/>
        </p:nvCxnSpPr>
        <p:spPr>
          <a:xfrm flipH="1">
            <a:off x="6503988" y="4968875"/>
            <a:ext cx="11112" cy="863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315" name="Line 37">
            <a:extLst>
              <a:ext uri="{FF2B5EF4-FFF2-40B4-BE49-F238E27FC236}">
                <a16:creationId xmlns:a16="http://schemas.microsoft.com/office/drawing/2014/main" id="{A22E40C4-E5DF-C5FB-D704-7929FA44C7B3}"/>
              </a:ext>
            </a:extLst>
          </p:cNvPr>
          <p:cNvSpPr>
            <a:spLocks noChangeShapeType="1"/>
          </p:cNvSpPr>
          <p:nvPr/>
        </p:nvSpPr>
        <p:spPr bwMode="auto">
          <a:xfrm flipV="1">
            <a:off x="4305300" y="5184775"/>
            <a:ext cx="134778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2316" name="_s1042">
            <a:extLst>
              <a:ext uri="{FF2B5EF4-FFF2-40B4-BE49-F238E27FC236}">
                <a16:creationId xmlns:a16="http://schemas.microsoft.com/office/drawing/2014/main" id="{0C33E26A-CCAF-BEB3-6689-128AED564FFA}"/>
              </a:ext>
            </a:extLst>
          </p:cNvPr>
          <p:cNvSpPr>
            <a:spLocks noChangeArrowheads="1"/>
          </p:cNvSpPr>
          <p:nvPr/>
        </p:nvSpPr>
        <p:spPr bwMode="auto">
          <a:xfrm>
            <a:off x="3795713" y="5394325"/>
            <a:ext cx="1019175" cy="265113"/>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a:latin typeface="Arial" panose="020B0604020202020204" pitchFamily="34" charset="0"/>
              </a:rPr>
              <a:t>Remand</a:t>
            </a:r>
          </a:p>
        </p:txBody>
      </p:sp>
      <p:sp>
        <p:nvSpPr>
          <p:cNvPr id="12317" name="_s1042">
            <a:extLst>
              <a:ext uri="{FF2B5EF4-FFF2-40B4-BE49-F238E27FC236}">
                <a16:creationId xmlns:a16="http://schemas.microsoft.com/office/drawing/2014/main" id="{0892C359-5E5C-85BE-CC91-2F7F657841EF}"/>
              </a:ext>
            </a:extLst>
          </p:cNvPr>
          <p:cNvSpPr>
            <a:spLocks noChangeArrowheads="1"/>
          </p:cNvSpPr>
          <p:nvPr/>
        </p:nvSpPr>
        <p:spPr bwMode="auto">
          <a:xfrm>
            <a:off x="5110163" y="5387975"/>
            <a:ext cx="1017587" cy="265113"/>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a:latin typeface="Arial" panose="020B0604020202020204" pitchFamily="34" charset="0"/>
              </a:rPr>
              <a:t>Reversal</a:t>
            </a:r>
          </a:p>
        </p:txBody>
      </p:sp>
      <p:sp>
        <p:nvSpPr>
          <p:cNvPr id="12318" name="Line 37">
            <a:extLst>
              <a:ext uri="{FF2B5EF4-FFF2-40B4-BE49-F238E27FC236}">
                <a16:creationId xmlns:a16="http://schemas.microsoft.com/office/drawing/2014/main" id="{C593E98C-EC9F-B548-71CC-F8186F20CF01}"/>
              </a:ext>
            </a:extLst>
          </p:cNvPr>
          <p:cNvSpPr>
            <a:spLocks noChangeShapeType="1"/>
          </p:cNvSpPr>
          <p:nvPr/>
        </p:nvSpPr>
        <p:spPr bwMode="auto">
          <a:xfrm flipV="1">
            <a:off x="5640388" y="5832475"/>
            <a:ext cx="8636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8" name="_s1042">
            <a:extLst>
              <a:ext uri="{FF2B5EF4-FFF2-40B4-BE49-F238E27FC236}">
                <a16:creationId xmlns:a16="http://schemas.microsoft.com/office/drawing/2014/main" id="{F3788A54-A9A2-8BDD-E7EF-F2FE3E16B5F9}"/>
              </a:ext>
            </a:extLst>
          </p:cNvPr>
          <p:cNvSpPr>
            <a:spLocks noChangeArrowheads="1"/>
          </p:cNvSpPr>
          <p:nvPr/>
        </p:nvSpPr>
        <p:spPr bwMode="auto">
          <a:xfrm>
            <a:off x="5384800" y="6076950"/>
            <a:ext cx="1397000" cy="577850"/>
          </a:xfrm>
          <a:prstGeom prst="roundRect">
            <a:avLst>
              <a:gd name="adj" fmla="val 16667"/>
            </a:avLst>
          </a:prstGeom>
          <a:solidFill>
            <a:schemeClr val="accent2">
              <a:lumMod val="75000"/>
            </a:schemeClr>
          </a:solidFill>
          <a:ln w="9525">
            <a:solidFill>
              <a:schemeClr val="tx1"/>
            </a:solidFill>
            <a:round/>
            <a:headEnd/>
            <a:tailEnd/>
          </a:ln>
        </p:spPr>
        <p:txBody>
          <a:bodyPr wrap="none" lIns="0" tIns="0" rIns="0" bIns="0" anchor="ctr"/>
          <a:lstStyle/>
          <a:p>
            <a:pPr algn="ctr">
              <a:defRPr/>
            </a:pPr>
            <a:r>
              <a:rPr lang="en-US" sz="1400" b="1" dirty="0">
                <a:latin typeface="Arial" charset="0"/>
                <a:cs typeface="+mn-cs"/>
              </a:rPr>
              <a:t>Supreme Court</a:t>
            </a:r>
          </a:p>
        </p:txBody>
      </p:sp>
      <p:cxnSp>
        <p:nvCxnSpPr>
          <p:cNvPr id="112" name="Straight Connector 111">
            <a:extLst>
              <a:ext uri="{FF2B5EF4-FFF2-40B4-BE49-F238E27FC236}">
                <a16:creationId xmlns:a16="http://schemas.microsoft.com/office/drawing/2014/main" id="{30C3E32A-50B8-98EE-F5D3-D775B3F24E9A}"/>
              </a:ext>
            </a:extLst>
          </p:cNvPr>
          <p:cNvCxnSpPr>
            <a:stCxn id="12321" idx="0"/>
          </p:cNvCxnSpPr>
          <p:nvPr/>
        </p:nvCxnSpPr>
        <p:spPr>
          <a:xfrm flipH="1">
            <a:off x="3581400" y="1903413"/>
            <a:ext cx="0" cy="36242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321" name="Line 37">
            <a:extLst>
              <a:ext uri="{FF2B5EF4-FFF2-40B4-BE49-F238E27FC236}">
                <a16:creationId xmlns:a16="http://schemas.microsoft.com/office/drawing/2014/main" id="{DA489567-B207-37EE-FCCE-0E00CE9EE96A}"/>
              </a:ext>
            </a:extLst>
          </p:cNvPr>
          <p:cNvSpPr>
            <a:spLocks noChangeShapeType="1"/>
          </p:cNvSpPr>
          <p:nvPr/>
        </p:nvSpPr>
        <p:spPr bwMode="auto">
          <a:xfrm flipV="1">
            <a:off x="3581400" y="1903413"/>
            <a:ext cx="194468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cxnSp>
        <p:nvCxnSpPr>
          <p:cNvPr id="82" name="Straight Connector 81">
            <a:extLst>
              <a:ext uri="{FF2B5EF4-FFF2-40B4-BE49-F238E27FC236}">
                <a16:creationId xmlns:a16="http://schemas.microsoft.com/office/drawing/2014/main" id="{F59B48BD-7510-8972-644B-E92B6F923448}"/>
              </a:ext>
            </a:extLst>
          </p:cNvPr>
          <p:cNvCxnSpPr/>
          <p:nvPr/>
        </p:nvCxnSpPr>
        <p:spPr>
          <a:xfrm>
            <a:off x="4978400" y="2209800"/>
            <a:ext cx="0" cy="1793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E6E4D8A0-B8A8-C1F2-7589-F1CC2341A2A1}"/>
              </a:ext>
            </a:extLst>
          </p:cNvPr>
          <p:cNvCxnSpPr/>
          <p:nvPr/>
        </p:nvCxnSpPr>
        <p:spPr>
          <a:xfrm>
            <a:off x="7367588" y="2225675"/>
            <a:ext cx="0" cy="1793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89371570-608B-6464-72CE-A653DE598A3B}"/>
              </a:ext>
            </a:extLst>
          </p:cNvPr>
          <p:cNvCxnSpPr/>
          <p:nvPr/>
        </p:nvCxnSpPr>
        <p:spPr>
          <a:xfrm>
            <a:off x="7367588" y="2670175"/>
            <a:ext cx="0" cy="18097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9BA57E70-0033-379D-8803-F26B95F14195}"/>
              </a:ext>
            </a:extLst>
          </p:cNvPr>
          <p:cNvCxnSpPr/>
          <p:nvPr/>
        </p:nvCxnSpPr>
        <p:spPr>
          <a:xfrm>
            <a:off x="6548438" y="2909888"/>
            <a:ext cx="0" cy="1793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EF974F32-D150-7083-484B-C6DB866AE6CE}"/>
              </a:ext>
            </a:extLst>
          </p:cNvPr>
          <p:cNvCxnSpPr/>
          <p:nvPr/>
        </p:nvCxnSpPr>
        <p:spPr>
          <a:xfrm>
            <a:off x="8264525" y="2909888"/>
            <a:ext cx="0" cy="1793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6C575247-BD91-6DFC-B0FD-A6D1802EF13C}"/>
              </a:ext>
            </a:extLst>
          </p:cNvPr>
          <p:cNvCxnSpPr/>
          <p:nvPr/>
        </p:nvCxnSpPr>
        <p:spPr>
          <a:xfrm flipH="1">
            <a:off x="8793163" y="3236913"/>
            <a:ext cx="14446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8B229789-9BDF-C1C1-85F8-9AFCE522CB16}"/>
              </a:ext>
            </a:extLst>
          </p:cNvPr>
          <p:cNvCxnSpPr/>
          <p:nvPr/>
        </p:nvCxnSpPr>
        <p:spPr>
          <a:xfrm>
            <a:off x="6537325" y="3397250"/>
            <a:ext cx="0" cy="1793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E797698A-DBFE-3892-F960-F9D0B6E42F19}"/>
              </a:ext>
            </a:extLst>
          </p:cNvPr>
          <p:cNvCxnSpPr/>
          <p:nvPr/>
        </p:nvCxnSpPr>
        <p:spPr>
          <a:xfrm>
            <a:off x="5749925" y="3576638"/>
            <a:ext cx="0" cy="1793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0F1FE9B5-CA32-A7E0-EB33-98DF48F79B84}"/>
              </a:ext>
            </a:extLst>
          </p:cNvPr>
          <p:cNvCxnSpPr/>
          <p:nvPr/>
        </p:nvCxnSpPr>
        <p:spPr>
          <a:xfrm>
            <a:off x="5773738" y="4308475"/>
            <a:ext cx="0" cy="1793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D77134BB-AE99-3B7F-BA06-BEEDB8E91273}"/>
              </a:ext>
            </a:extLst>
          </p:cNvPr>
          <p:cNvCxnSpPr/>
          <p:nvPr/>
        </p:nvCxnSpPr>
        <p:spPr>
          <a:xfrm>
            <a:off x="6526213" y="4498975"/>
            <a:ext cx="0" cy="1793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7D6F0243-5200-8457-F27C-B3EF54D8E36A}"/>
              </a:ext>
            </a:extLst>
          </p:cNvPr>
          <p:cNvCxnSpPr/>
          <p:nvPr/>
        </p:nvCxnSpPr>
        <p:spPr>
          <a:xfrm>
            <a:off x="5008563" y="4506913"/>
            <a:ext cx="0" cy="1793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E5FEFB70-80A8-44B7-C080-B98149DBE094}"/>
              </a:ext>
            </a:extLst>
          </p:cNvPr>
          <p:cNvCxnSpPr/>
          <p:nvPr/>
        </p:nvCxnSpPr>
        <p:spPr>
          <a:xfrm>
            <a:off x="4992688" y="5005388"/>
            <a:ext cx="0" cy="1793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1E7D4469-829C-6F0E-D1C3-953BE5C3936E}"/>
              </a:ext>
            </a:extLst>
          </p:cNvPr>
          <p:cNvCxnSpPr/>
          <p:nvPr/>
        </p:nvCxnSpPr>
        <p:spPr>
          <a:xfrm>
            <a:off x="4327525" y="5184775"/>
            <a:ext cx="0" cy="1793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4F4FD8E3-0E72-BE4C-BA27-0D57A346452D}"/>
              </a:ext>
            </a:extLst>
          </p:cNvPr>
          <p:cNvCxnSpPr/>
          <p:nvPr/>
        </p:nvCxnSpPr>
        <p:spPr>
          <a:xfrm>
            <a:off x="5637213" y="5218113"/>
            <a:ext cx="0" cy="1793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5FFE3132-4242-AFF6-FDEF-5805C7429A08}"/>
              </a:ext>
            </a:extLst>
          </p:cNvPr>
          <p:cNvCxnSpPr/>
          <p:nvPr/>
        </p:nvCxnSpPr>
        <p:spPr>
          <a:xfrm>
            <a:off x="5641975" y="5653088"/>
            <a:ext cx="0" cy="1793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CCE025AD-874A-EEC6-9993-53E24651DB32}"/>
              </a:ext>
            </a:extLst>
          </p:cNvPr>
          <p:cNvCxnSpPr/>
          <p:nvPr/>
        </p:nvCxnSpPr>
        <p:spPr>
          <a:xfrm>
            <a:off x="6083300" y="5897563"/>
            <a:ext cx="0" cy="1793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338" name="Line 37">
            <a:extLst>
              <a:ext uri="{FF2B5EF4-FFF2-40B4-BE49-F238E27FC236}">
                <a16:creationId xmlns:a16="http://schemas.microsoft.com/office/drawing/2014/main" id="{8559074C-FDFB-B243-EEC1-4359C2726CFC}"/>
              </a:ext>
            </a:extLst>
          </p:cNvPr>
          <p:cNvSpPr>
            <a:spLocks noChangeShapeType="1"/>
          </p:cNvSpPr>
          <p:nvPr/>
        </p:nvSpPr>
        <p:spPr bwMode="auto">
          <a:xfrm flipV="1">
            <a:off x="3581400" y="5527675"/>
            <a:ext cx="21431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2339" name="Line 51">
            <a:extLst>
              <a:ext uri="{FF2B5EF4-FFF2-40B4-BE49-F238E27FC236}">
                <a16:creationId xmlns:a16="http://schemas.microsoft.com/office/drawing/2014/main" id="{7B31E850-3DFD-BF8A-7B3B-B98A00BC506D}"/>
              </a:ext>
            </a:extLst>
          </p:cNvPr>
          <p:cNvSpPr>
            <a:spLocks noChangeShapeType="1"/>
          </p:cNvSpPr>
          <p:nvPr/>
        </p:nvSpPr>
        <p:spPr bwMode="auto">
          <a:xfrm>
            <a:off x="8774113" y="3236913"/>
            <a:ext cx="147637"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2340" name="Line 51">
            <a:extLst>
              <a:ext uri="{FF2B5EF4-FFF2-40B4-BE49-F238E27FC236}">
                <a16:creationId xmlns:a16="http://schemas.microsoft.com/office/drawing/2014/main" id="{CA7F0B9A-B75D-68B3-8F27-D8AEC79E245C}"/>
              </a:ext>
            </a:extLst>
          </p:cNvPr>
          <p:cNvSpPr>
            <a:spLocks noChangeShapeType="1"/>
          </p:cNvSpPr>
          <p:nvPr/>
        </p:nvSpPr>
        <p:spPr bwMode="auto">
          <a:xfrm flipH="1">
            <a:off x="5718175" y="496888"/>
            <a:ext cx="45402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2341" name="Line 51">
            <a:extLst>
              <a:ext uri="{FF2B5EF4-FFF2-40B4-BE49-F238E27FC236}">
                <a16:creationId xmlns:a16="http://schemas.microsoft.com/office/drawing/2014/main" id="{9DBCA140-7A8F-AE46-99E1-82DCD3E4F323}"/>
              </a:ext>
            </a:extLst>
          </p:cNvPr>
          <p:cNvSpPr>
            <a:spLocks noChangeShapeType="1"/>
          </p:cNvSpPr>
          <p:nvPr/>
        </p:nvSpPr>
        <p:spPr bwMode="auto">
          <a:xfrm flipH="1">
            <a:off x="4991100" y="2943225"/>
            <a:ext cx="0" cy="309563"/>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2342" name="Line 51">
            <a:extLst>
              <a:ext uri="{FF2B5EF4-FFF2-40B4-BE49-F238E27FC236}">
                <a16:creationId xmlns:a16="http://schemas.microsoft.com/office/drawing/2014/main" id="{A0711196-5821-C453-DFC9-8A0CEEDC6467}"/>
              </a:ext>
            </a:extLst>
          </p:cNvPr>
          <p:cNvSpPr>
            <a:spLocks noChangeShapeType="1"/>
          </p:cNvSpPr>
          <p:nvPr/>
        </p:nvSpPr>
        <p:spPr bwMode="auto">
          <a:xfrm flipH="1" flipV="1">
            <a:off x="8937625" y="2511425"/>
            <a:ext cx="0" cy="309563"/>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2343" name="Line 51">
            <a:extLst>
              <a:ext uri="{FF2B5EF4-FFF2-40B4-BE49-F238E27FC236}">
                <a16:creationId xmlns:a16="http://schemas.microsoft.com/office/drawing/2014/main" id="{40CEB622-D6F1-7EB8-11B2-4E9B3B8AA96E}"/>
              </a:ext>
            </a:extLst>
          </p:cNvPr>
          <p:cNvSpPr>
            <a:spLocks noChangeShapeType="1"/>
          </p:cNvSpPr>
          <p:nvPr/>
        </p:nvSpPr>
        <p:spPr bwMode="auto">
          <a:xfrm flipH="1">
            <a:off x="2619375" y="1546225"/>
            <a:ext cx="0" cy="17462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2344" name="Line 51">
            <a:extLst>
              <a:ext uri="{FF2B5EF4-FFF2-40B4-BE49-F238E27FC236}">
                <a16:creationId xmlns:a16="http://schemas.microsoft.com/office/drawing/2014/main" id="{B3BED190-4B96-EB87-556F-20277879E019}"/>
              </a:ext>
            </a:extLst>
          </p:cNvPr>
          <p:cNvSpPr>
            <a:spLocks noChangeShapeType="1"/>
          </p:cNvSpPr>
          <p:nvPr/>
        </p:nvSpPr>
        <p:spPr bwMode="auto">
          <a:xfrm flipH="1">
            <a:off x="6088063" y="5832475"/>
            <a:ext cx="0" cy="207963"/>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2345" name="Line 51">
            <a:extLst>
              <a:ext uri="{FF2B5EF4-FFF2-40B4-BE49-F238E27FC236}">
                <a16:creationId xmlns:a16="http://schemas.microsoft.com/office/drawing/2014/main" id="{B9272481-D686-0510-4BF1-495D6F7BFD77}"/>
              </a:ext>
            </a:extLst>
          </p:cNvPr>
          <p:cNvSpPr>
            <a:spLocks noChangeShapeType="1"/>
          </p:cNvSpPr>
          <p:nvPr/>
        </p:nvSpPr>
        <p:spPr bwMode="auto">
          <a:xfrm flipH="1">
            <a:off x="2619375" y="973138"/>
            <a:ext cx="0" cy="17462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2346" name="Line 51">
            <a:extLst>
              <a:ext uri="{FF2B5EF4-FFF2-40B4-BE49-F238E27FC236}">
                <a16:creationId xmlns:a16="http://schemas.microsoft.com/office/drawing/2014/main" id="{5079B5AD-39A6-5EE4-BEAA-0844CB884D10}"/>
              </a:ext>
            </a:extLst>
          </p:cNvPr>
          <p:cNvSpPr>
            <a:spLocks noChangeShapeType="1"/>
          </p:cNvSpPr>
          <p:nvPr/>
        </p:nvSpPr>
        <p:spPr bwMode="auto">
          <a:xfrm flipH="1">
            <a:off x="7375525" y="2667000"/>
            <a:ext cx="0" cy="220663"/>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2347" name="Line 51">
            <a:extLst>
              <a:ext uri="{FF2B5EF4-FFF2-40B4-BE49-F238E27FC236}">
                <a16:creationId xmlns:a16="http://schemas.microsoft.com/office/drawing/2014/main" id="{887B5BA4-DA78-BD0E-2F93-E7AFE9E5779A}"/>
              </a:ext>
            </a:extLst>
          </p:cNvPr>
          <p:cNvSpPr>
            <a:spLocks noChangeShapeType="1"/>
          </p:cNvSpPr>
          <p:nvPr/>
        </p:nvSpPr>
        <p:spPr bwMode="auto">
          <a:xfrm flipH="1">
            <a:off x="6526213" y="4487863"/>
            <a:ext cx="0" cy="17462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2348" name="Line 51">
            <a:extLst>
              <a:ext uri="{FF2B5EF4-FFF2-40B4-BE49-F238E27FC236}">
                <a16:creationId xmlns:a16="http://schemas.microsoft.com/office/drawing/2014/main" id="{A3DEF6E1-B1A6-BF25-19F0-DB5E7DC53C13}"/>
              </a:ext>
            </a:extLst>
          </p:cNvPr>
          <p:cNvSpPr>
            <a:spLocks noChangeShapeType="1"/>
          </p:cNvSpPr>
          <p:nvPr/>
        </p:nvSpPr>
        <p:spPr bwMode="auto">
          <a:xfrm flipH="1">
            <a:off x="6183313" y="2070100"/>
            <a:ext cx="0" cy="17462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2349" name="Line 51">
            <a:extLst>
              <a:ext uri="{FF2B5EF4-FFF2-40B4-BE49-F238E27FC236}">
                <a16:creationId xmlns:a16="http://schemas.microsoft.com/office/drawing/2014/main" id="{6EE9C5F8-7C2D-5335-A1A1-32EACEF55459}"/>
              </a:ext>
            </a:extLst>
          </p:cNvPr>
          <p:cNvSpPr>
            <a:spLocks noChangeShapeType="1"/>
          </p:cNvSpPr>
          <p:nvPr/>
        </p:nvSpPr>
        <p:spPr bwMode="auto">
          <a:xfrm flipH="1">
            <a:off x="7367588" y="2205038"/>
            <a:ext cx="0" cy="17462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2350" name="Line 51">
            <a:extLst>
              <a:ext uri="{FF2B5EF4-FFF2-40B4-BE49-F238E27FC236}">
                <a16:creationId xmlns:a16="http://schemas.microsoft.com/office/drawing/2014/main" id="{365017EF-2CC4-D2D3-4FDA-707C7965D5C4}"/>
              </a:ext>
            </a:extLst>
          </p:cNvPr>
          <p:cNvSpPr>
            <a:spLocks noChangeShapeType="1"/>
          </p:cNvSpPr>
          <p:nvPr/>
        </p:nvSpPr>
        <p:spPr bwMode="auto">
          <a:xfrm flipH="1">
            <a:off x="4978400" y="2225675"/>
            <a:ext cx="0" cy="17462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2351" name="Line 51">
            <a:extLst>
              <a:ext uri="{FF2B5EF4-FFF2-40B4-BE49-F238E27FC236}">
                <a16:creationId xmlns:a16="http://schemas.microsoft.com/office/drawing/2014/main" id="{E0D9035C-F762-4663-C894-E61B1BD0E3AE}"/>
              </a:ext>
            </a:extLst>
          </p:cNvPr>
          <p:cNvSpPr>
            <a:spLocks noChangeShapeType="1"/>
          </p:cNvSpPr>
          <p:nvPr/>
        </p:nvSpPr>
        <p:spPr bwMode="auto">
          <a:xfrm flipH="1">
            <a:off x="8264525" y="2887663"/>
            <a:ext cx="0" cy="17462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2352" name="Line 51">
            <a:extLst>
              <a:ext uri="{FF2B5EF4-FFF2-40B4-BE49-F238E27FC236}">
                <a16:creationId xmlns:a16="http://schemas.microsoft.com/office/drawing/2014/main" id="{2FB2D00D-D6D2-351F-5312-368AD614B412}"/>
              </a:ext>
            </a:extLst>
          </p:cNvPr>
          <p:cNvSpPr>
            <a:spLocks noChangeShapeType="1"/>
          </p:cNvSpPr>
          <p:nvPr/>
        </p:nvSpPr>
        <p:spPr bwMode="auto">
          <a:xfrm flipH="1">
            <a:off x="6537325" y="2894013"/>
            <a:ext cx="11113" cy="23812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2353" name="Line 51">
            <a:extLst>
              <a:ext uri="{FF2B5EF4-FFF2-40B4-BE49-F238E27FC236}">
                <a16:creationId xmlns:a16="http://schemas.microsoft.com/office/drawing/2014/main" id="{A492C338-C68D-14DE-D394-4E0B163B66F6}"/>
              </a:ext>
            </a:extLst>
          </p:cNvPr>
          <p:cNvSpPr>
            <a:spLocks noChangeShapeType="1"/>
          </p:cNvSpPr>
          <p:nvPr/>
        </p:nvSpPr>
        <p:spPr bwMode="auto">
          <a:xfrm>
            <a:off x="5776913" y="4208463"/>
            <a:ext cx="9525" cy="22225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2354" name="Line 51">
            <a:extLst>
              <a:ext uri="{FF2B5EF4-FFF2-40B4-BE49-F238E27FC236}">
                <a16:creationId xmlns:a16="http://schemas.microsoft.com/office/drawing/2014/main" id="{4DA201E8-C0C3-95B1-BB76-9BE1E610178E}"/>
              </a:ext>
            </a:extLst>
          </p:cNvPr>
          <p:cNvSpPr>
            <a:spLocks noChangeShapeType="1"/>
          </p:cNvSpPr>
          <p:nvPr/>
        </p:nvSpPr>
        <p:spPr bwMode="auto">
          <a:xfrm flipH="1">
            <a:off x="5749925" y="3570288"/>
            <a:ext cx="0" cy="17462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2355" name="Line 51">
            <a:extLst>
              <a:ext uri="{FF2B5EF4-FFF2-40B4-BE49-F238E27FC236}">
                <a16:creationId xmlns:a16="http://schemas.microsoft.com/office/drawing/2014/main" id="{965544A0-2780-54F3-0BB1-460BF2CE841A}"/>
              </a:ext>
            </a:extLst>
          </p:cNvPr>
          <p:cNvSpPr>
            <a:spLocks noChangeShapeType="1"/>
          </p:cNvSpPr>
          <p:nvPr/>
        </p:nvSpPr>
        <p:spPr bwMode="auto">
          <a:xfrm flipH="1">
            <a:off x="5008563" y="4476750"/>
            <a:ext cx="0" cy="17462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2356" name="Line 51">
            <a:extLst>
              <a:ext uri="{FF2B5EF4-FFF2-40B4-BE49-F238E27FC236}">
                <a16:creationId xmlns:a16="http://schemas.microsoft.com/office/drawing/2014/main" id="{9ED10CB4-C907-44D0-D1A1-366BF6E6223C}"/>
              </a:ext>
            </a:extLst>
          </p:cNvPr>
          <p:cNvSpPr>
            <a:spLocks noChangeShapeType="1"/>
          </p:cNvSpPr>
          <p:nvPr/>
        </p:nvSpPr>
        <p:spPr bwMode="auto">
          <a:xfrm flipH="1">
            <a:off x="4999038" y="4976813"/>
            <a:ext cx="0" cy="17462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2357" name="Line 51">
            <a:extLst>
              <a:ext uri="{FF2B5EF4-FFF2-40B4-BE49-F238E27FC236}">
                <a16:creationId xmlns:a16="http://schemas.microsoft.com/office/drawing/2014/main" id="{E3A21E68-D2E4-7BBA-EA1E-D243104DC2DE}"/>
              </a:ext>
            </a:extLst>
          </p:cNvPr>
          <p:cNvSpPr>
            <a:spLocks noChangeShapeType="1"/>
          </p:cNvSpPr>
          <p:nvPr/>
        </p:nvSpPr>
        <p:spPr bwMode="auto">
          <a:xfrm flipH="1">
            <a:off x="6510338" y="4976813"/>
            <a:ext cx="0" cy="17462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2358" name="Line 51">
            <a:extLst>
              <a:ext uri="{FF2B5EF4-FFF2-40B4-BE49-F238E27FC236}">
                <a16:creationId xmlns:a16="http://schemas.microsoft.com/office/drawing/2014/main" id="{AF85A0C1-85CF-BFFB-15AD-42B31C1615C7}"/>
              </a:ext>
            </a:extLst>
          </p:cNvPr>
          <p:cNvSpPr>
            <a:spLocks noChangeShapeType="1"/>
          </p:cNvSpPr>
          <p:nvPr/>
        </p:nvSpPr>
        <p:spPr bwMode="auto">
          <a:xfrm flipH="1">
            <a:off x="5637213" y="5184775"/>
            <a:ext cx="0" cy="17462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2359" name="Line 51">
            <a:extLst>
              <a:ext uri="{FF2B5EF4-FFF2-40B4-BE49-F238E27FC236}">
                <a16:creationId xmlns:a16="http://schemas.microsoft.com/office/drawing/2014/main" id="{35B545D1-0E32-AD59-4E72-BED256E570DB}"/>
              </a:ext>
            </a:extLst>
          </p:cNvPr>
          <p:cNvSpPr>
            <a:spLocks noChangeShapeType="1"/>
          </p:cNvSpPr>
          <p:nvPr/>
        </p:nvSpPr>
        <p:spPr bwMode="auto">
          <a:xfrm flipH="1">
            <a:off x="4327525" y="5219700"/>
            <a:ext cx="0" cy="17462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2360" name="Line 51">
            <a:extLst>
              <a:ext uri="{FF2B5EF4-FFF2-40B4-BE49-F238E27FC236}">
                <a16:creationId xmlns:a16="http://schemas.microsoft.com/office/drawing/2014/main" id="{EF52A39E-2B7A-AB81-263A-E9ABD7D1AE61}"/>
              </a:ext>
            </a:extLst>
          </p:cNvPr>
          <p:cNvSpPr>
            <a:spLocks noChangeShapeType="1"/>
          </p:cNvSpPr>
          <p:nvPr/>
        </p:nvSpPr>
        <p:spPr bwMode="auto">
          <a:xfrm flipH="1" flipV="1">
            <a:off x="8937625" y="1057275"/>
            <a:ext cx="0" cy="309563"/>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2361" name="Line 51">
            <a:extLst>
              <a:ext uri="{FF2B5EF4-FFF2-40B4-BE49-F238E27FC236}">
                <a16:creationId xmlns:a16="http://schemas.microsoft.com/office/drawing/2014/main" id="{2463B6D6-DE87-633B-7245-80C52B833DAF}"/>
              </a:ext>
            </a:extLst>
          </p:cNvPr>
          <p:cNvSpPr>
            <a:spLocks noChangeShapeType="1"/>
          </p:cNvSpPr>
          <p:nvPr/>
        </p:nvSpPr>
        <p:spPr bwMode="auto">
          <a:xfrm flipH="1" flipV="1">
            <a:off x="3581400" y="4219575"/>
            <a:ext cx="0" cy="309563"/>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2362" name="Line 51">
            <a:extLst>
              <a:ext uri="{FF2B5EF4-FFF2-40B4-BE49-F238E27FC236}">
                <a16:creationId xmlns:a16="http://schemas.microsoft.com/office/drawing/2014/main" id="{FAFA2783-3EEF-B424-CA2C-9CBE94555E50}"/>
              </a:ext>
            </a:extLst>
          </p:cNvPr>
          <p:cNvSpPr>
            <a:spLocks noChangeShapeType="1"/>
          </p:cNvSpPr>
          <p:nvPr/>
        </p:nvSpPr>
        <p:spPr bwMode="auto">
          <a:xfrm flipH="1" flipV="1">
            <a:off x="3581400" y="2695575"/>
            <a:ext cx="0" cy="309563"/>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2363" name="Line 51">
            <a:extLst>
              <a:ext uri="{FF2B5EF4-FFF2-40B4-BE49-F238E27FC236}">
                <a16:creationId xmlns:a16="http://schemas.microsoft.com/office/drawing/2014/main" id="{F659CBDF-BB25-D357-E49C-412F40B35BEF}"/>
              </a:ext>
            </a:extLst>
          </p:cNvPr>
          <p:cNvSpPr>
            <a:spLocks noChangeShapeType="1"/>
          </p:cNvSpPr>
          <p:nvPr/>
        </p:nvSpPr>
        <p:spPr bwMode="auto">
          <a:xfrm>
            <a:off x="4205288" y="1903413"/>
            <a:ext cx="41751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2364" name="Line 51">
            <a:extLst>
              <a:ext uri="{FF2B5EF4-FFF2-40B4-BE49-F238E27FC236}">
                <a16:creationId xmlns:a16="http://schemas.microsoft.com/office/drawing/2014/main" id="{5F3254AD-EC19-186E-6456-ACD11BD13ACD}"/>
              </a:ext>
            </a:extLst>
          </p:cNvPr>
          <p:cNvSpPr>
            <a:spLocks noChangeShapeType="1"/>
          </p:cNvSpPr>
          <p:nvPr/>
        </p:nvSpPr>
        <p:spPr bwMode="auto">
          <a:xfrm flipH="1">
            <a:off x="7529513" y="496888"/>
            <a:ext cx="45402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2365" name="Line 51">
            <a:extLst>
              <a:ext uri="{FF2B5EF4-FFF2-40B4-BE49-F238E27FC236}">
                <a16:creationId xmlns:a16="http://schemas.microsoft.com/office/drawing/2014/main" id="{162A8362-C24E-D10E-2C80-F5F0593159B1}"/>
              </a:ext>
            </a:extLst>
          </p:cNvPr>
          <p:cNvSpPr>
            <a:spLocks noChangeShapeType="1"/>
          </p:cNvSpPr>
          <p:nvPr/>
        </p:nvSpPr>
        <p:spPr bwMode="auto">
          <a:xfrm flipH="1">
            <a:off x="6172200" y="933450"/>
            <a:ext cx="0" cy="17462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2366" name="Line 51">
            <a:extLst>
              <a:ext uri="{FF2B5EF4-FFF2-40B4-BE49-F238E27FC236}">
                <a16:creationId xmlns:a16="http://schemas.microsoft.com/office/drawing/2014/main" id="{BA89DBC4-DE1A-B71C-DA39-DA1375D097EC}"/>
              </a:ext>
            </a:extLst>
          </p:cNvPr>
          <p:cNvSpPr>
            <a:spLocks noChangeShapeType="1"/>
          </p:cNvSpPr>
          <p:nvPr/>
        </p:nvSpPr>
        <p:spPr bwMode="auto">
          <a:xfrm flipH="1" flipV="1">
            <a:off x="3630613" y="5527675"/>
            <a:ext cx="1143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cxnSp>
        <p:nvCxnSpPr>
          <p:cNvPr id="90" name="Straight Connector 89">
            <a:extLst>
              <a:ext uri="{FF2B5EF4-FFF2-40B4-BE49-F238E27FC236}">
                <a16:creationId xmlns:a16="http://schemas.microsoft.com/office/drawing/2014/main" id="{4A68DEDE-1B77-FED5-91B8-C0E3A7AEF68D}"/>
              </a:ext>
            </a:extLst>
          </p:cNvPr>
          <p:cNvCxnSpPr>
            <a:stCxn id="12365" idx="0"/>
          </p:cNvCxnSpPr>
          <p:nvPr/>
        </p:nvCxnSpPr>
        <p:spPr>
          <a:xfrm>
            <a:off x="6172200" y="933450"/>
            <a:ext cx="0" cy="1952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368" name="TextBox 3">
            <a:extLst>
              <a:ext uri="{FF2B5EF4-FFF2-40B4-BE49-F238E27FC236}">
                <a16:creationId xmlns:a16="http://schemas.microsoft.com/office/drawing/2014/main" id="{395C6576-EA03-EDA4-6389-478921A497F8}"/>
              </a:ext>
            </a:extLst>
          </p:cNvPr>
          <p:cNvSpPr txBox="1">
            <a:spLocks noChangeArrowheads="1"/>
          </p:cNvSpPr>
          <p:nvPr/>
        </p:nvSpPr>
        <p:spPr bwMode="auto">
          <a:xfrm>
            <a:off x="-76200" y="4133850"/>
            <a:ext cx="3505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2800" b="1">
                <a:latin typeface="Arial" panose="020B0604020202020204" pitchFamily="34" charset="0"/>
              </a:rPr>
              <a:t>Appeals Process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a:extLst>
              <a:ext uri="{FF2B5EF4-FFF2-40B4-BE49-F238E27FC236}">
                <a16:creationId xmlns:a16="http://schemas.microsoft.com/office/drawing/2014/main" id="{88E2AE3A-9E9C-09F0-C860-0628E82C0060}"/>
              </a:ext>
            </a:extLst>
          </p:cNvPr>
          <p:cNvSpPr>
            <a:spLocks noGrp="1"/>
          </p:cNvSpPr>
          <p:nvPr>
            <p:ph type="title"/>
          </p:nvPr>
        </p:nvSpPr>
        <p:spPr>
          <a:xfrm>
            <a:off x="0" y="762000"/>
            <a:ext cx="9144000" cy="1143000"/>
          </a:xfrm>
        </p:spPr>
        <p:txBody>
          <a:bodyPr/>
          <a:lstStyle/>
          <a:p>
            <a:pPr>
              <a:defRPr/>
            </a:pPr>
            <a:r>
              <a:rPr lang="en-US" sz="2600" dirty="0">
                <a:latin typeface="Arial" pitchFamily="34" charset="0"/>
                <a:cs typeface="Arial" pitchFamily="34" charset="0"/>
              </a:rPr>
              <a:t>Appeals:  U.S. Court of Appeals for the Federal Circuit</a:t>
            </a:r>
            <a:br>
              <a:rPr lang="en-US" dirty="0"/>
            </a:br>
            <a:br>
              <a:rPr lang="en-US" sz="2400" dirty="0"/>
            </a:br>
            <a:r>
              <a:rPr lang="en-US" sz="2400" dirty="0">
                <a:latin typeface="Arial" pitchFamily="34" charset="0"/>
                <a:cs typeface="Arial" pitchFamily="34" charset="0"/>
              </a:rPr>
              <a:t>Recently Decided Cases</a:t>
            </a:r>
          </a:p>
        </p:txBody>
      </p:sp>
      <p:sp>
        <p:nvSpPr>
          <p:cNvPr id="65539" name="Rectangle 3">
            <a:extLst>
              <a:ext uri="{FF2B5EF4-FFF2-40B4-BE49-F238E27FC236}">
                <a16:creationId xmlns:a16="http://schemas.microsoft.com/office/drawing/2014/main" id="{DF198AC1-49C3-438A-51B0-9F5C1C2C8428}"/>
              </a:ext>
            </a:extLst>
          </p:cNvPr>
          <p:cNvSpPr>
            <a:spLocks noGrp="1" noChangeArrowheads="1"/>
          </p:cNvSpPr>
          <p:nvPr>
            <p:ph sz="half" idx="1"/>
          </p:nvPr>
        </p:nvSpPr>
        <p:spPr>
          <a:xfrm>
            <a:off x="914400" y="2438400"/>
            <a:ext cx="7543800" cy="3124200"/>
          </a:xfrm>
        </p:spPr>
        <p:txBody>
          <a:bodyPr/>
          <a:lstStyle/>
          <a:p>
            <a:pPr eaLnBrk="1" hangingPunct="1">
              <a:buFont typeface="Wingdings" panose="05000000000000000000" pitchFamily="2" charset="2"/>
              <a:buNone/>
              <a:defRPr/>
            </a:pPr>
            <a:r>
              <a:rPr lang="en-US" sz="2000" b="1" u="sng" dirty="0">
                <a:latin typeface="Arial" pitchFamily="34" charset="0"/>
                <a:cs typeface="Arial" pitchFamily="34" charset="0"/>
              </a:rPr>
              <a:t>Appeals by Petitioner</a:t>
            </a:r>
            <a:r>
              <a:rPr lang="en-US" sz="2000" b="1" dirty="0">
                <a:latin typeface="Arial" pitchFamily="34" charset="0"/>
                <a:cs typeface="Arial" pitchFamily="34" charset="0"/>
              </a:rPr>
              <a:t>:</a:t>
            </a:r>
            <a:endParaRPr lang="en-US" sz="2000" i="1" dirty="0">
              <a:latin typeface="Arial" pitchFamily="34" charset="0"/>
              <a:cs typeface="Arial" pitchFamily="34" charset="0"/>
            </a:endParaRPr>
          </a:p>
          <a:p>
            <a:pPr>
              <a:defRPr/>
            </a:pPr>
            <a:r>
              <a:rPr lang="en-US" sz="2000" i="1" dirty="0">
                <a:latin typeface="Arial" pitchFamily="34" charset="0"/>
                <a:cs typeface="Arial" pitchFamily="34" charset="0"/>
              </a:rPr>
              <a:t>Isaac v. HHS: </a:t>
            </a:r>
            <a:r>
              <a:rPr lang="en-US" sz="2000" dirty="0">
                <a:latin typeface="Arial" pitchFamily="34" charset="0"/>
                <a:cs typeface="Arial" pitchFamily="34" charset="0"/>
              </a:rPr>
              <a:t> Affirmed per curiam (Entitlement)</a:t>
            </a:r>
          </a:p>
          <a:p>
            <a:pPr>
              <a:defRPr/>
            </a:pPr>
            <a:r>
              <a:rPr lang="en-US" sz="2000" i="1" dirty="0">
                <a:latin typeface="Arial" pitchFamily="34" charset="0"/>
                <a:cs typeface="Arial" pitchFamily="34" charset="0"/>
              </a:rPr>
              <a:t>Carson v. HHS:  </a:t>
            </a:r>
            <a:r>
              <a:rPr lang="en-US" sz="2000" dirty="0">
                <a:latin typeface="Arial" pitchFamily="34" charset="0"/>
                <a:cs typeface="Arial" pitchFamily="34" charset="0"/>
              </a:rPr>
              <a:t>Affirmed (2-1)  (Entitlement)</a:t>
            </a:r>
          </a:p>
          <a:p>
            <a:pPr lvl="1">
              <a:defRPr/>
            </a:pPr>
            <a:r>
              <a:rPr lang="en-US" sz="1400" dirty="0">
                <a:latin typeface="Arial" pitchFamily="34" charset="0"/>
                <a:cs typeface="Arial" pitchFamily="34" charset="0"/>
              </a:rPr>
              <a:t>Petitioners filed a combined petition for panel rehearing and en banc rehearing</a:t>
            </a:r>
          </a:p>
          <a:p>
            <a:pPr>
              <a:defRPr/>
            </a:pPr>
            <a:endParaRPr lang="en-US" sz="2000" dirty="0">
              <a:latin typeface="Arial" pitchFamily="34" charset="0"/>
              <a:cs typeface="Arial" pitchFamily="34" charset="0"/>
            </a:endParaRPr>
          </a:p>
          <a:p>
            <a:pPr eaLnBrk="1" hangingPunct="1">
              <a:buFont typeface="Wingdings" panose="05000000000000000000" pitchFamily="2" charset="2"/>
              <a:buNone/>
              <a:defRPr/>
            </a:pPr>
            <a:r>
              <a:rPr lang="en-US" sz="2000" b="1" u="sng" dirty="0">
                <a:latin typeface="Arial" pitchFamily="34" charset="0"/>
                <a:cs typeface="Arial" pitchFamily="34" charset="0"/>
              </a:rPr>
              <a:t>Appeals by Respondent</a:t>
            </a:r>
            <a:r>
              <a:rPr lang="en-US" sz="2000" b="1" dirty="0">
                <a:latin typeface="Arial" pitchFamily="34" charset="0"/>
                <a:cs typeface="Arial" pitchFamily="34" charset="0"/>
              </a:rPr>
              <a:t>:</a:t>
            </a:r>
            <a:endParaRPr lang="en-US" sz="2000" i="1" dirty="0">
              <a:latin typeface="Arial" pitchFamily="34" charset="0"/>
              <a:cs typeface="Arial" pitchFamily="34" charset="0"/>
            </a:endParaRPr>
          </a:p>
          <a:p>
            <a:pPr>
              <a:defRPr/>
            </a:pPr>
            <a:r>
              <a:rPr lang="en-US" sz="2000" i="1" dirty="0">
                <a:latin typeface="Arial" pitchFamily="34" charset="0"/>
                <a:cs typeface="Arial" pitchFamily="34" charset="0"/>
              </a:rPr>
              <a:t>Tembenis v. HHS: </a:t>
            </a:r>
            <a:r>
              <a:rPr lang="en-US" sz="2000" dirty="0">
                <a:latin typeface="Arial" pitchFamily="34" charset="0"/>
                <a:cs typeface="Arial" pitchFamily="34" charset="0"/>
              </a:rPr>
              <a:t> Reversed  (Damages)</a:t>
            </a:r>
          </a:p>
          <a:p>
            <a:pPr>
              <a:defRPr/>
            </a:pPr>
            <a:endParaRPr lang="en-US" sz="2000" dirty="0">
              <a:latin typeface="Arial" pitchFamily="34" charset="0"/>
              <a:cs typeface="Arial" pitchFamily="34" charset="0"/>
            </a:endParaRPr>
          </a:p>
          <a:p>
            <a:pPr marL="0" indent="0">
              <a:buFont typeface="Wingdings" panose="05000000000000000000" pitchFamily="2" charset="2"/>
              <a:buNone/>
              <a:defRPr/>
            </a:pPr>
            <a:endParaRPr lang="en-US" sz="1800" i="1" dirty="0">
              <a:latin typeface="Arial" pitchFamily="34" charset="0"/>
              <a:cs typeface="Arial" pitchFamily="34" charset="0"/>
            </a:endParaRPr>
          </a:p>
          <a:p>
            <a:pPr marL="0" indent="0">
              <a:buFont typeface="Wingdings" panose="05000000000000000000" pitchFamily="2" charset="2"/>
              <a:buNone/>
              <a:defRPr/>
            </a:pPr>
            <a:r>
              <a:rPr lang="en-US" sz="1800" i="1" dirty="0">
                <a:latin typeface="Arial" pitchFamily="34" charset="0"/>
                <a:cs typeface="Arial" pitchFamily="34" charset="0"/>
              </a:rPr>
              <a:t>	</a:t>
            </a:r>
          </a:p>
          <a:p>
            <a:pPr>
              <a:defRPr/>
            </a:pPr>
            <a:endParaRPr lang="en-US" sz="1800" i="1" dirty="0">
              <a:latin typeface="Arial" pitchFamily="34" charset="0"/>
              <a:cs typeface="Arial" pitchFamily="34" charset="0"/>
            </a:endParaRPr>
          </a:p>
          <a:p>
            <a:pPr marL="0" indent="0">
              <a:buFont typeface="Wingdings" panose="05000000000000000000" pitchFamily="2" charset="2"/>
              <a:buNone/>
              <a:defRPr/>
            </a:pPr>
            <a:r>
              <a:rPr lang="en-US" sz="1800" b="1" dirty="0">
                <a:latin typeface="Arial" pitchFamily="34" charset="0"/>
                <a:cs typeface="Arial" pitchFamily="34" charset="0"/>
              </a:rPr>
              <a:t>     </a:t>
            </a:r>
            <a:endParaRPr lang="en-US" sz="1800" dirty="0">
              <a:latin typeface="Arial" pitchFamily="34" charset="0"/>
              <a:cs typeface="Arial" pitchFamily="34" charset="0"/>
            </a:endParaRPr>
          </a:p>
          <a:p>
            <a:pPr>
              <a:buFont typeface="Wingdings" panose="05000000000000000000" pitchFamily="2" charset="2"/>
              <a:buNone/>
              <a:defRPr/>
            </a:pPr>
            <a:r>
              <a:rPr lang="en-US" sz="2000" dirty="0">
                <a:latin typeface="Arial" pitchFamily="34" charset="0"/>
                <a:cs typeface="Arial" pitchFamily="34" charset="0"/>
              </a:rPr>
              <a:t>	</a:t>
            </a:r>
          </a:p>
          <a:p>
            <a:pPr eaLnBrk="1" hangingPunct="1">
              <a:defRPr/>
            </a:pPr>
            <a:endParaRPr lang="en-US" sz="2000" b="1" u="sng" dirty="0">
              <a:latin typeface="Arial" pitchFamily="34" charset="0"/>
              <a:cs typeface="Arial" pitchFamily="34" charset="0"/>
            </a:endParaRPr>
          </a:p>
          <a:p>
            <a:pPr eaLnBrk="1" hangingPunct="1">
              <a:defRPr/>
            </a:pPr>
            <a:endParaRPr lang="en-US" sz="2000" b="1" u="sng" dirty="0">
              <a:latin typeface="Arial" pitchFamily="34" charset="0"/>
              <a:cs typeface="Arial" pitchFamily="34" charset="0"/>
            </a:endParaRPr>
          </a:p>
          <a:p>
            <a:pPr eaLnBrk="1" hangingPunct="1">
              <a:buFont typeface="Wingdings" panose="05000000000000000000" pitchFamily="2" charset="2"/>
              <a:buNone/>
              <a:defRPr/>
            </a:pPr>
            <a:r>
              <a:rPr lang="en-US" sz="1600" dirty="0">
                <a:latin typeface="Arial" pitchFamily="34" charset="0"/>
                <a:cs typeface="Arial" pitchFamily="34" charset="0"/>
              </a:rPr>
              <a:t>		</a:t>
            </a:r>
            <a:endParaRPr lang="en-US" sz="2000" dirty="0">
              <a:solidFill>
                <a:schemeClr val="accent1">
                  <a:lumMod val="40000"/>
                  <a:lumOff val="60000"/>
                </a:schemeClr>
              </a:solidFill>
              <a:latin typeface="Arial" pitchFamily="34" charset="0"/>
              <a:cs typeface="Arial" pitchFamily="34" charset="0"/>
            </a:endParaRPr>
          </a:p>
          <a:p>
            <a:pPr eaLnBrk="1" hangingPunct="1">
              <a:buFont typeface="Wingdings" panose="05000000000000000000" pitchFamily="2" charset="2"/>
              <a:buNone/>
              <a:defRPr/>
            </a:pPr>
            <a:endParaRPr lang="en-US" sz="1600" dirty="0">
              <a:solidFill>
                <a:schemeClr val="accent1">
                  <a:lumMod val="40000"/>
                  <a:lumOff val="60000"/>
                </a:schemeClr>
              </a:solidFill>
              <a:latin typeface="Arial" pitchFamily="34" charset="0"/>
              <a:cs typeface="Arial" pitchFamily="34" charset="0"/>
            </a:endParaRPr>
          </a:p>
          <a:p>
            <a:pPr eaLnBrk="1" hangingPunct="1">
              <a:buFont typeface="Wingdings" panose="05000000000000000000" pitchFamily="2" charset="2"/>
              <a:buNone/>
              <a:defRPr/>
            </a:pPr>
            <a:endParaRPr lang="en-US" sz="1600" dirty="0"/>
          </a:p>
          <a:p>
            <a:pPr lvl="2" eaLnBrk="1" hangingPunct="1">
              <a:defRPr/>
            </a:pPr>
            <a:endParaRPr lang="en-US" sz="1200" u="sng" dirty="0"/>
          </a:p>
          <a:p>
            <a:pPr eaLnBrk="1" hangingPunct="1">
              <a:buFont typeface="Wingdings" panose="05000000000000000000" pitchFamily="2" charset="2"/>
              <a:buNone/>
              <a:defRPr/>
            </a:pPr>
            <a:endParaRPr lang="en-US" sz="2000" u="sng" dirty="0"/>
          </a:p>
          <a:p>
            <a:pPr eaLnBrk="1" hangingPunct="1">
              <a:buFont typeface="Wingdings" panose="05000000000000000000" pitchFamily="2" charset="2"/>
              <a:buNone/>
              <a:defRPr/>
            </a:pPr>
            <a:endParaRPr lang="en-US" sz="2000" u="sng" dirty="0"/>
          </a:p>
          <a:p>
            <a:pPr eaLnBrk="1" hangingPunct="1">
              <a:buFont typeface="Wingdings" panose="05000000000000000000" pitchFamily="2" charset="2"/>
              <a:buNone/>
              <a:defRPr/>
            </a:pPr>
            <a:endParaRPr lang="en-US" sz="2000" u="sng" dirty="0"/>
          </a:p>
          <a:p>
            <a:pPr eaLnBrk="1" hangingPunct="1">
              <a:buFont typeface="Wingdings" panose="05000000000000000000" pitchFamily="2" charset="2"/>
              <a:buNone/>
              <a:defRPr/>
            </a:pPr>
            <a:endParaRPr lang="en-US" sz="2000" u="sng" dirty="0"/>
          </a:p>
          <a:p>
            <a:pPr eaLnBrk="1" hangingPunct="1">
              <a:buFont typeface="Wingdings" panose="05000000000000000000" pitchFamily="2" charset="2"/>
              <a:buNone/>
              <a:defRPr/>
            </a:pPr>
            <a:endParaRPr lang="en-US" sz="2000" u="sng" dirty="0"/>
          </a:p>
          <a:p>
            <a:pPr eaLnBrk="1" hangingPunct="1">
              <a:lnSpc>
                <a:spcPct val="80000"/>
              </a:lnSpc>
              <a:buFont typeface="Wingdings" panose="05000000000000000000" pitchFamily="2" charset="2"/>
              <a:buNone/>
              <a:defRPr/>
            </a:pPr>
            <a:endParaRPr lang="en-US" sz="2000" u="sng" dirty="0"/>
          </a:p>
          <a:p>
            <a:pPr eaLnBrk="1" hangingPunct="1">
              <a:lnSpc>
                <a:spcPct val="80000"/>
              </a:lnSpc>
              <a:buFont typeface="Wingdings" panose="05000000000000000000" pitchFamily="2" charset="2"/>
              <a:buNone/>
              <a:defRPr/>
            </a:pPr>
            <a:endParaRPr lang="en-US" sz="2000" u="sng" dirty="0"/>
          </a:p>
        </p:txBody>
      </p:sp>
      <p:sp>
        <p:nvSpPr>
          <p:cNvPr id="14340" name="Slide Number Placeholder 4">
            <a:extLst>
              <a:ext uri="{FF2B5EF4-FFF2-40B4-BE49-F238E27FC236}">
                <a16:creationId xmlns:a16="http://schemas.microsoft.com/office/drawing/2014/main" id="{1E37B33D-2042-E3A8-A706-4D3AD642EE02}"/>
              </a:ext>
            </a:extLst>
          </p:cNvPr>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fld id="{DF14832F-2461-4036-BFB6-44C863038F8D}" type="slidenum">
              <a:rPr lang="en-US" altLang="de-DE" sz="1200">
                <a:latin typeface="Arial" panose="020B0604020202020204" pitchFamily="34" charset="0"/>
              </a:rPr>
              <a:pPr eaLnBrk="1" hangingPunct="1">
                <a:spcBef>
                  <a:spcPct val="0"/>
                </a:spcBef>
                <a:buClrTx/>
                <a:buSzTx/>
                <a:buFontTx/>
                <a:buNone/>
              </a:pPr>
              <a:t>11</a:t>
            </a:fld>
            <a:endParaRPr lang="en-US" altLang="de-DE" sz="1200">
              <a:latin typeface="Arial" panose="020B0604020202020204" pitchFamily="34" charset="0"/>
            </a:endParaRPr>
          </a:p>
        </p:txBody>
      </p:sp>
      <p:sp>
        <p:nvSpPr>
          <p:cNvPr id="13317" name="TextBox 11">
            <a:extLst>
              <a:ext uri="{FF2B5EF4-FFF2-40B4-BE49-F238E27FC236}">
                <a16:creationId xmlns:a16="http://schemas.microsoft.com/office/drawing/2014/main" id="{198A99A8-F42B-9BCB-EBCC-510B9A5BBE06}"/>
              </a:ext>
            </a:extLst>
          </p:cNvPr>
          <p:cNvSpPr txBox="1">
            <a:spLocks noChangeArrowheads="1"/>
          </p:cNvSpPr>
          <p:nvPr/>
        </p:nvSpPr>
        <p:spPr bwMode="auto">
          <a:xfrm>
            <a:off x="381000" y="5867400"/>
            <a:ext cx="80010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endParaRPr lang="en-US" altLang="en-US" sz="1600" i="1">
              <a:latin typeface="Arial" panose="020B0604020202020204" pitchFamily="34" charset="0"/>
            </a:endParaRPr>
          </a:p>
          <a:p>
            <a:pPr eaLnBrk="1" hangingPunct="1">
              <a:spcBef>
                <a:spcPct val="0"/>
              </a:spcBef>
              <a:buClrTx/>
              <a:buSzTx/>
              <a:buFontTx/>
              <a:buNone/>
            </a:pPr>
            <a:r>
              <a:rPr lang="en-US" altLang="en-US" sz="1600" i="1">
                <a:latin typeface="Arial" panose="020B0604020202020204" pitchFamily="34" charset="0"/>
              </a:rPr>
              <a:t>All decisions are </a:t>
            </a:r>
            <a:r>
              <a:rPr lang="en-US" altLang="en-US" sz="1800" i="1">
                <a:latin typeface="Arial" panose="020B0604020202020204" pitchFamily="34" charset="0"/>
              </a:rPr>
              <a:t>available</a:t>
            </a:r>
            <a:r>
              <a:rPr lang="en-US" altLang="en-US" sz="1600" i="1">
                <a:latin typeface="Arial" panose="020B0604020202020204" pitchFamily="34" charset="0"/>
              </a:rPr>
              <a:t> on the CAFC’s website:  </a:t>
            </a:r>
            <a:r>
              <a:rPr lang="en-US" altLang="en-US" sz="1600">
                <a:latin typeface="Arial" panose="020B0604020202020204" pitchFamily="34" charset="0"/>
              </a:rPr>
              <a:t>http://www.cafc.uscourts.gov</a:t>
            </a:r>
          </a:p>
          <a:p>
            <a:pPr eaLnBrk="1" hangingPunct="1">
              <a:spcBef>
                <a:spcPct val="0"/>
              </a:spcBef>
              <a:buClrTx/>
              <a:buSzTx/>
              <a:buFontTx/>
              <a:buNone/>
            </a:pPr>
            <a:endParaRPr lang="en-US" altLang="en-US" sz="1800">
              <a:latin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574C2B64-6512-D97D-C966-33C986350C11}"/>
              </a:ext>
            </a:extLst>
          </p:cNvPr>
          <p:cNvSpPr>
            <a:spLocks noGrp="1"/>
          </p:cNvSpPr>
          <p:nvPr>
            <p:ph sz="half" idx="1"/>
          </p:nvPr>
        </p:nvSpPr>
        <p:spPr>
          <a:xfrm>
            <a:off x="1219200" y="2286000"/>
            <a:ext cx="6858000" cy="2468563"/>
          </a:xfrm>
        </p:spPr>
        <p:txBody>
          <a:bodyPr/>
          <a:lstStyle/>
          <a:p>
            <a:pPr>
              <a:buFont typeface="Wingdings" panose="05000000000000000000" pitchFamily="2" charset="2"/>
              <a:buNone/>
              <a:defRPr/>
            </a:pPr>
            <a:r>
              <a:rPr lang="en-US" sz="2000" b="1" u="sng" dirty="0">
                <a:latin typeface="Arial" pitchFamily="34" charset="0"/>
                <a:cs typeface="Arial" pitchFamily="34" charset="0"/>
              </a:rPr>
              <a:t>Appeals by Petitioner</a:t>
            </a:r>
            <a:r>
              <a:rPr lang="en-US" sz="2000" b="1" dirty="0">
                <a:latin typeface="Arial" pitchFamily="34" charset="0"/>
                <a:cs typeface="Arial" pitchFamily="34" charset="0"/>
              </a:rPr>
              <a:t>:</a:t>
            </a:r>
            <a:endParaRPr lang="en-US" sz="2000" b="1" u="sng" dirty="0">
              <a:latin typeface="Arial" pitchFamily="34" charset="0"/>
              <a:cs typeface="Arial" pitchFamily="34" charset="0"/>
            </a:endParaRPr>
          </a:p>
          <a:p>
            <a:pPr>
              <a:defRPr/>
            </a:pPr>
            <a:r>
              <a:rPr lang="en-US" sz="2000" i="1" dirty="0">
                <a:latin typeface="Arial" pitchFamily="34" charset="0"/>
                <a:cs typeface="Arial" pitchFamily="34" charset="0"/>
              </a:rPr>
              <a:t>LaLonde v. HHS  </a:t>
            </a:r>
            <a:r>
              <a:rPr lang="en-US" sz="2000" dirty="0">
                <a:latin typeface="Arial" pitchFamily="34" charset="0"/>
                <a:cs typeface="Arial" pitchFamily="34" charset="0"/>
              </a:rPr>
              <a:t>(Entitlement)</a:t>
            </a:r>
          </a:p>
          <a:p>
            <a:pPr>
              <a:defRPr/>
            </a:pPr>
            <a:endParaRPr lang="en-US" sz="2000" u="sng" dirty="0">
              <a:latin typeface="Arial" pitchFamily="34" charset="0"/>
              <a:cs typeface="Arial" pitchFamily="34" charset="0"/>
            </a:endParaRPr>
          </a:p>
          <a:p>
            <a:pPr>
              <a:buFont typeface="Wingdings" panose="05000000000000000000" pitchFamily="2" charset="2"/>
              <a:buNone/>
              <a:defRPr/>
            </a:pPr>
            <a:r>
              <a:rPr lang="en-US" sz="2000" b="1" dirty="0">
                <a:latin typeface="Arial" pitchFamily="34" charset="0"/>
                <a:cs typeface="Arial" pitchFamily="34" charset="0"/>
              </a:rPr>
              <a:t>	</a:t>
            </a:r>
          </a:p>
        </p:txBody>
      </p:sp>
      <p:sp>
        <p:nvSpPr>
          <p:cNvPr id="2" name="Content Placeholder 1">
            <a:extLst>
              <a:ext uri="{FF2B5EF4-FFF2-40B4-BE49-F238E27FC236}">
                <a16:creationId xmlns:a16="http://schemas.microsoft.com/office/drawing/2014/main" id="{FDA0C44C-2E28-58FD-F21A-FB995250C971}"/>
              </a:ext>
            </a:extLst>
          </p:cNvPr>
          <p:cNvSpPr>
            <a:spLocks noGrp="1"/>
          </p:cNvSpPr>
          <p:nvPr>
            <p:ph sz="half" idx="2"/>
          </p:nvPr>
        </p:nvSpPr>
        <p:spPr>
          <a:xfrm>
            <a:off x="1295400" y="4038600"/>
            <a:ext cx="4343400" cy="4525963"/>
          </a:xfrm>
        </p:spPr>
        <p:txBody>
          <a:bodyPr/>
          <a:lstStyle/>
          <a:p>
            <a:pPr>
              <a:buFont typeface="Wingdings" panose="05000000000000000000" pitchFamily="2" charset="2"/>
              <a:buNone/>
              <a:defRPr/>
            </a:pPr>
            <a:r>
              <a:rPr lang="en-US" sz="2000" b="1" u="sng" dirty="0">
                <a:latin typeface="Arial" pitchFamily="34" charset="0"/>
                <a:cs typeface="Arial" pitchFamily="34" charset="0"/>
              </a:rPr>
              <a:t>Appeals by Respondent</a:t>
            </a:r>
            <a:r>
              <a:rPr lang="en-US" sz="2000" b="1" dirty="0">
                <a:latin typeface="Arial" pitchFamily="34" charset="0"/>
                <a:cs typeface="Arial" pitchFamily="34" charset="0"/>
              </a:rPr>
              <a:t>:</a:t>
            </a:r>
          </a:p>
          <a:p>
            <a:pPr>
              <a:defRPr/>
            </a:pPr>
            <a:r>
              <a:rPr lang="en-US" sz="2000" i="1" dirty="0">
                <a:latin typeface="Arial" pitchFamily="34" charset="0"/>
                <a:cs typeface="Arial" pitchFamily="34" charset="0"/>
              </a:rPr>
              <a:t>Dobrydnev v. HHS  </a:t>
            </a:r>
            <a:r>
              <a:rPr lang="en-US" sz="2000" dirty="0">
                <a:latin typeface="Arial" pitchFamily="34" charset="0"/>
                <a:cs typeface="Arial" pitchFamily="34" charset="0"/>
              </a:rPr>
              <a:t>(Entitlement)</a:t>
            </a:r>
          </a:p>
          <a:p>
            <a:pPr>
              <a:defRPr/>
            </a:pPr>
            <a:r>
              <a:rPr lang="en-US" sz="2000" i="1" dirty="0">
                <a:latin typeface="Arial" pitchFamily="34" charset="0"/>
                <a:cs typeface="Arial" pitchFamily="34" charset="0"/>
              </a:rPr>
              <a:t>Snyder  v. HHS  </a:t>
            </a:r>
            <a:r>
              <a:rPr lang="en-US" sz="2000" dirty="0">
                <a:latin typeface="Arial" pitchFamily="34" charset="0"/>
                <a:cs typeface="Arial" pitchFamily="34" charset="0"/>
              </a:rPr>
              <a:t>(Entitlement)</a:t>
            </a:r>
          </a:p>
          <a:p>
            <a:pPr>
              <a:defRPr/>
            </a:pPr>
            <a:r>
              <a:rPr lang="en-US" sz="2000" i="1" dirty="0">
                <a:latin typeface="Arial" pitchFamily="34" charset="0"/>
                <a:cs typeface="Arial" pitchFamily="34" charset="0"/>
              </a:rPr>
              <a:t>Harris v. HHS  </a:t>
            </a:r>
            <a:r>
              <a:rPr lang="en-US" sz="2000" dirty="0">
                <a:latin typeface="Arial" pitchFamily="34" charset="0"/>
                <a:cs typeface="Arial" pitchFamily="34" charset="0"/>
              </a:rPr>
              <a:t>(Entitlement)</a:t>
            </a:r>
          </a:p>
          <a:p>
            <a:pPr>
              <a:defRPr/>
            </a:pPr>
            <a:endParaRPr lang="en-US" sz="2000" dirty="0">
              <a:latin typeface="Arial" pitchFamily="34" charset="0"/>
              <a:cs typeface="Arial" pitchFamily="34" charset="0"/>
            </a:endParaRPr>
          </a:p>
          <a:p>
            <a:pPr>
              <a:defRPr/>
            </a:pPr>
            <a:endParaRPr lang="en-US" sz="1700" i="1" dirty="0">
              <a:latin typeface="Arial" pitchFamily="34" charset="0"/>
              <a:cs typeface="Arial" pitchFamily="34" charset="0"/>
            </a:endParaRPr>
          </a:p>
          <a:p>
            <a:pPr>
              <a:defRPr/>
            </a:pPr>
            <a:endParaRPr lang="en-US" dirty="0"/>
          </a:p>
        </p:txBody>
      </p:sp>
      <p:sp>
        <p:nvSpPr>
          <p:cNvPr id="15364" name="Slide Number Placeholder 3">
            <a:extLst>
              <a:ext uri="{FF2B5EF4-FFF2-40B4-BE49-F238E27FC236}">
                <a16:creationId xmlns:a16="http://schemas.microsoft.com/office/drawing/2014/main" id="{981456AA-F376-4BEA-8626-F522CDAE67EA}"/>
              </a:ext>
            </a:extLst>
          </p:cNvPr>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fld id="{59E92C3E-02F0-435E-A31D-8421614E5D28}" type="slidenum">
              <a:rPr lang="en-US" altLang="de-DE" sz="1200">
                <a:latin typeface="Arial" panose="020B0604020202020204" pitchFamily="34" charset="0"/>
              </a:rPr>
              <a:pPr eaLnBrk="1" hangingPunct="1">
                <a:spcBef>
                  <a:spcPct val="0"/>
                </a:spcBef>
                <a:buClrTx/>
                <a:buSzTx/>
                <a:buFontTx/>
                <a:buNone/>
              </a:pPr>
              <a:t>12</a:t>
            </a:fld>
            <a:endParaRPr lang="en-US" altLang="de-DE" sz="1200">
              <a:latin typeface="Arial" panose="020B0604020202020204" pitchFamily="34" charset="0"/>
            </a:endParaRPr>
          </a:p>
        </p:txBody>
      </p:sp>
      <p:sp>
        <p:nvSpPr>
          <p:cNvPr id="14341" name="TextBox 1">
            <a:extLst>
              <a:ext uri="{FF2B5EF4-FFF2-40B4-BE49-F238E27FC236}">
                <a16:creationId xmlns:a16="http://schemas.microsoft.com/office/drawing/2014/main" id="{4E4C00C9-4141-CB6B-ED1E-27F9A8CD9A68}"/>
              </a:ext>
            </a:extLst>
          </p:cNvPr>
          <p:cNvSpPr txBox="1">
            <a:spLocks noChangeArrowheads="1"/>
          </p:cNvSpPr>
          <p:nvPr/>
        </p:nvSpPr>
        <p:spPr bwMode="auto">
          <a:xfrm>
            <a:off x="4800600" y="6400800"/>
            <a:ext cx="3733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en-US" altLang="en-US" sz="1400">
                <a:solidFill>
                  <a:srgbClr val="FFFF00"/>
                </a:solidFill>
                <a:latin typeface="Arial" panose="020B0604020202020204" pitchFamily="34" charset="0"/>
              </a:rPr>
              <a:t>*Yellow cases are new this reporting period</a:t>
            </a:r>
          </a:p>
          <a:p>
            <a:pPr eaLnBrk="1" hangingPunct="1">
              <a:spcBef>
                <a:spcPct val="0"/>
              </a:spcBef>
              <a:buClrTx/>
              <a:buSzTx/>
              <a:buFontTx/>
              <a:buNone/>
            </a:pPr>
            <a:endParaRPr lang="en-US" altLang="en-US" sz="1800">
              <a:latin typeface="Arial" panose="020B0604020202020204" pitchFamily="34" charset="0"/>
            </a:endParaRPr>
          </a:p>
        </p:txBody>
      </p:sp>
      <p:sp>
        <p:nvSpPr>
          <p:cNvPr id="3" name="Title 2">
            <a:extLst>
              <a:ext uri="{FF2B5EF4-FFF2-40B4-BE49-F238E27FC236}">
                <a16:creationId xmlns:a16="http://schemas.microsoft.com/office/drawing/2014/main" id="{AA3DC606-1FEB-5DF1-0C5C-B0FEC6817973}"/>
              </a:ext>
            </a:extLst>
          </p:cNvPr>
          <p:cNvSpPr>
            <a:spLocks noGrp="1"/>
          </p:cNvSpPr>
          <p:nvPr>
            <p:ph type="title"/>
          </p:nvPr>
        </p:nvSpPr>
        <p:spPr>
          <a:xfrm>
            <a:off x="0" y="609600"/>
            <a:ext cx="9144000" cy="1143000"/>
          </a:xfrm>
        </p:spPr>
        <p:txBody>
          <a:bodyPr/>
          <a:lstStyle/>
          <a:p>
            <a:pPr>
              <a:defRPr/>
            </a:pPr>
            <a:r>
              <a:rPr lang="en-US" sz="2600" dirty="0">
                <a:latin typeface="Arial" pitchFamily="34" charset="0"/>
                <a:cs typeface="Arial" pitchFamily="34" charset="0"/>
              </a:rPr>
              <a:t>Appeals:  U.S. Court of Appeals for the Federal Circuit</a:t>
            </a:r>
            <a:br>
              <a:rPr lang="en-US" dirty="0"/>
            </a:br>
            <a:br>
              <a:rPr lang="en-US" sz="2400" dirty="0"/>
            </a:br>
            <a:r>
              <a:rPr lang="en-US" sz="2400" dirty="0">
                <a:latin typeface="Arial" pitchFamily="34" charset="0"/>
                <a:cs typeface="Arial" pitchFamily="34" charset="0"/>
              </a:rPr>
              <a:t>Pending Cases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24659CF-44AA-1FF0-E983-F11D1D8D1716}"/>
              </a:ext>
            </a:extLst>
          </p:cNvPr>
          <p:cNvSpPr>
            <a:spLocks noGrp="1"/>
          </p:cNvSpPr>
          <p:nvPr>
            <p:ph type="title"/>
          </p:nvPr>
        </p:nvSpPr>
        <p:spPr>
          <a:xfrm>
            <a:off x="533400" y="838200"/>
            <a:ext cx="8229600" cy="1143000"/>
          </a:xfrm>
        </p:spPr>
        <p:txBody>
          <a:bodyPr/>
          <a:lstStyle/>
          <a:p>
            <a:pPr>
              <a:defRPr/>
            </a:pPr>
            <a:r>
              <a:rPr lang="en-US" sz="3400" dirty="0">
                <a:latin typeface="Arial" pitchFamily="34" charset="0"/>
                <a:cs typeface="Arial" pitchFamily="34" charset="0"/>
              </a:rPr>
              <a:t>Appeals:  U.S. Court of Federal Claims</a:t>
            </a:r>
            <a:br>
              <a:rPr lang="en-US" dirty="0">
                <a:latin typeface="Arial" pitchFamily="34" charset="0"/>
                <a:cs typeface="Arial" pitchFamily="34" charset="0"/>
              </a:rPr>
            </a:br>
            <a:br>
              <a:rPr lang="en-US" sz="2400" dirty="0">
                <a:latin typeface="Arial" pitchFamily="34" charset="0"/>
                <a:cs typeface="Arial" pitchFamily="34" charset="0"/>
              </a:rPr>
            </a:br>
            <a:r>
              <a:rPr lang="en-US" sz="2400" dirty="0">
                <a:solidFill>
                  <a:schemeClr val="tx1"/>
                </a:solidFill>
                <a:latin typeface="Arial" pitchFamily="34" charset="0"/>
                <a:cs typeface="Arial" pitchFamily="34" charset="0"/>
              </a:rPr>
              <a:t>Recently Decided Cases </a:t>
            </a:r>
            <a:br>
              <a:rPr lang="en-US" dirty="0"/>
            </a:br>
            <a:endParaRPr lang="en-US" dirty="0"/>
          </a:p>
        </p:txBody>
      </p:sp>
      <p:sp>
        <p:nvSpPr>
          <p:cNvPr id="6" name="Content Placeholder 5">
            <a:extLst>
              <a:ext uri="{FF2B5EF4-FFF2-40B4-BE49-F238E27FC236}">
                <a16:creationId xmlns:a16="http://schemas.microsoft.com/office/drawing/2014/main" id="{9731E6D8-9E22-BDF7-1AE0-41668E771760}"/>
              </a:ext>
            </a:extLst>
          </p:cNvPr>
          <p:cNvSpPr>
            <a:spLocks noGrp="1"/>
          </p:cNvSpPr>
          <p:nvPr>
            <p:ph idx="1"/>
          </p:nvPr>
        </p:nvSpPr>
        <p:spPr>
          <a:xfrm>
            <a:off x="914400" y="2209800"/>
            <a:ext cx="6781800" cy="4525963"/>
          </a:xfrm>
        </p:spPr>
        <p:txBody>
          <a:bodyPr/>
          <a:lstStyle/>
          <a:p>
            <a:pPr eaLnBrk="1" hangingPunct="1">
              <a:buFont typeface="Wingdings" panose="05000000000000000000" pitchFamily="2" charset="2"/>
              <a:buNone/>
              <a:defRPr/>
            </a:pPr>
            <a:r>
              <a:rPr lang="en-US" sz="2000" b="1" u="sng" dirty="0">
                <a:latin typeface="Arial" pitchFamily="34" charset="0"/>
                <a:cs typeface="Arial" pitchFamily="34" charset="0"/>
              </a:rPr>
              <a:t>Appeals by Petitioner</a:t>
            </a:r>
            <a:r>
              <a:rPr lang="en-US" sz="2000" b="1" dirty="0">
                <a:latin typeface="Arial" pitchFamily="34" charset="0"/>
                <a:cs typeface="Arial" pitchFamily="34" charset="0"/>
              </a:rPr>
              <a:t>:</a:t>
            </a:r>
            <a:endParaRPr lang="en-US" sz="2000" i="1" dirty="0">
              <a:latin typeface="Arial" pitchFamily="34" charset="0"/>
              <a:cs typeface="Arial" pitchFamily="34" charset="0"/>
            </a:endParaRPr>
          </a:p>
          <a:p>
            <a:pPr>
              <a:defRPr/>
            </a:pPr>
            <a:r>
              <a:rPr lang="en-US" sz="2000" i="1" dirty="0">
                <a:latin typeface="Arial" pitchFamily="34" charset="0"/>
                <a:cs typeface="Arial" pitchFamily="34" charset="0"/>
              </a:rPr>
              <a:t>Paluck v. HHS</a:t>
            </a:r>
            <a:r>
              <a:rPr lang="en-US" sz="2000" dirty="0">
                <a:latin typeface="Arial" pitchFamily="34" charset="0"/>
                <a:cs typeface="Arial" pitchFamily="34" charset="0"/>
              </a:rPr>
              <a:t>:  Vacated (Entitlement)</a:t>
            </a:r>
          </a:p>
          <a:p>
            <a:pPr>
              <a:defRPr/>
            </a:pPr>
            <a:endParaRPr lang="en-US" sz="1800" dirty="0">
              <a:latin typeface="Arial" pitchFamily="34" charset="0"/>
              <a:cs typeface="Arial" pitchFamily="34" charset="0"/>
            </a:endParaRPr>
          </a:p>
          <a:p>
            <a:pPr marL="0" indent="0">
              <a:buFont typeface="Wingdings" panose="05000000000000000000" pitchFamily="2" charset="2"/>
              <a:buNone/>
              <a:defRPr/>
            </a:pPr>
            <a:endParaRPr lang="en-US" sz="1800" dirty="0">
              <a:solidFill>
                <a:schemeClr val="accent1">
                  <a:lumMod val="40000"/>
                  <a:lumOff val="60000"/>
                </a:schemeClr>
              </a:solidFill>
              <a:latin typeface="Arial" pitchFamily="34" charset="0"/>
              <a:cs typeface="Arial" pitchFamily="34" charset="0"/>
            </a:endParaRPr>
          </a:p>
          <a:p>
            <a:pPr>
              <a:defRPr/>
            </a:pPr>
            <a:endParaRPr lang="en-US" sz="1800" dirty="0">
              <a:latin typeface="Arial" pitchFamily="34" charset="0"/>
              <a:cs typeface="Arial" pitchFamily="34" charset="0"/>
            </a:endParaRPr>
          </a:p>
          <a:p>
            <a:pPr>
              <a:defRPr/>
            </a:pPr>
            <a:endParaRPr lang="en-US" sz="1800" dirty="0">
              <a:latin typeface="Arial" pitchFamily="34" charset="0"/>
              <a:cs typeface="Arial" pitchFamily="34" charset="0"/>
            </a:endParaRPr>
          </a:p>
          <a:p>
            <a:pPr>
              <a:defRPr/>
            </a:pPr>
            <a:endParaRPr lang="en-US" sz="1800" dirty="0">
              <a:latin typeface="Arial" pitchFamily="34" charset="0"/>
              <a:cs typeface="Arial" pitchFamily="34" charset="0"/>
            </a:endParaRPr>
          </a:p>
          <a:p>
            <a:pPr>
              <a:defRPr/>
            </a:pPr>
            <a:endParaRPr lang="en-US" sz="1800" b="1" u="sng" dirty="0">
              <a:latin typeface="Arial" pitchFamily="34" charset="0"/>
              <a:cs typeface="Arial" pitchFamily="34" charset="0"/>
            </a:endParaRPr>
          </a:p>
          <a:p>
            <a:pPr>
              <a:defRPr/>
            </a:pPr>
            <a:endParaRPr lang="en-US" sz="2000" b="1" u="sng" dirty="0">
              <a:latin typeface="Arial" pitchFamily="34" charset="0"/>
              <a:cs typeface="Arial" pitchFamily="34" charset="0"/>
            </a:endParaRPr>
          </a:p>
          <a:p>
            <a:pPr marL="0" indent="0">
              <a:buFont typeface="Wingdings" panose="05000000000000000000" pitchFamily="2" charset="2"/>
              <a:buNone/>
              <a:defRPr/>
            </a:pPr>
            <a:r>
              <a:rPr lang="en-US" sz="2000" b="1" dirty="0">
                <a:latin typeface="Arial" pitchFamily="34" charset="0"/>
                <a:cs typeface="Arial" pitchFamily="34" charset="0"/>
              </a:rPr>
              <a:t>     </a:t>
            </a:r>
            <a:endParaRPr lang="en-US" sz="2000" b="1" u="sng" dirty="0">
              <a:latin typeface="Arial" pitchFamily="34" charset="0"/>
              <a:cs typeface="Arial" pitchFamily="34" charset="0"/>
            </a:endParaRPr>
          </a:p>
          <a:p>
            <a:pPr>
              <a:buFont typeface="Wingdings" panose="05000000000000000000" pitchFamily="2" charset="2"/>
              <a:buNone/>
              <a:defRPr/>
            </a:pPr>
            <a:endParaRPr lang="en-US" b="1" u="sng" dirty="0"/>
          </a:p>
          <a:p>
            <a:pPr>
              <a:buFont typeface="Wingdings" panose="05000000000000000000" pitchFamily="2" charset="2"/>
              <a:buNone/>
              <a:defRPr/>
            </a:pPr>
            <a:endParaRPr lang="en-US" b="1" u="sng" dirty="0"/>
          </a:p>
        </p:txBody>
      </p:sp>
      <p:sp>
        <p:nvSpPr>
          <p:cNvPr id="16388" name="Slide Number Placeholder 3">
            <a:extLst>
              <a:ext uri="{FF2B5EF4-FFF2-40B4-BE49-F238E27FC236}">
                <a16:creationId xmlns:a16="http://schemas.microsoft.com/office/drawing/2014/main" id="{9F11BE2D-5038-6AEA-3F49-3D0CC65F8EA6}"/>
              </a:ext>
            </a:extLst>
          </p:cNvPr>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fld id="{C91ECDB7-DE51-4C96-BCD7-AF14D596A5AE}" type="slidenum">
              <a:rPr lang="en-US" altLang="de-DE" sz="1200">
                <a:latin typeface="Arial" panose="020B0604020202020204" pitchFamily="34" charset="0"/>
              </a:rPr>
              <a:pPr eaLnBrk="1" hangingPunct="1">
                <a:spcBef>
                  <a:spcPct val="0"/>
                </a:spcBef>
                <a:buClrTx/>
                <a:buSzTx/>
                <a:buFontTx/>
                <a:buNone/>
              </a:pPr>
              <a:t>13</a:t>
            </a:fld>
            <a:endParaRPr lang="en-US" altLang="de-DE" sz="1200">
              <a:latin typeface="Arial" panose="020B0604020202020204" pitchFamily="34" charset="0"/>
            </a:endParaRPr>
          </a:p>
        </p:txBody>
      </p:sp>
      <p:sp>
        <p:nvSpPr>
          <p:cNvPr id="15365" name="TextBox 7">
            <a:extLst>
              <a:ext uri="{FF2B5EF4-FFF2-40B4-BE49-F238E27FC236}">
                <a16:creationId xmlns:a16="http://schemas.microsoft.com/office/drawing/2014/main" id="{F1EC6435-02C3-1273-7C47-6DF29D8041D3}"/>
              </a:ext>
            </a:extLst>
          </p:cNvPr>
          <p:cNvSpPr txBox="1">
            <a:spLocks noChangeArrowheads="1"/>
          </p:cNvSpPr>
          <p:nvPr/>
        </p:nvSpPr>
        <p:spPr bwMode="auto">
          <a:xfrm>
            <a:off x="304800" y="5657850"/>
            <a:ext cx="8610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endParaRPr lang="en-US" altLang="en-US" sz="1800" i="1">
              <a:latin typeface="Arial" panose="020B0604020202020204" pitchFamily="34" charset="0"/>
            </a:endParaRPr>
          </a:p>
          <a:p>
            <a:pPr eaLnBrk="1" hangingPunct="1">
              <a:spcBef>
                <a:spcPct val="0"/>
              </a:spcBef>
              <a:buClrTx/>
              <a:buSzTx/>
              <a:buFontTx/>
              <a:buNone/>
            </a:pPr>
            <a:r>
              <a:rPr lang="en-US" altLang="en-US" sz="1800" i="1">
                <a:latin typeface="Arial" panose="020B0604020202020204" pitchFamily="34" charset="0"/>
              </a:rPr>
              <a:t>All decisions are available on the CFC’s website: </a:t>
            </a:r>
            <a:r>
              <a:rPr lang="en-US" altLang="en-US" sz="1800">
                <a:latin typeface="Arial" panose="020B0604020202020204" pitchFamily="34" charset="0"/>
              </a:rPr>
              <a:t>http://www.uscfc.uscourts.gov</a:t>
            </a:r>
          </a:p>
          <a:p>
            <a:pPr eaLnBrk="1" hangingPunct="1">
              <a:spcBef>
                <a:spcPct val="0"/>
              </a:spcBef>
              <a:buClrTx/>
              <a:buSzTx/>
              <a:buFontTx/>
              <a:buNone/>
            </a:pPr>
            <a:endParaRPr lang="en-US" altLang="en-US" sz="1800" i="1">
              <a:latin typeface="Arial" panose="020B0604020202020204" pitchFamily="34" charset="0"/>
            </a:endParaRPr>
          </a:p>
          <a:p>
            <a:pPr eaLnBrk="1" hangingPunct="1">
              <a:spcBef>
                <a:spcPct val="0"/>
              </a:spcBef>
              <a:buClrTx/>
              <a:buSzTx/>
              <a:buFontTx/>
              <a:buNone/>
            </a:pPr>
            <a:endParaRPr lang="en-US" altLang="en-US" sz="1800">
              <a:latin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3F7507A-C20A-6226-53DC-102D82E864B9}"/>
              </a:ext>
            </a:extLst>
          </p:cNvPr>
          <p:cNvSpPr>
            <a:spLocks noGrp="1"/>
          </p:cNvSpPr>
          <p:nvPr>
            <p:ph type="title"/>
          </p:nvPr>
        </p:nvSpPr>
        <p:spPr>
          <a:xfrm>
            <a:off x="457200" y="685800"/>
            <a:ext cx="8229600" cy="1143000"/>
          </a:xfrm>
        </p:spPr>
        <p:txBody>
          <a:bodyPr/>
          <a:lstStyle/>
          <a:p>
            <a:pPr>
              <a:defRPr/>
            </a:pPr>
            <a:r>
              <a:rPr lang="en-US" sz="3400" dirty="0">
                <a:latin typeface="Arial" pitchFamily="34" charset="0"/>
                <a:cs typeface="Arial" pitchFamily="34" charset="0"/>
              </a:rPr>
              <a:t>Appeals:  U.S. Court of Federal Claims</a:t>
            </a:r>
            <a:br>
              <a:rPr lang="en-US" dirty="0">
                <a:latin typeface="Arial" pitchFamily="34" charset="0"/>
                <a:cs typeface="Arial" pitchFamily="34" charset="0"/>
              </a:rPr>
            </a:br>
            <a:br>
              <a:rPr lang="en-US" sz="2400" dirty="0">
                <a:latin typeface="Arial" pitchFamily="34" charset="0"/>
                <a:cs typeface="Arial" pitchFamily="34" charset="0"/>
              </a:rPr>
            </a:br>
            <a:r>
              <a:rPr lang="en-US" sz="2400" dirty="0">
                <a:solidFill>
                  <a:schemeClr val="tx1"/>
                </a:solidFill>
                <a:latin typeface="Arial" pitchFamily="34" charset="0"/>
                <a:cs typeface="Arial" pitchFamily="34" charset="0"/>
              </a:rPr>
              <a:t>Pending Cases</a:t>
            </a:r>
            <a:endParaRPr lang="en-US" sz="2400" i="1" dirty="0"/>
          </a:p>
        </p:txBody>
      </p:sp>
      <p:sp>
        <p:nvSpPr>
          <p:cNvPr id="9" name="Content Placeholder 8">
            <a:extLst>
              <a:ext uri="{FF2B5EF4-FFF2-40B4-BE49-F238E27FC236}">
                <a16:creationId xmlns:a16="http://schemas.microsoft.com/office/drawing/2014/main" id="{8B04B180-3349-1D0A-5760-9A4F4A37915E}"/>
              </a:ext>
            </a:extLst>
          </p:cNvPr>
          <p:cNvSpPr>
            <a:spLocks noGrp="1"/>
          </p:cNvSpPr>
          <p:nvPr>
            <p:ph sz="half" idx="1"/>
          </p:nvPr>
        </p:nvSpPr>
        <p:spPr>
          <a:xfrm>
            <a:off x="1143000" y="1981200"/>
            <a:ext cx="5486400" cy="6096000"/>
          </a:xfrm>
        </p:spPr>
        <p:txBody>
          <a:bodyPr/>
          <a:lstStyle/>
          <a:p>
            <a:pPr>
              <a:buFont typeface="Wingdings" panose="05000000000000000000" pitchFamily="2" charset="2"/>
              <a:buNone/>
              <a:defRPr/>
            </a:pPr>
            <a:r>
              <a:rPr lang="en-US" sz="2000" b="1" u="sng" dirty="0">
                <a:latin typeface="Arial" pitchFamily="34" charset="0"/>
                <a:cs typeface="Arial" pitchFamily="34" charset="0"/>
              </a:rPr>
              <a:t>Appeals by Petitioner</a:t>
            </a:r>
            <a:r>
              <a:rPr lang="en-US" sz="2000" b="1" dirty="0">
                <a:latin typeface="Arial" pitchFamily="34" charset="0"/>
                <a:cs typeface="Arial" pitchFamily="34" charset="0"/>
              </a:rPr>
              <a:t>:</a:t>
            </a:r>
            <a:endParaRPr lang="en-US" sz="2000" b="1" u="sng" dirty="0">
              <a:solidFill>
                <a:srgbClr val="FFFF00"/>
              </a:solidFill>
              <a:latin typeface="Arial" pitchFamily="34" charset="0"/>
              <a:cs typeface="Arial" pitchFamily="34" charset="0"/>
            </a:endParaRPr>
          </a:p>
          <a:p>
            <a:pPr>
              <a:defRPr/>
            </a:pPr>
            <a:r>
              <a:rPr lang="en-US" sz="2000" i="1" dirty="0">
                <a:solidFill>
                  <a:srgbClr val="FFFF00"/>
                </a:solidFill>
                <a:latin typeface="Arial" pitchFamily="34" charset="0"/>
                <a:cs typeface="Arial" pitchFamily="34" charset="0"/>
              </a:rPr>
              <a:t>Gerami v. HHS  </a:t>
            </a:r>
            <a:r>
              <a:rPr lang="en-US" sz="2000" dirty="0">
                <a:solidFill>
                  <a:srgbClr val="FFFF00"/>
                </a:solidFill>
                <a:latin typeface="Arial" pitchFamily="34" charset="0"/>
                <a:cs typeface="Arial" pitchFamily="34" charset="0"/>
              </a:rPr>
              <a:t>(Entitlement)</a:t>
            </a:r>
          </a:p>
          <a:p>
            <a:pPr>
              <a:defRPr/>
            </a:pPr>
            <a:r>
              <a:rPr lang="en-US" sz="2000" i="1" dirty="0">
                <a:solidFill>
                  <a:srgbClr val="FFFF00"/>
                </a:solidFill>
                <a:latin typeface="Arial" pitchFamily="34" charset="0"/>
                <a:cs typeface="Arial" pitchFamily="34" charset="0"/>
              </a:rPr>
              <a:t>Simanski v. HHS  </a:t>
            </a:r>
            <a:r>
              <a:rPr lang="en-US" sz="2000" dirty="0">
                <a:solidFill>
                  <a:srgbClr val="FFFF00"/>
                </a:solidFill>
                <a:latin typeface="Arial" pitchFamily="34" charset="0"/>
                <a:cs typeface="Arial" pitchFamily="34" charset="0"/>
              </a:rPr>
              <a:t>(Entitlement)</a:t>
            </a:r>
          </a:p>
          <a:p>
            <a:pPr>
              <a:defRPr/>
            </a:pPr>
            <a:r>
              <a:rPr lang="en-US" sz="2000" i="1" dirty="0">
                <a:solidFill>
                  <a:srgbClr val="FFFF00"/>
                </a:solidFill>
                <a:latin typeface="Arial" pitchFamily="34" charset="0"/>
                <a:cs typeface="Arial" pitchFamily="34" charset="0"/>
              </a:rPr>
              <a:t>Scanlon v. HHS  </a:t>
            </a:r>
            <a:r>
              <a:rPr lang="en-US" sz="2000" dirty="0">
                <a:solidFill>
                  <a:srgbClr val="FFFF00"/>
                </a:solidFill>
                <a:latin typeface="Arial" pitchFamily="34" charset="0"/>
                <a:cs typeface="Arial" pitchFamily="34" charset="0"/>
              </a:rPr>
              <a:t>(Jurisdiction)</a:t>
            </a:r>
          </a:p>
          <a:p>
            <a:pPr>
              <a:defRPr/>
            </a:pPr>
            <a:r>
              <a:rPr lang="en-US" sz="2000" i="1" dirty="0">
                <a:solidFill>
                  <a:srgbClr val="FFFF00"/>
                </a:solidFill>
                <a:latin typeface="Arial" pitchFamily="34" charset="0"/>
                <a:cs typeface="Arial" pitchFamily="34" charset="0"/>
              </a:rPr>
              <a:t>Flores v. HHS  </a:t>
            </a:r>
            <a:r>
              <a:rPr lang="en-US" sz="2000" dirty="0">
                <a:solidFill>
                  <a:srgbClr val="FFFF00"/>
                </a:solidFill>
                <a:latin typeface="Arial" pitchFamily="34" charset="0"/>
                <a:cs typeface="Arial" pitchFamily="34" charset="0"/>
              </a:rPr>
              <a:t>(Entitlement)</a:t>
            </a:r>
          </a:p>
          <a:p>
            <a:pPr>
              <a:defRPr/>
            </a:pPr>
            <a:r>
              <a:rPr lang="en-US" sz="2000" i="1" dirty="0">
                <a:latin typeface="Arial" pitchFamily="34" charset="0"/>
                <a:cs typeface="Arial" pitchFamily="34" charset="0"/>
              </a:rPr>
              <a:t>Dillon v. HHS  </a:t>
            </a:r>
            <a:r>
              <a:rPr lang="en-US" sz="2000" dirty="0">
                <a:latin typeface="Arial" pitchFamily="34" charset="0"/>
                <a:cs typeface="Arial" pitchFamily="34" charset="0"/>
              </a:rPr>
              <a:t>(Entitlement)</a:t>
            </a:r>
          </a:p>
          <a:p>
            <a:pPr>
              <a:defRPr/>
            </a:pPr>
            <a:r>
              <a:rPr lang="en-US" sz="2000" i="1" dirty="0">
                <a:latin typeface="Arial" pitchFamily="34" charset="0"/>
                <a:cs typeface="Arial" pitchFamily="34" charset="0"/>
              </a:rPr>
              <a:t>Tompkins v. HHS  </a:t>
            </a:r>
            <a:r>
              <a:rPr lang="en-US" sz="2000" dirty="0">
                <a:latin typeface="Arial" pitchFamily="34" charset="0"/>
                <a:cs typeface="Arial" pitchFamily="34" charset="0"/>
              </a:rPr>
              <a:t>(Entitlement)</a:t>
            </a:r>
          </a:p>
          <a:p>
            <a:pPr>
              <a:defRPr/>
            </a:pPr>
            <a:r>
              <a:rPr lang="en-US" sz="2000" i="1" dirty="0">
                <a:latin typeface="Arial" pitchFamily="34" charset="0"/>
                <a:cs typeface="Arial" pitchFamily="34" charset="0"/>
              </a:rPr>
              <a:t>Stillwell v. HHS  </a:t>
            </a:r>
            <a:r>
              <a:rPr lang="en-US" sz="2000" dirty="0">
                <a:latin typeface="Arial" pitchFamily="34" charset="0"/>
                <a:cs typeface="Arial" pitchFamily="34" charset="0"/>
              </a:rPr>
              <a:t>(Entitlement)</a:t>
            </a:r>
          </a:p>
          <a:p>
            <a:pPr>
              <a:defRPr/>
            </a:pPr>
            <a:r>
              <a:rPr lang="en-US" sz="2000" i="1" dirty="0">
                <a:latin typeface="Arial" pitchFamily="34" charset="0"/>
                <a:cs typeface="Arial" pitchFamily="34" charset="0"/>
              </a:rPr>
              <a:t>Dodd v. HHS  </a:t>
            </a:r>
            <a:r>
              <a:rPr lang="en-US" sz="2000" dirty="0">
                <a:latin typeface="Arial" pitchFamily="34" charset="0"/>
                <a:cs typeface="Arial" pitchFamily="34" charset="0"/>
              </a:rPr>
              <a:t>(Entitlement)</a:t>
            </a:r>
          </a:p>
          <a:p>
            <a:pPr>
              <a:defRPr/>
            </a:pPr>
            <a:r>
              <a:rPr lang="en-US" sz="2000" i="1" dirty="0">
                <a:latin typeface="Arial" pitchFamily="34" charset="0"/>
                <a:cs typeface="Arial" pitchFamily="34" charset="0"/>
              </a:rPr>
              <a:t>Koehn v. HHS </a:t>
            </a:r>
            <a:r>
              <a:rPr lang="en-US" sz="2000" dirty="0">
                <a:latin typeface="Arial" pitchFamily="34" charset="0"/>
                <a:cs typeface="Arial" pitchFamily="34" charset="0"/>
              </a:rPr>
              <a:t> (Entitlement)</a:t>
            </a:r>
          </a:p>
          <a:p>
            <a:pPr>
              <a:defRPr/>
            </a:pPr>
            <a:r>
              <a:rPr lang="en-US" sz="2000" i="1" dirty="0">
                <a:latin typeface="Arial" pitchFamily="34" charset="0"/>
                <a:cs typeface="Arial" pitchFamily="34" charset="0"/>
              </a:rPr>
              <a:t>Bast v. HHS  </a:t>
            </a:r>
            <a:r>
              <a:rPr lang="en-US" sz="2000" dirty="0">
                <a:latin typeface="Arial" pitchFamily="34" charset="0"/>
                <a:cs typeface="Arial" pitchFamily="34" charset="0"/>
              </a:rPr>
              <a:t>(Entitlement)</a:t>
            </a:r>
          </a:p>
          <a:p>
            <a:pPr>
              <a:defRPr/>
            </a:pPr>
            <a:r>
              <a:rPr lang="en-US" sz="2000" i="1" dirty="0">
                <a:latin typeface="Arial" pitchFamily="34" charset="0"/>
                <a:cs typeface="Arial" pitchFamily="34" charset="0"/>
              </a:rPr>
              <a:t>Holmes v. HHS  </a:t>
            </a:r>
            <a:r>
              <a:rPr lang="en-US" sz="2000" dirty="0">
                <a:latin typeface="Arial" pitchFamily="34" charset="0"/>
                <a:cs typeface="Arial" pitchFamily="34" charset="0"/>
              </a:rPr>
              <a:t>(Entitlement)</a:t>
            </a:r>
          </a:p>
          <a:p>
            <a:pPr>
              <a:defRPr/>
            </a:pPr>
            <a:endParaRPr lang="en-US" sz="2000" b="1" u="sng" dirty="0">
              <a:latin typeface="Arial" pitchFamily="34" charset="0"/>
              <a:cs typeface="Arial" pitchFamily="34" charset="0"/>
            </a:endParaRPr>
          </a:p>
        </p:txBody>
      </p:sp>
      <p:sp>
        <p:nvSpPr>
          <p:cNvPr id="7" name="Content Placeholder 6">
            <a:extLst>
              <a:ext uri="{FF2B5EF4-FFF2-40B4-BE49-F238E27FC236}">
                <a16:creationId xmlns:a16="http://schemas.microsoft.com/office/drawing/2014/main" id="{131A1342-536B-B980-872B-8E7D46679178}"/>
              </a:ext>
            </a:extLst>
          </p:cNvPr>
          <p:cNvSpPr>
            <a:spLocks noGrp="1"/>
          </p:cNvSpPr>
          <p:nvPr>
            <p:ph sz="half" idx="2"/>
          </p:nvPr>
        </p:nvSpPr>
        <p:spPr>
          <a:xfrm>
            <a:off x="4648200" y="1447800"/>
            <a:ext cx="4267200" cy="1905000"/>
          </a:xfrm>
        </p:spPr>
        <p:txBody>
          <a:bodyPr/>
          <a:lstStyle/>
          <a:p>
            <a:pPr>
              <a:buFont typeface="Wingdings" panose="05000000000000000000" pitchFamily="2" charset="2"/>
              <a:buNone/>
              <a:defRPr/>
            </a:pPr>
            <a:endParaRPr lang="en-US" sz="1800" b="1" u="sng" dirty="0">
              <a:solidFill>
                <a:srgbClr val="FFFF00"/>
              </a:solidFill>
              <a:latin typeface="Arial" pitchFamily="34" charset="0"/>
              <a:cs typeface="Arial" pitchFamily="34" charset="0"/>
            </a:endParaRPr>
          </a:p>
          <a:p>
            <a:pPr>
              <a:defRPr/>
            </a:pPr>
            <a:endParaRPr lang="en-US" sz="1600" i="1" dirty="0">
              <a:latin typeface="Arial" pitchFamily="34" charset="0"/>
              <a:cs typeface="Arial" pitchFamily="34" charset="0"/>
            </a:endParaRPr>
          </a:p>
          <a:p>
            <a:pPr>
              <a:defRPr/>
            </a:pPr>
            <a:endParaRPr lang="en-US" sz="1600" i="1" dirty="0">
              <a:latin typeface="Arial" pitchFamily="34" charset="0"/>
              <a:cs typeface="Arial" pitchFamily="34" charset="0"/>
            </a:endParaRPr>
          </a:p>
          <a:p>
            <a:pPr>
              <a:defRPr/>
            </a:pPr>
            <a:endParaRPr lang="en-US" sz="1600" i="1" dirty="0">
              <a:latin typeface="Arial" pitchFamily="34" charset="0"/>
              <a:cs typeface="Arial" pitchFamily="34" charset="0"/>
            </a:endParaRPr>
          </a:p>
          <a:p>
            <a:pPr>
              <a:defRPr/>
            </a:pPr>
            <a:endParaRPr lang="en-US" sz="1600" i="1" dirty="0">
              <a:solidFill>
                <a:srgbClr val="FFFF00"/>
              </a:solidFill>
              <a:latin typeface="Arial" pitchFamily="34" charset="0"/>
              <a:cs typeface="Arial" pitchFamily="34" charset="0"/>
            </a:endParaRPr>
          </a:p>
          <a:p>
            <a:pPr>
              <a:defRPr/>
            </a:pPr>
            <a:endParaRPr lang="en-US" sz="1600" i="1" dirty="0">
              <a:latin typeface="Arial" pitchFamily="34" charset="0"/>
              <a:cs typeface="Arial" pitchFamily="34" charset="0"/>
            </a:endParaRPr>
          </a:p>
          <a:p>
            <a:pPr>
              <a:defRPr/>
            </a:pPr>
            <a:endParaRPr lang="en-US" sz="1600" i="1" dirty="0">
              <a:latin typeface="Arial" pitchFamily="34" charset="0"/>
              <a:cs typeface="Arial" pitchFamily="34" charset="0"/>
            </a:endParaRPr>
          </a:p>
          <a:p>
            <a:pPr>
              <a:defRPr/>
            </a:pPr>
            <a:endParaRPr lang="en-US" sz="1600" i="1" dirty="0">
              <a:latin typeface="Arial" pitchFamily="34" charset="0"/>
              <a:cs typeface="Arial" pitchFamily="34" charset="0"/>
            </a:endParaRPr>
          </a:p>
          <a:p>
            <a:pPr>
              <a:defRPr/>
            </a:pPr>
            <a:endParaRPr lang="en-US" sz="1600" i="1" dirty="0">
              <a:latin typeface="Arial" pitchFamily="34" charset="0"/>
              <a:cs typeface="Arial" pitchFamily="34" charset="0"/>
            </a:endParaRPr>
          </a:p>
          <a:p>
            <a:pPr>
              <a:defRPr/>
            </a:pPr>
            <a:endParaRPr lang="en-US" sz="1600" i="1" dirty="0">
              <a:latin typeface="Arial" pitchFamily="34" charset="0"/>
              <a:cs typeface="Arial" pitchFamily="34" charset="0"/>
            </a:endParaRPr>
          </a:p>
          <a:p>
            <a:pPr>
              <a:defRPr/>
            </a:pPr>
            <a:endParaRPr lang="en-US" sz="1600" i="1" dirty="0">
              <a:latin typeface="Arial" pitchFamily="34" charset="0"/>
              <a:cs typeface="Arial" pitchFamily="34" charset="0"/>
            </a:endParaRPr>
          </a:p>
          <a:p>
            <a:pPr>
              <a:defRPr/>
            </a:pPr>
            <a:endParaRPr lang="en-US" sz="1600" i="1" dirty="0">
              <a:latin typeface="Arial" pitchFamily="34" charset="0"/>
              <a:cs typeface="Arial" pitchFamily="34" charset="0"/>
            </a:endParaRPr>
          </a:p>
          <a:p>
            <a:pPr>
              <a:defRPr/>
            </a:pPr>
            <a:endParaRPr lang="en-US" sz="1600" dirty="0">
              <a:latin typeface="Arial" pitchFamily="34" charset="0"/>
              <a:cs typeface="Arial" pitchFamily="34" charset="0"/>
            </a:endParaRPr>
          </a:p>
          <a:p>
            <a:pPr>
              <a:buFont typeface="Wingdings" panose="05000000000000000000" pitchFamily="2" charset="2"/>
              <a:buNone/>
              <a:defRPr/>
            </a:pPr>
            <a:endParaRPr lang="en-US" sz="2000" dirty="0">
              <a:latin typeface="Arial" pitchFamily="34" charset="0"/>
              <a:cs typeface="Arial" pitchFamily="34" charset="0"/>
            </a:endParaRPr>
          </a:p>
        </p:txBody>
      </p:sp>
      <p:sp>
        <p:nvSpPr>
          <p:cNvPr id="17413" name="Slide Number Placeholder 3">
            <a:extLst>
              <a:ext uri="{FF2B5EF4-FFF2-40B4-BE49-F238E27FC236}">
                <a16:creationId xmlns:a16="http://schemas.microsoft.com/office/drawing/2014/main" id="{E40F32CD-2109-6A07-B0E3-BDA66C8BDEDE}"/>
              </a:ext>
            </a:extLst>
          </p:cNvPr>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fld id="{AF75EEAF-FB6D-4FCF-8BF0-C7DDBC26F47A}" type="slidenum">
              <a:rPr lang="en-US" altLang="de-DE" sz="1200">
                <a:latin typeface="Arial" panose="020B0604020202020204" pitchFamily="34" charset="0"/>
              </a:rPr>
              <a:pPr eaLnBrk="1" hangingPunct="1">
                <a:spcBef>
                  <a:spcPct val="0"/>
                </a:spcBef>
                <a:buClrTx/>
                <a:buSzTx/>
                <a:buFontTx/>
                <a:buNone/>
              </a:pPr>
              <a:t>14</a:t>
            </a:fld>
            <a:endParaRPr lang="en-US" altLang="de-DE" sz="1200">
              <a:latin typeface="Arial" panose="020B0604020202020204" pitchFamily="34" charset="0"/>
            </a:endParaRPr>
          </a:p>
        </p:txBody>
      </p:sp>
      <p:sp>
        <p:nvSpPr>
          <p:cNvPr id="16390" name="TextBox 1">
            <a:extLst>
              <a:ext uri="{FF2B5EF4-FFF2-40B4-BE49-F238E27FC236}">
                <a16:creationId xmlns:a16="http://schemas.microsoft.com/office/drawing/2014/main" id="{5FA6B2B6-22D1-E9F6-4BC4-7428BCFE19FA}"/>
              </a:ext>
            </a:extLst>
          </p:cNvPr>
          <p:cNvSpPr txBox="1">
            <a:spLocks noChangeArrowheads="1"/>
          </p:cNvSpPr>
          <p:nvPr/>
        </p:nvSpPr>
        <p:spPr bwMode="auto">
          <a:xfrm>
            <a:off x="4606925" y="6400800"/>
            <a:ext cx="3733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en-US" altLang="en-US" sz="1400">
                <a:solidFill>
                  <a:srgbClr val="FFFF00"/>
                </a:solidFill>
                <a:latin typeface="Arial" panose="020B0604020202020204" pitchFamily="34" charset="0"/>
              </a:rPr>
              <a:t>*Yellow cases are new this reporting period</a:t>
            </a:r>
          </a:p>
          <a:p>
            <a:pPr eaLnBrk="1" hangingPunct="1">
              <a:spcBef>
                <a:spcPct val="0"/>
              </a:spcBef>
              <a:buClrTx/>
              <a:buSzTx/>
              <a:buFontTx/>
              <a:buNone/>
            </a:pPr>
            <a:endParaRPr lang="en-US" altLang="en-US" sz="1800">
              <a:latin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A930E-1BAF-0651-3D68-74DA38106A96}"/>
              </a:ext>
            </a:extLst>
          </p:cNvPr>
          <p:cNvSpPr>
            <a:spLocks noGrp="1"/>
          </p:cNvSpPr>
          <p:nvPr>
            <p:ph type="title"/>
          </p:nvPr>
        </p:nvSpPr>
        <p:spPr/>
        <p:txBody>
          <a:bodyPr/>
          <a:lstStyle/>
          <a:p>
            <a:pPr>
              <a:defRPr/>
            </a:pPr>
            <a:r>
              <a:rPr lang="en-US" sz="4000" dirty="0">
                <a:latin typeface="Arial" pitchFamily="34" charset="0"/>
                <a:cs typeface="Arial" pitchFamily="34" charset="0"/>
              </a:rPr>
              <a:t>Scheduled Oral Arguments</a:t>
            </a:r>
          </a:p>
        </p:txBody>
      </p:sp>
      <p:sp>
        <p:nvSpPr>
          <p:cNvPr id="3" name="Content Placeholder 2">
            <a:extLst>
              <a:ext uri="{FF2B5EF4-FFF2-40B4-BE49-F238E27FC236}">
                <a16:creationId xmlns:a16="http://schemas.microsoft.com/office/drawing/2014/main" id="{957540E9-CD8E-04F4-E5DF-B919714C0E04}"/>
              </a:ext>
            </a:extLst>
          </p:cNvPr>
          <p:cNvSpPr>
            <a:spLocks noGrp="1"/>
          </p:cNvSpPr>
          <p:nvPr>
            <p:ph idx="1"/>
          </p:nvPr>
        </p:nvSpPr>
        <p:spPr/>
        <p:txBody>
          <a:bodyPr/>
          <a:lstStyle/>
          <a:p>
            <a:pPr>
              <a:buFont typeface="Wingdings" panose="05000000000000000000" pitchFamily="2" charset="2"/>
              <a:buNone/>
              <a:defRPr/>
            </a:pPr>
            <a:endParaRPr lang="en-US" sz="2800" dirty="0">
              <a:latin typeface="Arial" pitchFamily="34" charset="0"/>
              <a:cs typeface="Arial" pitchFamily="34" charset="0"/>
            </a:endParaRPr>
          </a:p>
          <a:p>
            <a:pPr>
              <a:buFont typeface="Wingdings" panose="05000000000000000000" pitchFamily="2" charset="2"/>
              <a:buNone/>
              <a:defRPr/>
            </a:pPr>
            <a:r>
              <a:rPr lang="en-US" sz="2800" dirty="0">
                <a:latin typeface="Arial" pitchFamily="34" charset="0"/>
                <a:cs typeface="Arial" pitchFamily="34" charset="0"/>
              </a:rPr>
              <a:t>U.S. Court of Appeals for the Federal Circuit:</a:t>
            </a:r>
          </a:p>
          <a:p>
            <a:pPr>
              <a:defRPr/>
            </a:pPr>
            <a:r>
              <a:rPr lang="en-US" sz="2000" i="1" dirty="0">
                <a:latin typeface="Arial" pitchFamily="34" charset="0"/>
                <a:cs typeface="Arial" pitchFamily="34" charset="0"/>
              </a:rPr>
              <a:t>LaLonde v. HHS:  </a:t>
            </a:r>
            <a:r>
              <a:rPr lang="en-US" sz="2000" dirty="0">
                <a:latin typeface="Arial" pitchFamily="34" charset="0"/>
                <a:cs typeface="Arial" pitchFamily="34" charset="0"/>
              </a:rPr>
              <a:t>January 8, 2014</a:t>
            </a:r>
          </a:p>
          <a:p>
            <a:pPr>
              <a:defRPr/>
            </a:pPr>
            <a:endParaRPr lang="en-US" sz="2000" dirty="0">
              <a:latin typeface="Arial" pitchFamily="34" charset="0"/>
              <a:cs typeface="Arial" pitchFamily="34" charset="0"/>
            </a:endParaRPr>
          </a:p>
          <a:p>
            <a:pPr>
              <a:buFont typeface="Wingdings" panose="05000000000000000000" pitchFamily="2" charset="2"/>
              <a:buNone/>
              <a:defRPr/>
            </a:pPr>
            <a:r>
              <a:rPr lang="en-US" sz="2800" dirty="0">
                <a:latin typeface="Arial" pitchFamily="34" charset="0"/>
                <a:cs typeface="Arial" pitchFamily="34" charset="0"/>
              </a:rPr>
              <a:t>U.S. Court of Federal Claims:</a:t>
            </a:r>
          </a:p>
          <a:p>
            <a:pPr>
              <a:defRPr/>
            </a:pPr>
            <a:r>
              <a:rPr lang="en-US" sz="2000" i="1" dirty="0">
                <a:latin typeface="Arial" pitchFamily="34" charset="0"/>
                <a:cs typeface="Arial" pitchFamily="34" charset="0"/>
              </a:rPr>
              <a:t>Dillon v. HHS:  </a:t>
            </a:r>
            <a:r>
              <a:rPr lang="en-US" sz="2000" dirty="0">
                <a:latin typeface="Arial" pitchFamily="34" charset="0"/>
                <a:cs typeface="Arial" pitchFamily="34" charset="0"/>
              </a:rPr>
              <a:t>December 11, 2013</a:t>
            </a:r>
          </a:p>
          <a:p>
            <a:pPr>
              <a:defRPr/>
            </a:pPr>
            <a:r>
              <a:rPr lang="en-US" sz="2000" i="1" dirty="0">
                <a:latin typeface="Arial" pitchFamily="34" charset="0"/>
                <a:cs typeface="Arial" pitchFamily="34" charset="0"/>
              </a:rPr>
              <a:t>Flores v. HHS:  </a:t>
            </a:r>
            <a:r>
              <a:rPr lang="en-US" sz="2000" dirty="0">
                <a:latin typeface="Arial" pitchFamily="34" charset="0"/>
                <a:cs typeface="Arial" pitchFamily="34" charset="0"/>
              </a:rPr>
              <a:t>February 26, 2014</a:t>
            </a:r>
          </a:p>
          <a:p>
            <a:pPr>
              <a:defRPr/>
            </a:pPr>
            <a:endParaRPr lang="en-US" sz="2000" dirty="0">
              <a:latin typeface="Arial" pitchFamily="34" charset="0"/>
              <a:cs typeface="Arial" pitchFamily="34" charset="0"/>
            </a:endParaRPr>
          </a:p>
          <a:p>
            <a:pPr>
              <a:buFont typeface="Wingdings" panose="05000000000000000000" pitchFamily="2" charset="2"/>
              <a:buNone/>
              <a:defRPr/>
            </a:pPr>
            <a:endParaRPr lang="en-US" sz="2400" dirty="0"/>
          </a:p>
          <a:p>
            <a:pPr>
              <a:buFont typeface="Wingdings" panose="05000000000000000000" pitchFamily="2" charset="2"/>
              <a:buNone/>
              <a:defRPr/>
            </a:pPr>
            <a:endParaRPr lang="en-US" sz="2400" dirty="0"/>
          </a:p>
          <a:p>
            <a:pPr>
              <a:defRPr/>
            </a:pPr>
            <a:endParaRPr lang="en-US" dirty="0"/>
          </a:p>
        </p:txBody>
      </p:sp>
      <p:sp>
        <p:nvSpPr>
          <p:cNvPr id="18436" name="Slide Number Placeholder 3">
            <a:extLst>
              <a:ext uri="{FF2B5EF4-FFF2-40B4-BE49-F238E27FC236}">
                <a16:creationId xmlns:a16="http://schemas.microsoft.com/office/drawing/2014/main" id="{A8FBF48E-7E30-E016-87B1-161830C0F075}"/>
              </a:ext>
            </a:extLst>
          </p:cNvPr>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fld id="{0254F209-71F1-421A-99EF-97A7A3718BF0}" type="slidenum">
              <a:rPr lang="en-US" altLang="de-DE" sz="1200">
                <a:latin typeface="Arial" panose="020B0604020202020204" pitchFamily="34" charset="0"/>
              </a:rPr>
              <a:pPr eaLnBrk="1" hangingPunct="1">
                <a:spcBef>
                  <a:spcPct val="0"/>
                </a:spcBef>
                <a:buClrTx/>
                <a:buSzTx/>
                <a:buFontTx/>
                <a:buNone/>
              </a:pPr>
              <a:t>15</a:t>
            </a:fld>
            <a:endParaRPr lang="en-US" altLang="de-DE" sz="1200">
              <a:latin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Slide Number Placeholder 4">
            <a:extLst>
              <a:ext uri="{FF2B5EF4-FFF2-40B4-BE49-F238E27FC236}">
                <a16:creationId xmlns:a16="http://schemas.microsoft.com/office/drawing/2014/main" id="{766A281B-A36E-6EBB-A865-F6AC9A1B709F}"/>
              </a:ext>
            </a:extLst>
          </p:cNvPr>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fld id="{B9223FBC-7470-49A7-9DAF-C5E6B5299EE6}" type="slidenum">
              <a:rPr lang="en-US" altLang="de-DE" sz="1200">
                <a:latin typeface="Arial" panose="020B0604020202020204" pitchFamily="34" charset="0"/>
              </a:rPr>
              <a:pPr eaLnBrk="1" hangingPunct="1">
                <a:spcBef>
                  <a:spcPct val="0"/>
                </a:spcBef>
                <a:buClrTx/>
                <a:buSzTx/>
                <a:buFontTx/>
                <a:buNone/>
              </a:pPr>
              <a:t>16</a:t>
            </a:fld>
            <a:endParaRPr lang="en-US" altLang="de-DE" sz="1200">
              <a:latin typeface="Arial" panose="020B0604020202020204" pitchFamily="34" charset="0"/>
            </a:endParaRPr>
          </a:p>
        </p:txBody>
      </p:sp>
      <p:sp>
        <p:nvSpPr>
          <p:cNvPr id="24578" name="Rectangle 2">
            <a:extLst>
              <a:ext uri="{FF2B5EF4-FFF2-40B4-BE49-F238E27FC236}">
                <a16:creationId xmlns:a16="http://schemas.microsoft.com/office/drawing/2014/main" id="{FFE6EE2A-0BE3-A3DD-B045-84F019756499}"/>
              </a:ext>
            </a:extLst>
          </p:cNvPr>
          <p:cNvSpPr>
            <a:spLocks noGrp="1" noRot="1" noChangeArrowheads="1"/>
          </p:cNvSpPr>
          <p:nvPr>
            <p:ph type="title"/>
          </p:nvPr>
        </p:nvSpPr>
        <p:spPr/>
        <p:txBody>
          <a:bodyPr/>
          <a:lstStyle/>
          <a:p>
            <a:pPr eaLnBrk="1" hangingPunct="1">
              <a:defRPr/>
            </a:pPr>
            <a:r>
              <a:rPr lang="en-US" sz="4000" dirty="0">
                <a:latin typeface="Arial" pitchFamily="34" charset="0"/>
                <a:cs typeface="Arial" pitchFamily="34" charset="0"/>
              </a:rPr>
              <a:t>Adjudicated Settlements</a:t>
            </a:r>
            <a:r>
              <a:rPr lang="en-US" sz="3200" dirty="0">
                <a:latin typeface="Arial" pitchFamily="34" charset="0"/>
                <a:cs typeface="Arial" pitchFamily="34" charset="0"/>
              </a:rPr>
              <a:t>*</a:t>
            </a:r>
            <a:r>
              <a:rPr lang="en-US" sz="4000" dirty="0">
                <a:latin typeface="Arial" pitchFamily="34" charset="0"/>
                <a:cs typeface="Arial" pitchFamily="34" charset="0"/>
              </a:rPr>
              <a:t> </a:t>
            </a:r>
            <a:br>
              <a:rPr lang="en-US" dirty="0"/>
            </a:br>
            <a:r>
              <a:rPr lang="en-US" sz="1800" dirty="0">
                <a:latin typeface="Arial" pitchFamily="34" charset="0"/>
                <a:cs typeface="Arial" pitchFamily="34" charset="0"/>
              </a:rPr>
              <a:t>Reporting Period:  8/16/13 – 11/15/13</a:t>
            </a:r>
            <a:br>
              <a:rPr lang="en-US" dirty="0"/>
            </a:br>
            <a:r>
              <a:rPr lang="en-US" dirty="0"/>
              <a:t> </a:t>
            </a:r>
            <a:endParaRPr lang="en-US" sz="2800" dirty="0"/>
          </a:p>
        </p:txBody>
      </p:sp>
      <p:sp>
        <p:nvSpPr>
          <p:cNvPr id="24579" name="Rectangle 3">
            <a:extLst>
              <a:ext uri="{FF2B5EF4-FFF2-40B4-BE49-F238E27FC236}">
                <a16:creationId xmlns:a16="http://schemas.microsoft.com/office/drawing/2014/main" id="{24DE310F-7665-83EF-F0A7-5AB8A0823E93}"/>
              </a:ext>
            </a:extLst>
          </p:cNvPr>
          <p:cNvSpPr>
            <a:spLocks noGrp="1" noChangeArrowheads="1"/>
          </p:cNvSpPr>
          <p:nvPr>
            <p:ph type="body" idx="1"/>
          </p:nvPr>
        </p:nvSpPr>
        <p:spPr/>
        <p:txBody>
          <a:bodyPr/>
          <a:lstStyle/>
          <a:p>
            <a:pPr marL="0" indent="0" eaLnBrk="1" hangingPunct="1">
              <a:buFont typeface="Wingdings" panose="05000000000000000000" pitchFamily="2" charset="2"/>
              <a:buNone/>
              <a:defRPr/>
            </a:pPr>
            <a:endParaRPr lang="en-US" sz="2400" dirty="0"/>
          </a:p>
          <a:p>
            <a:pPr marL="0" indent="0" eaLnBrk="1" hangingPunct="1">
              <a:buFont typeface="Wingdings" panose="05000000000000000000" pitchFamily="2" charset="2"/>
              <a:buNone/>
              <a:defRPr/>
            </a:pPr>
            <a:endParaRPr lang="en-US" sz="2400" dirty="0"/>
          </a:p>
        </p:txBody>
      </p:sp>
      <p:graphicFrame>
        <p:nvGraphicFramePr>
          <p:cNvPr id="5" name="Table 4">
            <a:extLst>
              <a:ext uri="{FF2B5EF4-FFF2-40B4-BE49-F238E27FC236}">
                <a16:creationId xmlns:a16="http://schemas.microsoft.com/office/drawing/2014/main" id="{56307348-0360-8A1F-E7CD-9A54571773F6}"/>
              </a:ext>
            </a:extLst>
          </p:cNvPr>
          <p:cNvGraphicFramePr>
            <a:graphicFrameLocks noGrp="1"/>
          </p:cNvGraphicFramePr>
          <p:nvPr/>
        </p:nvGraphicFramePr>
        <p:xfrm>
          <a:off x="0" y="1143000"/>
          <a:ext cx="9144000" cy="480060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0000"/>
                    </a:ext>
                  </a:extLst>
                </a:gridCol>
                <a:gridCol w="57150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tblGrid>
              <a:tr h="579162">
                <a:tc>
                  <a:txBody>
                    <a:bodyPr/>
                    <a:lstStyle/>
                    <a:p>
                      <a:pPr algn="ctr"/>
                      <a:r>
                        <a:rPr lang="en-US" sz="1600" dirty="0">
                          <a:latin typeface="Arial" pitchFamily="34" charset="0"/>
                          <a:cs typeface="Arial" pitchFamily="34" charset="0"/>
                        </a:rPr>
                        <a:t>Vaccine(s)</a:t>
                      </a:r>
                    </a:p>
                  </a:txBody>
                  <a:tcPr marT="45717" marB="45717" anchor="ctr"/>
                </a:tc>
                <a:tc>
                  <a:txBody>
                    <a:bodyPr/>
                    <a:lstStyle/>
                    <a:p>
                      <a:pPr algn="ctr"/>
                      <a:r>
                        <a:rPr lang="en-US" sz="1600" dirty="0">
                          <a:latin typeface="Arial" pitchFamily="34" charset="0"/>
                          <a:cs typeface="Arial" pitchFamily="34" charset="0"/>
                        </a:rPr>
                        <a:t>Alleged Injury(ies)</a:t>
                      </a:r>
                    </a:p>
                  </a:txBody>
                  <a:tcPr marT="45717" marB="45717" anchor="ctr"/>
                </a:tc>
                <a:tc>
                  <a:txBody>
                    <a:bodyPr/>
                    <a:lstStyle/>
                    <a:p>
                      <a:pPr algn="ctr"/>
                      <a:r>
                        <a:rPr lang="en-US" sz="1600" dirty="0">
                          <a:latin typeface="Arial" pitchFamily="34" charset="0"/>
                          <a:cs typeface="Arial" pitchFamily="34" charset="0"/>
                        </a:rPr>
                        <a:t>Petition Filing to Settlement</a:t>
                      </a:r>
                      <a:r>
                        <a:rPr lang="en-US" sz="1600" baseline="0" dirty="0">
                          <a:latin typeface="Arial" pitchFamily="34" charset="0"/>
                          <a:cs typeface="Arial" pitchFamily="34" charset="0"/>
                        </a:rPr>
                        <a:t> Filing</a:t>
                      </a:r>
                      <a:endParaRPr lang="en-US" sz="1600" dirty="0">
                        <a:latin typeface="Arial" pitchFamily="34" charset="0"/>
                        <a:cs typeface="Arial" pitchFamily="34" charset="0"/>
                      </a:endParaRPr>
                    </a:p>
                  </a:txBody>
                  <a:tcPr marT="45717" marB="45717" anchor="ctr"/>
                </a:tc>
                <a:extLst>
                  <a:ext uri="{0D108BD9-81ED-4DB2-BD59-A6C34878D82A}">
                    <a16:rowId xmlns:a16="http://schemas.microsoft.com/office/drawing/2014/main" val="10000"/>
                  </a:ext>
                </a:extLst>
              </a:tr>
              <a:tr h="497164">
                <a:tc>
                  <a:txBody>
                    <a:bodyPr/>
                    <a:lstStyle/>
                    <a:p>
                      <a:pPr algn="ctr" fontAlgn="ctr"/>
                      <a:r>
                        <a:rPr lang="en-US" sz="1400" b="0" i="0" u="none" strike="noStrike" dirty="0">
                          <a:solidFill>
                            <a:srgbClr val="000000"/>
                          </a:solidFill>
                          <a:effectLst/>
                          <a:latin typeface="Calibri"/>
                        </a:rPr>
                        <a:t>Flu</a:t>
                      </a:r>
                    </a:p>
                  </a:txBody>
                  <a:tcPr marL="9525" marR="9525" marT="9524" marB="0" anchor="ctr"/>
                </a:tc>
                <a:tc>
                  <a:txBody>
                    <a:bodyPr/>
                    <a:lstStyle/>
                    <a:p>
                      <a:pPr algn="ctr" fontAlgn="ctr"/>
                      <a:r>
                        <a:rPr lang="en-US" sz="1400" b="0" i="0" u="none" strike="noStrike" dirty="0">
                          <a:solidFill>
                            <a:srgbClr val="000000"/>
                          </a:solidFill>
                          <a:effectLst/>
                          <a:latin typeface="Calibri"/>
                        </a:rPr>
                        <a:t>neurological injury</a:t>
                      </a:r>
                    </a:p>
                  </a:txBody>
                  <a:tcPr marL="9525" marR="9525" marT="9524" marB="0" anchor="ctr"/>
                </a:tc>
                <a:tc>
                  <a:txBody>
                    <a:bodyPr/>
                    <a:lstStyle/>
                    <a:p>
                      <a:pPr algn="ctr" fontAlgn="ctr"/>
                      <a:r>
                        <a:rPr lang="en-US" sz="1400" b="0" i="0" u="none" strike="noStrike" dirty="0">
                          <a:solidFill>
                            <a:srgbClr val="000000"/>
                          </a:solidFill>
                          <a:effectLst/>
                          <a:latin typeface="Calibri"/>
                        </a:rPr>
                        <a:t>2 years, 8 months</a:t>
                      </a:r>
                    </a:p>
                  </a:txBody>
                  <a:tcPr marL="9525" marR="9525" marT="9524" marB="0" anchor="ctr"/>
                </a:tc>
                <a:extLst>
                  <a:ext uri="{0D108BD9-81ED-4DB2-BD59-A6C34878D82A}">
                    <a16:rowId xmlns:a16="http://schemas.microsoft.com/office/drawing/2014/main" val="10001"/>
                  </a:ext>
                </a:extLst>
              </a:tr>
              <a:tr h="497164">
                <a:tc>
                  <a:txBody>
                    <a:bodyPr/>
                    <a:lstStyle/>
                    <a:p>
                      <a:pPr algn="ctr" fontAlgn="ctr"/>
                      <a:r>
                        <a:rPr lang="en-US" sz="1400" b="0" i="0" u="none" strike="noStrike" dirty="0">
                          <a:solidFill>
                            <a:srgbClr val="000000"/>
                          </a:solidFill>
                          <a:effectLst/>
                          <a:latin typeface="Calibri"/>
                        </a:rPr>
                        <a:t>DTaP, IPV</a:t>
                      </a:r>
                    </a:p>
                  </a:txBody>
                  <a:tcPr marL="9525" marR="9525" marT="9524" marB="0" anchor="ctr"/>
                </a:tc>
                <a:tc>
                  <a:txBody>
                    <a:bodyPr/>
                    <a:lstStyle/>
                    <a:p>
                      <a:pPr algn="ctr" fontAlgn="ctr"/>
                      <a:r>
                        <a:rPr lang="en-US" sz="1400" b="0" i="0" u="none" strike="noStrike" dirty="0">
                          <a:solidFill>
                            <a:srgbClr val="000000"/>
                          </a:solidFill>
                          <a:effectLst/>
                          <a:latin typeface="Calibri"/>
                        </a:rPr>
                        <a:t>encephalopathy  </a:t>
                      </a:r>
                    </a:p>
                  </a:txBody>
                  <a:tcPr marL="9525" marR="9525" marT="9524" marB="0" anchor="ctr"/>
                </a:tc>
                <a:tc>
                  <a:txBody>
                    <a:bodyPr/>
                    <a:lstStyle/>
                    <a:p>
                      <a:pPr algn="ctr" fontAlgn="ctr"/>
                      <a:r>
                        <a:rPr lang="en-US" sz="1400" b="0" i="0" u="none" strike="noStrike" dirty="0">
                          <a:solidFill>
                            <a:srgbClr val="000000"/>
                          </a:solidFill>
                          <a:effectLst/>
                          <a:latin typeface="Calibri"/>
                        </a:rPr>
                        <a:t>1 year, 4 months</a:t>
                      </a:r>
                    </a:p>
                  </a:txBody>
                  <a:tcPr marL="9525" marR="9525" marT="9524" marB="0" anchor="ctr"/>
                </a:tc>
                <a:extLst>
                  <a:ext uri="{0D108BD9-81ED-4DB2-BD59-A6C34878D82A}">
                    <a16:rowId xmlns:a16="http://schemas.microsoft.com/office/drawing/2014/main" val="10002"/>
                  </a:ext>
                </a:extLst>
              </a:tr>
              <a:tr h="497164">
                <a:tc>
                  <a:txBody>
                    <a:bodyPr/>
                    <a:lstStyle/>
                    <a:p>
                      <a:pPr algn="ctr" fontAlgn="ctr"/>
                      <a:r>
                        <a:rPr lang="en-US" sz="1400" b="0" i="0" u="none" strike="noStrike" dirty="0">
                          <a:solidFill>
                            <a:srgbClr val="000000"/>
                          </a:solidFill>
                          <a:effectLst/>
                          <a:latin typeface="Calibri"/>
                        </a:rPr>
                        <a:t>DT</a:t>
                      </a:r>
                    </a:p>
                  </a:txBody>
                  <a:tcPr marL="9525" marR="9525" marT="9524" marB="0" anchor="ctr"/>
                </a:tc>
                <a:tc>
                  <a:txBody>
                    <a:bodyPr/>
                    <a:lstStyle/>
                    <a:p>
                      <a:pPr algn="ctr" fontAlgn="ctr"/>
                      <a:r>
                        <a:rPr lang="en-US" sz="1400" b="0" i="0" u="none" strike="noStrike" dirty="0">
                          <a:solidFill>
                            <a:srgbClr val="000000"/>
                          </a:solidFill>
                          <a:effectLst/>
                          <a:latin typeface="Calibri"/>
                        </a:rPr>
                        <a:t>SIRVA</a:t>
                      </a:r>
                    </a:p>
                  </a:txBody>
                  <a:tcPr marL="9525" marR="9525" marT="9524" marB="0" anchor="ctr"/>
                </a:tc>
                <a:tc>
                  <a:txBody>
                    <a:bodyPr/>
                    <a:lstStyle/>
                    <a:p>
                      <a:pPr algn="ctr" fontAlgn="ctr"/>
                      <a:r>
                        <a:rPr lang="en-US" sz="1400" b="0" i="0" u="none" strike="noStrike" dirty="0">
                          <a:solidFill>
                            <a:srgbClr val="000000"/>
                          </a:solidFill>
                          <a:effectLst/>
                          <a:latin typeface="Calibri"/>
                        </a:rPr>
                        <a:t>10 months</a:t>
                      </a:r>
                    </a:p>
                  </a:txBody>
                  <a:tcPr marL="9525" marR="9525" marT="9524" marB="0" anchor="ctr"/>
                </a:tc>
                <a:extLst>
                  <a:ext uri="{0D108BD9-81ED-4DB2-BD59-A6C34878D82A}">
                    <a16:rowId xmlns:a16="http://schemas.microsoft.com/office/drawing/2014/main" val="10003"/>
                  </a:ext>
                </a:extLst>
              </a:tr>
              <a:tr h="497255">
                <a:tc>
                  <a:txBody>
                    <a:bodyPr/>
                    <a:lstStyle/>
                    <a:p>
                      <a:pPr algn="ctr" fontAlgn="ctr"/>
                      <a:r>
                        <a:rPr lang="en-US" sz="1400" b="0" i="0" u="none" strike="noStrike" dirty="0">
                          <a:solidFill>
                            <a:srgbClr val="000000"/>
                          </a:solidFill>
                          <a:effectLst/>
                          <a:latin typeface="Calibri"/>
                        </a:rPr>
                        <a:t>Tdap, Hep B, MMR</a:t>
                      </a:r>
                    </a:p>
                  </a:txBody>
                  <a:tcPr marL="9525" marR="9525" marT="9524" marB="0" anchor="ctr"/>
                </a:tc>
                <a:tc>
                  <a:txBody>
                    <a:bodyPr/>
                    <a:lstStyle/>
                    <a:p>
                      <a:pPr algn="ctr" fontAlgn="ctr"/>
                      <a:r>
                        <a:rPr lang="en-US" sz="1400" b="0" i="0" u="none" strike="noStrike" dirty="0">
                          <a:solidFill>
                            <a:srgbClr val="000000"/>
                          </a:solidFill>
                          <a:effectLst/>
                          <a:latin typeface="Calibri"/>
                        </a:rPr>
                        <a:t>Guillain-Barré Syndrome, severe cognitive and psychological sequella</a:t>
                      </a:r>
                      <a:br>
                        <a:rPr lang="en-US" sz="1400" b="0" i="0" u="none" strike="noStrike" dirty="0">
                          <a:solidFill>
                            <a:srgbClr val="000000"/>
                          </a:solidFill>
                          <a:effectLst/>
                          <a:latin typeface="Calibri"/>
                        </a:rPr>
                      </a:br>
                      <a:endParaRPr lang="en-US" sz="1400" b="0" i="0" u="none" strike="noStrike" dirty="0">
                        <a:solidFill>
                          <a:srgbClr val="000000"/>
                        </a:solidFill>
                        <a:effectLst/>
                        <a:latin typeface="Calibri"/>
                      </a:endParaRPr>
                    </a:p>
                  </a:txBody>
                  <a:tcPr marL="9525" marR="9525" marT="9524" marB="0" anchor="ctr"/>
                </a:tc>
                <a:tc>
                  <a:txBody>
                    <a:bodyPr/>
                    <a:lstStyle/>
                    <a:p>
                      <a:pPr algn="ctr" fontAlgn="ctr"/>
                      <a:r>
                        <a:rPr lang="en-US" sz="1400" b="0" i="0" u="none" strike="noStrike" dirty="0">
                          <a:solidFill>
                            <a:srgbClr val="000000"/>
                          </a:solidFill>
                          <a:effectLst/>
                          <a:latin typeface="Calibri"/>
                        </a:rPr>
                        <a:t>5 years, 2 months</a:t>
                      </a:r>
                    </a:p>
                  </a:txBody>
                  <a:tcPr marL="9525" marR="9525" marT="9524" marB="0" anchor="ctr"/>
                </a:tc>
                <a:extLst>
                  <a:ext uri="{0D108BD9-81ED-4DB2-BD59-A6C34878D82A}">
                    <a16:rowId xmlns:a16="http://schemas.microsoft.com/office/drawing/2014/main" val="10004"/>
                  </a:ext>
                </a:extLst>
              </a:tr>
              <a:tr h="741003">
                <a:tc>
                  <a:txBody>
                    <a:bodyPr/>
                    <a:lstStyle/>
                    <a:p>
                      <a:pPr algn="ctr" fontAlgn="ctr"/>
                      <a:r>
                        <a:rPr lang="en-US" sz="1400" b="0" i="0" u="none" strike="noStrike" dirty="0">
                          <a:solidFill>
                            <a:srgbClr val="000000"/>
                          </a:solidFill>
                          <a:effectLst/>
                          <a:latin typeface="Calibri"/>
                        </a:rPr>
                        <a:t>Tdap  </a:t>
                      </a:r>
                    </a:p>
                  </a:txBody>
                  <a:tcPr marL="9525" marR="9525" marT="9524" marB="0" anchor="ctr"/>
                </a:tc>
                <a:tc>
                  <a:txBody>
                    <a:bodyPr/>
                    <a:lstStyle/>
                    <a:p>
                      <a:pPr algn="ctr" fontAlgn="ctr"/>
                      <a:r>
                        <a:rPr lang="en-US" sz="1400" b="0" i="0" u="none" strike="noStrike" dirty="0">
                          <a:solidFill>
                            <a:srgbClr val="000000"/>
                          </a:solidFill>
                          <a:effectLst/>
                          <a:latin typeface="Calibri"/>
                        </a:rPr>
                        <a:t>Guillain-Barré Syndrome</a:t>
                      </a:r>
                      <a:br>
                        <a:rPr lang="en-US" sz="1400" b="0" i="0" u="none" strike="noStrike" dirty="0">
                          <a:solidFill>
                            <a:srgbClr val="000000"/>
                          </a:solidFill>
                          <a:effectLst/>
                          <a:latin typeface="Calibri"/>
                        </a:rPr>
                      </a:br>
                      <a:endParaRPr lang="en-US" sz="1400" b="0" i="0" u="none" strike="noStrike" dirty="0">
                        <a:solidFill>
                          <a:srgbClr val="000000"/>
                        </a:solidFill>
                        <a:effectLst/>
                        <a:latin typeface="Calibri"/>
                      </a:endParaRPr>
                    </a:p>
                  </a:txBody>
                  <a:tcPr marL="9525" marR="9525" marT="9524" marB="0" anchor="ctr"/>
                </a:tc>
                <a:tc>
                  <a:txBody>
                    <a:bodyPr/>
                    <a:lstStyle/>
                    <a:p>
                      <a:pPr algn="ctr" fontAlgn="ctr"/>
                      <a:r>
                        <a:rPr lang="en-US" sz="1400" b="0" i="0" u="none" strike="noStrike" dirty="0">
                          <a:solidFill>
                            <a:srgbClr val="000000"/>
                          </a:solidFill>
                          <a:effectLst/>
                          <a:latin typeface="Calibri"/>
                        </a:rPr>
                        <a:t>1 year, 9 months</a:t>
                      </a:r>
                    </a:p>
                  </a:txBody>
                  <a:tcPr marL="9525" marR="9525" marT="9524" marB="0" anchor="ctr"/>
                </a:tc>
                <a:extLst>
                  <a:ext uri="{0D108BD9-81ED-4DB2-BD59-A6C34878D82A}">
                    <a16:rowId xmlns:a16="http://schemas.microsoft.com/office/drawing/2014/main" val="10005"/>
                  </a:ext>
                </a:extLst>
              </a:tr>
              <a:tr h="497255">
                <a:tc>
                  <a:txBody>
                    <a:bodyPr/>
                    <a:lstStyle/>
                    <a:p>
                      <a:pPr algn="ctr" fontAlgn="ctr"/>
                      <a:r>
                        <a:rPr lang="en-US" sz="1400" b="0" i="0" u="none" strike="noStrike" dirty="0">
                          <a:solidFill>
                            <a:srgbClr val="000000"/>
                          </a:solidFill>
                          <a:effectLst/>
                          <a:latin typeface="Calibri"/>
                        </a:rPr>
                        <a:t>Flu</a:t>
                      </a:r>
                    </a:p>
                  </a:txBody>
                  <a:tcPr marL="9525" marR="9525" marT="9524" marB="0" anchor="ctr"/>
                </a:tc>
                <a:tc>
                  <a:txBody>
                    <a:bodyPr/>
                    <a:lstStyle/>
                    <a:p>
                      <a:pPr algn="ctr" fontAlgn="ctr"/>
                      <a:r>
                        <a:rPr lang="en-US" sz="1400" b="0" i="0" u="none" strike="noStrike" dirty="0">
                          <a:solidFill>
                            <a:srgbClr val="000000"/>
                          </a:solidFill>
                          <a:effectLst/>
                          <a:latin typeface="Calibri"/>
                        </a:rPr>
                        <a:t>peripheral neuropathy, painful myalgias, and vertigo</a:t>
                      </a:r>
                    </a:p>
                  </a:txBody>
                  <a:tcPr marL="9525" marR="9525" marT="9524" marB="0" anchor="ctr"/>
                </a:tc>
                <a:tc>
                  <a:txBody>
                    <a:bodyPr/>
                    <a:lstStyle/>
                    <a:p>
                      <a:pPr algn="ctr" fontAlgn="ctr"/>
                      <a:r>
                        <a:rPr lang="en-US" sz="1400" b="0" i="0" u="none" strike="noStrike" dirty="0">
                          <a:solidFill>
                            <a:srgbClr val="000000"/>
                          </a:solidFill>
                          <a:effectLst/>
                          <a:latin typeface="Calibri"/>
                        </a:rPr>
                        <a:t>1 year, 1 month</a:t>
                      </a:r>
                    </a:p>
                  </a:txBody>
                  <a:tcPr marL="9525" marR="9525" marT="9524" marB="0" anchor="ctr"/>
                </a:tc>
                <a:extLst>
                  <a:ext uri="{0D108BD9-81ED-4DB2-BD59-A6C34878D82A}">
                    <a16:rowId xmlns:a16="http://schemas.microsoft.com/office/drawing/2014/main" val="10006"/>
                  </a:ext>
                </a:extLst>
              </a:tr>
              <a:tr h="497257">
                <a:tc>
                  <a:txBody>
                    <a:bodyPr/>
                    <a:lstStyle/>
                    <a:p>
                      <a:pPr algn="ctr" fontAlgn="ctr"/>
                      <a:r>
                        <a:rPr lang="en-US" sz="1400" b="0" i="0" u="none" strike="noStrike" dirty="0">
                          <a:solidFill>
                            <a:srgbClr val="000000"/>
                          </a:solidFill>
                          <a:effectLst/>
                          <a:latin typeface="Calibri"/>
                        </a:rPr>
                        <a:t>Flu</a:t>
                      </a:r>
                    </a:p>
                  </a:txBody>
                  <a:tcPr marL="9525" marR="9525" marT="9524" marB="0" anchor="ctr"/>
                </a:tc>
                <a:tc>
                  <a:txBody>
                    <a:bodyPr/>
                    <a:lstStyle/>
                    <a:p>
                      <a:pPr algn="ctr" fontAlgn="ctr"/>
                      <a:r>
                        <a:rPr lang="en-US" sz="1400" b="0" i="0" u="none" strike="noStrike" dirty="0">
                          <a:solidFill>
                            <a:srgbClr val="000000"/>
                          </a:solidFill>
                          <a:effectLst/>
                          <a:latin typeface="Calibri"/>
                        </a:rPr>
                        <a:t>Guillain-Barré Syndrome</a:t>
                      </a:r>
                      <a:br>
                        <a:rPr lang="en-US" sz="1400" b="0" i="0" u="none" strike="noStrike" dirty="0">
                          <a:solidFill>
                            <a:srgbClr val="000000"/>
                          </a:solidFill>
                          <a:effectLst/>
                          <a:latin typeface="Calibri"/>
                        </a:rPr>
                      </a:br>
                      <a:endParaRPr lang="en-US" sz="1400" b="0" i="0" u="none" strike="noStrike" dirty="0">
                        <a:solidFill>
                          <a:srgbClr val="000000"/>
                        </a:solidFill>
                        <a:effectLst/>
                        <a:latin typeface="Calibri"/>
                      </a:endParaRPr>
                    </a:p>
                  </a:txBody>
                  <a:tcPr marL="9525" marR="9525" marT="9524" marB="0" anchor="ctr"/>
                </a:tc>
                <a:tc>
                  <a:txBody>
                    <a:bodyPr/>
                    <a:lstStyle/>
                    <a:p>
                      <a:pPr algn="ctr" fontAlgn="ctr"/>
                      <a:r>
                        <a:rPr lang="en-US" sz="1400" b="0" i="0" u="none" strike="noStrike" dirty="0">
                          <a:solidFill>
                            <a:srgbClr val="000000"/>
                          </a:solidFill>
                          <a:effectLst/>
                          <a:latin typeface="Calibri"/>
                        </a:rPr>
                        <a:t>2 years, 8 months</a:t>
                      </a:r>
                    </a:p>
                  </a:txBody>
                  <a:tcPr marL="9525" marR="9525" marT="9524" marB="0" anchor="ctr"/>
                </a:tc>
                <a:extLst>
                  <a:ext uri="{0D108BD9-81ED-4DB2-BD59-A6C34878D82A}">
                    <a16:rowId xmlns:a16="http://schemas.microsoft.com/office/drawing/2014/main" val="10007"/>
                  </a:ext>
                </a:extLst>
              </a:tr>
              <a:tr h="497178">
                <a:tc>
                  <a:txBody>
                    <a:bodyPr/>
                    <a:lstStyle/>
                    <a:p>
                      <a:pPr algn="ctr" fontAlgn="ctr"/>
                      <a:r>
                        <a:rPr lang="en-US" sz="1400" b="0" i="0" u="none" strike="noStrike" dirty="0">
                          <a:solidFill>
                            <a:srgbClr val="000000"/>
                          </a:solidFill>
                          <a:effectLst/>
                          <a:latin typeface="Calibri"/>
                        </a:rPr>
                        <a:t>Td</a:t>
                      </a:r>
                    </a:p>
                  </a:txBody>
                  <a:tcPr marL="9525" marR="9525" marT="9524" marB="0" anchor="ctr"/>
                </a:tc>
                <a:tc>
                  <a:txBody>
                    <a:bodyPr/>
                    <a:lstStyle/>
                    <a:p>
                      <a:pPr algn="ctr" fontAlgn="ctr"/>
                      <a:r>
                        <a:rPr lang="en-US" sz="1400" b="0" i="0" u="none" strike="noStrike" dirty="0">
                          <a:solidFill>
                            <a:srgbClr val="000000"/>
                          </a:solidFill>
                          <a:effectLst/>
                          <a:latin typeface="Calibri"/>
                        </a:rPr>
                        <a:t>Guillain-Barré Syndrome</a:t>
                      </a:r>
                      <a:br>
                        <a:rPr lang="en-US" sz="1400" b="0" i="0" u="none" strike="noStrike" dirty="0">
                          <a:solidFill>
                            <a:srgbClr val="000000"/>
                          </a:solidFill>
                          <a:effectLst/>
                          <a:latin typeface="Calibri"/>
                        </a:rPr>
                      </a:br>
                      <a:endParaRPr lang="en-US" sz="1400" b="0" i="0" u="none" strike="noStrike" dirty="0">
                        <a:solidFill>
                          <a:srgbClr val="000000"/>
                        </a:solidFill>
                        <a:effectLst/>
                        <a:latin typeface="Calibri"/>
                      </a:endParaRPr>
                    </a:p>
                  </a:txBody>
                  <a:tcPr marL="9525" marR="9525" marT="9524" marB="0" anchor="ctr"/>
                </a:tc>
                <a:tc>
                  <a:txBody>
                    <a:bodyPr/>
                    <a:lstStyle/>
                    <a:p>
                      <a:pPr algn="ctr" fontAlgn="ctr"/>
                      <a:r>
                        <a:rPr lang="en-US" sz="1400" b="0" i="0" u="none" strike="noStrike" dirty="0">
                          <a:solidFill>
                            <a:srgbClr val="000000"/>
                          </a:solidFill>
                          <a:effectLst/>
                          <a:latin typeface="Calibri"/>
                        </a:rPr>
                        <a:t>2 years, 8 months</a:t>
                      </a:r>
                    </a:p>
                  </a:txBody>
                  <a:tcPr marL="9525" marR="9525" marT="9524" marB="0" anchor="ctr"/>
                </a:tc>
                <a:extLst>
                  <a:ext uri="{0D108BD9-81ED-4DB2-BD59-A6C34878D82A}">
                    <a16:rowId xmlns:a16="http://schemas.microsoft.com/office/drawing/2014/main" val="10008"/>
                  </a:ext>
                </a:extLst>
              </a:tr>
            </a:tbl>
          </a:graphicData>
        </a:graphic>
      </p:graphicFrame>
      <p:sp>
        <p:nvSpPr>
          <p:cNvPr id="18479" name="TextBox 5">
            <a:extLst>
              <a:ext uri="{FF2B5EF4-FFF2-40B4-BE49-F238E27FC236}">
                <a16:creationId xmlns:a16="http://schemas.microsoft.com/office/drawing/2014/main" id="{DC5FEEDB-1BA4-4B1C-AB1E-0E3D640BF1C8}"/>
              </a:ext>
            </a:extLst>
          </p:cNvPr>
          <p:cNvSpPr txBox="1">
            <a:spLocks noChangeArrowheads="1"/>
          </p:cNvSpPr>
          <p:nvPr/>
        </p:nvSpPr>
        <p:spPr bwMode="auto">
          <a:xfrm>
            <a:off x="6858000" y="6477000"/>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en-US" altLang="en-US" sz="1200" i="1">
                <a:latin typeface="Arial" panose="020B0604020202020204" pitchFamily="34" charset="0"/>
              </a:rPr>
              <a:t>(continued . . . )</a:t>
            </a:r>
          </a:p>
        </p:txBody>
      </p:sp>
      <p:sp>
        <p:nvSpPr>
          <p:cNvPr id="18480" name="TextBox 1">
            <a:extLst>
              <a:ext uri="{FF2B5EF4-FFF2-40B4-BE49-F238E27FC236}">
                <a16:creationId xmlns:a16="http://schemas.microsoft.com/office/drawing/2014/main" id="{FF4689BF-5335-385B-D618-C72E2C5E02C5}"/>
              </a:ext>
            </a:extLst>
          </p:cNvPr>
          <p:cNvSpPr txBox="1">
            <a:spLocks noChangeArrowheads="1"/>
          </p:cNvSpPr>
          <p:nvPr/>
        </p:nvSpPr>
        <p:spPr bwMode="auto">
          <a:xfrm>
            <a:off x="381000" y="6477000"/>
            <a:ext cx="4953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en-US" altLang="en-US" sz="1400">
                <a:latin typeface="Arial" panose="020B0604020202020204" pitchFamily="34" charset="0"/>
              </a:rPr>
              <a:t>*Terms of settlement are memorialized by Stipulation</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Slide Number Placeholder 4">
            <a:extLst>
              <a:ext uri="{FF2B5EF4-FFF2-40B4-BE49-F238E27FC236}">
                <a16:creationId xmlns:a16="http://schemas.microsoft.com/office/drawing/2014/main" id="{DA2C05F4-BB5D-2BF4-527E-BFCACC63618B}"/>
              </a:ext>
            </a:extLst>
          </p:cNvPr>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fld id="{48226E59-89F5-4896-852F-7140AA29C64B}" type="slidenum">
              <a:rPr lang="en-US" altLang="de-DE" sz="1200">
                <a:latin typeface="Arial" panose="020B0604020202020204" pitchFamily="34" charset="0"/>
              </a:rPr>
              <a:pPr eaLnBrk="1" hangingPunct="1">
                <a:spcBef>
                  <a:spcPct val="0"/>
                </a:spcBef>
                <a:buClrTx/>
                <a:buSzTx/>
                <a:buFontTx/>
                <a:buNone/>
              </a:pPr>
              <a:t>17</a:t>
            </a:fld>
            <a:endParaRPr lang="en-US" altLang="de-DE" sz="1200">
              <a:latin typeface="Arial" panose="020B0604020202020204" pitchFamily="34" charset="0"/>
            </a:endParaRPr>
          </a:p>
        </p:txBody>
      </p:sp>
      <p:sp>
        <p:nvSpPr>
          <p:cNvPr id="24578" name="Rectangle 2">
            <a:extLst>
              <a:ext uri="{FF2B5EF4-FFF2-40B4-BE49-F238E27FC236}">
                <a16:creationId xmlns:a16="http://schemas.microsoft.com/office/drawing/2014/main" id="{EF9CBD4C-E600-C8CE-EF11-FF290F6317A5}"/>
              </a:ext>
            </a:extLst>
          </p:cNvPr>
          <p:cNvSpPr>
            <a:spLocks noGrp="1" noRot="1" noChangeArrowheads="1"/>
          </p:cNvSpPr>
          <p:nvPr>
            <p:ph type="title"/>
          </p:nvPr>
        </p:nvSpPr>
        <p:spPr/>
        <p:txBody>
          <a:bodyPr/>
          <a:lstStyle/>
          <a:p>
            <a:pPr eaLnBrk="1" hangingPunct="1">
              <a:defRPr/>
            </a:pPr>
            <a:r>
              <a:rPr lang="en-US" sz="4000" dirty="0">
                <a:latin typeface="Arial" pitchFamily="34" charset="0"/>
                <a:cs typeface="Arial" pitchFamily="34" charset="0"/>
              </a:rPr>
              <a:t>Adjudicated Settlements</a:t>
            </a:r>
            <a:r>
              <a:rPr lang="en-US" sz="3200" dirty="0">
                <a:latin typeface="Arial" pitchFamily="34" charset="0"/>
                <a:cs typeface="Arial" pitchFamily="34" charset="0"/>
              </a:rPr>
              <a:t>*</a:t>
            </a:r>
            <a:r>
              <a:rPr lang="en-US" sz="4000" dirty="0">
                <a:latin typeface="Arial" pitchFamily="34" charset="0"/>
                <a:cs typeface="Arial" pitchFamily="34" charset="0"/>
              </a:rPr>
              <a:t> </a:t>
            </a:r>
            <a:br>
              <a:rPr lang="en-US" dirty="0"/>
            </a:br>
            <a:r>
              <a:rPr lang="en-US" sz="1800" dirty="0">
                <a:latin typeface="Arial" pitchFamily="34" charset="0"/>
                <a:cs typeface="Arial" pitchFamily="34" charset="0"/>
              </a:rPr>
              <a:t>Reporting Period:  8/16/13 – 11/15/13</a:t>
            </a:r>
            <a:br>
              <a:rPr lang="en-US" dirty="0"/>
            </a:br>
            <a:r>
              <a:rPr lang="en-US" dirty="0"/>
              <a:t> </a:t>
            </a:r>
            <a:endParaRPr lang="en-US" sz="2800" dirty="0"/>
          </a:p>
        </p:txBody>
      </p:sp>
      <p:sp>
        <p:nvSpPr>
          <p:cNvPr id="24579" name="Rectangle 3">
            <a:extLst>
              <a:ext uri="{FF2B5EF4-FFF2-40B4-BE49-F238E27FC236}">
                <a16:creationId xmlns:a16="http://schemas.microsoft.com/office/drawing/2014/main" id="{C7FE60DC-6019-BEAA-4D84-8610C636C7EB}"/>
              </a:ext>
            </a:extLst>
          </p:cNvPr>
          <p:cNvSpPr>
            <a:spLocks noGrp="1" noChangeArrowheads="1"/>
          </p:cNvSpPr>
          <p:nvPr>
            <p:ph type="body" idx="1"/>
          </p:nvPr>
        </p:nvSpPr>
        <p:spPr/>
        <p:txBody>
          <a:bodyPr/>
          <a:lstStyle/>
          <a:p>
            <a:pPr marL="0" indent="0" eaLnBrk="1" hangingPunct="1">
              <a:buFont typeface="Wingdings" panose="05000000000000000000" pitchFamily="2" charset="2"/>
              <a:buNone/>
              <a:defRPr/>
            </a:pPr>
            <a:endParaRPr lang="en-US" sz="2400" dirty="0"/>
          </a:p>
          <a:p>
            <a:pPr marL="0" indent="0" eaLnBrk="1" hangingPunct="1">
              <a:buFont typeface="Wingdings" panose="05000000000000000000" pitchFamily="2" charset="2"/>
              <a:buNone/>
              <a:defRPr/>
            </a:pPr>
            <a:endParaRPr lang="en-US" sz="2400" dirty="0"/>
          </a:p>
        </p:txBody>
      </p:sp>
      <p:graphicFrame>
        <p:nvGraphicFramePr>
          <p:cNvPr id="5" name="Table 4">
            <a:extLst>
              <a:ext uri="{FF2B5EF4-FFF2-40B4-BE49-F238E27FC236}">
                <a16:creationId xmlns:a16="http://schemas.microsoft.com/office/drawing/2014/main" id="{6FD438EA-15E4-3A4C-B6D1-E5CC7786A6CB}"/>
              </a:ext>
            </a:extLst>
          </p:cNvPr>
          <p:cNvGraphicFramePr>
            <a:graphicFrameLocks noGrp="1"/>
          </p:cNvGraphicFramePr>
          <p:nvPr/>
        </p:nvGraphicFramePr>
        <p:xfrm>
          <a:off x="0" y="1143000"/>
          <a:ext cx="9144000" cy="4797425"/>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0000"/>
                    </a:ext>
                  </a:extLst>
                </a:gridCol>
                <a:gridCol w="57150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tblGrid>
              <a:tr h="579234">
                <a:tc>
                  <a:txBody>
                    <a:bodyPr/>
                    <a:lstStyle/>
                    <a:p>
                      <a:pPr algn="ctr"/>
                      <a:r>
                        <a:rPr lang="en-US" sz="1600" dirty="0">
                          <a:latin typeface="Arial" pitchFamily="34" charset="0"/>
                          <a:cs typeface="Arial" pitchFamily="34" charset="0"/>
                        </a:rPr>
                        <a:t>Vaccine(s)</a:t>
                      </a:r>
                    </a:p>
                  </a:txBody>
                  <a:tcPr marT="45723" marB="45723" anchor="ctr"/>
                </a:tc>
                <a:tc>
                  <a:txBody>
                    <a:bodyPr/>
                    <a:lstStyle/>
                    <a:p>
                      <a:pPr algn="ctr"/>
                      <a:r>
                        <a:rPr lang="en-US" sz="1600" dirty="0">
                          <a:latin typeface="Arial" pitchFamily="34" charset="0"/>
                          <a:cs typeface="Arial" pitchFamily="34" charset="0"/>
                        </a:rPr>
                        <a:t>Alleged Injury(ies)</a:t>
                      </a:r>
                    </a:p>
                  </a:txBody>
                  <a:tcPr marT="45723" marB="45723" anchor="ctr"/>
                </a:tc>
                <a:tc>
                  <a:txBody>
                    <a:bodyPr/>
                    <a:lstStyle/>
                    <a:p>
                      <a:pPr algn="ctr"/>
                      <a:r>
                        <a:rPr lang="en-US" sz="1600" dirty="0">
                          <a:latin typeface="Arial" pitchFamily="34" charset="0"/>
                          <a:cs typeface="Arial" pitchFamily="34" charset="0"/>
                        </a:rPr>
                        <a:t>Petition Filing to Settlement</a:t>
                      </a:r>
                      <a:r>
                        <a:rPr lang="en-US" sz="1600" baseline="0" dirty="0">
                          <a:latin typeface="Arial" pitchFamily="34" charset="0"/>
                          <a:cs typeface="Arial" pitchFamily="34" charset="0"/>
                        </a:rPr>
                        <a:t> Filing</a:t>
                      </a:r>
                      <a:endParaRPr lang="en-US" sz="1600" dirty="0">
                        <a:latin typeface="Arial" pitchFamily="34" charset="0"/>
                        <a:cs typeface="Arial" pitchFamily="34" charset="0"/>
                      </a:endParaRPr>
                    </a:p>
                  </a:txBody>
                  <a:tcPr marT="45723" marB="45723" anchor="ctr"/>
                </a:tc>
                <a:extLst>
                  <a:ext uri="{0D108BD9-81ED-4DB2-BD59-A6C34878D82A}">
                    <a16:rowId xmlns:a16="http://schemas.microsoft.com/office/drawing/2014/main" val="10000"/>
                  </a:ext>
                </a:extLst>
              </a:tr>
              <a:tr h="497225">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opsoclonus-myoclonus syndrome, cerebellar ataxia</a:t>
                      </a:r>
                    </a:p>
                  </a:txBody>
                  <a:tcPr marL="9525" marR="9525" marT="9525" marB="0" anchor="ctr"/>
                </a:tc>
                <a:tc>
                  <a:txBody>
                    <a:bodyPr/>
                    <a:lstStyle/>
                    <a:p>
                      <a:pPr algn="ctr" fontAlgn="ctr"/>
                      <a:r>
                        <a:rPr lang="en-US" sz="1400" b="0" i="0" u="none" strike="noStrike" dirty="0">
                          <a:solidFill>
                            <a:srgbClr val="000000"/>
                          </a:solidFill>
                          <a:effectLst/>
                          <a:latin typeface="Calibri"/>
                        </a:rPr>
                        <a:t>2 years, 2 months</a:t>
                      </a:r>
                    </a:p>
                  </a:txBody>
                  <a:tcPr marL="9525" marR="9525" marT="9525" marB="0" anchor="ctr"/>
                </a:tc>
                <a:extLst>
                  <a:ext uri="{0D108BD9-81ED-4DB2-BD59-A6C34878D82A}">
                    <a16:rowId xmlns:a16="http://schemas.microsoft.com/office/drawing/2014/main" val="10001"/>
                  </a:ext>
                </a:extLst>
              </a:tr>
              <a:tr h="497316">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Guillain-Barré Syndrome</a:t>
                      </a:r>
                      <a:br>
                        <a:rPr lang="en-US" sz="1400" b="0" i="0" u="none" strike="noStrike" dirty="0">
                          <a:solidFill>
                            <a:srgbClr val="000000"/>
                          </a:solidFill>
                          <a:effectLst/>
                          <a:latin typeface="Calibri"/>
                        </a:rPr>
                      </a:br>
                      <a:endParaRPr lang="en-US" sz="1400" b="0" i="0" u="none" strike="noStrike" dirty="0">
                        <a:solidFill>
                          <a:srgbClr val="000000"/>
                        </a:solidFill>
                        <a:effectLst/>
                        <a:latin typeface="Calibri"/>
                      </a:endParaRPr>
                    </a:p>
                  </a:txBody>
                  <a:tcPr marL="9525" marR="9525" marT="9525" marB="0" anchor="ctr"/>
                </a:tc>
                <a:tc>
                  <a:txBody>
                    <a:bodyPr/>
                    <a:lstStyle/>
                    <a:p>
                      <a:pPr algn="ctr" fontAlgn="ctr"/>
                      <a:r>
                        <a:rPr lang="en-US" sz="1400" b="0" i="0" u="none" strike="noStrike" dirty="0">
                          <a:solidFill>
                            <a:srgbClr val="000000"/>
                          </a:solidFill>
                          <a:effectLst/>
                          <a:latin typeface="Calibri"/>
                        </a:rPr>
                        <a:t>2 years</a:t>
                      </a:r>
                    </a:p>
                  </a:txBody>
                  <a:tcPr marL="9525" marR="9525" marT="9525" marB="0" anchor="ctr"/>
                </a:tc>
                <a:extLst>
                  <a:ext uri="{0D108BD9-81ED-4DB2-BD59-A6C34878D82A}">
                    <a16:rowId xmlns:a16="http://schemas.microsoft.com/office/drawing/2014/main" val="10002"/>
                  </a:ext>
                </a:extLst>
              </a:tr>
              <a:tr h="741095">
                <a:tc>
                  <a:txBody>
                    <a:bodyPr/>
                    <a:lstStyle/>
                    <a:p>
                      <a:pPr algn="ctr" fontAlgn="ctr"/>
                      <a:r>
                        <a:rPr lang="en-US" sz="1400" b="0" i="0" u="none" strike="noStrike" dirty="0">
                          <a:solidFill>
                            <a:srgbClr val="000000"/>
                          </a:solidFill>
                          <a:effectLst/>
                          <a:latin typeface="Calibri"/>
                        </a:rPr>
                        <a:t>Tetanus  </a:t>
                      </a:r>
                    </a:p>
                  </a:txBody>
                  <a:tcPr marL="9525" marR="9525" marT="9525" marB="0" anchor="ctr"/>
                </a:tc>
                <a:tc>
                  <a:txBody>
                    <a:bodyPr/>
                    <a:lstStyle/>
                    <a:p>
                      <a:pPr algn="ctr" fontAlgn="ctr"/>
                      <a:r>
                        <a:rPr lang="en-US" sz="1400" b="0" i="0" u="none" strike="noStrike" dirty="0">
                          <a:solidFill>
                            <a:srgbClr val="000000"/>
                          </a:solidFill>
                          <a:effectLst/>
                          <a:latin typeface="Calibri"/>
                        </a:rPr>
                        <a:t>demyelinating injury</a:t>
                      </a:r>
                    </a:p>
                  </a:txBody>
                  <a:tcPr marL="9525" marR="9525" marT="9525" marB="0" anchor="ctr"/>
                </a:tc>
                <a:tc>
                  <a:txBody>
                    <a:bodyPr/>
                    <a:lstStyle/>
                    <a:p>
                      <a:pPr algn="ctr" fontAlgn="ctr"/>
                      <a:r>
                        <a:rPr lang="en-US" sz="1400" b="0" i="0" u="none" strike="noStrike" dirty="0">
                          <a:solidFill>
                            <a:srgbClr val="000000"/>
                          </a:solidFill>
                          <a:effectLst/>
                          <a:latin typeface="Calibri"/>
                        </a:rPr>
                        <a:t>1 year, 4 months</a:t>
                      </a:r>
                    </a:p>
                  </a:txBody>
                  <a:tcPr marL="9525" marR="9525" marT="9525" marB="0" anchor="ctr"/>
                </a:tc>
                <a:extLst>
                  <a:ext uri="{0D108BD9-81ED-4DB2-BD59-A6C34878D82A}">
                    <a16:rowId xmlns:a16="http://schemas.microsoft.com/office/drawing/2014/main" val="10003"/>
                  </a:ext>
                </a:extLst>
              </a:tr>
              <a:tr h="497316">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Guillain-Barré Syndrome</a:t>
                      </a:r>
                      <a:br>
                        <a:rPr lang="en-US" sz="1400" b="0" i="0" u="none" strike="noStrike" dirty="0">
                          <a:solidFill>
                            <a:srgbClr val="000000"/>
                          </a:solidFill>
                          <a:effectLst/>
                          <a:latin typeface="Calibri"/>
                        </a:rPr>
                      </a:br>
                      <a:endParaRPr lang="en-US" sz="1400" b="0" i="0" u="none" strike="noStrike" dirty="0">
                        <a:solidFill>
                          <a:srgbClr val="000000"/>
                        </a:solidFill>
                        <a:effectLst/>
                        <a:latin typeface="Calibri"/>
                      </a:endParaRPr>
                    </a:p>
                  </a:txBody>
                  <a:tcPr marL="9525" marR="9525" marT="9525" marB="0" anchor="ctr"/>
                </a:tc>
                <a:tc>
                  <a:txBody>
                    <a:bodyPr/>
                    <a:lstStyle/>
                    <a:p>
                      <a:pPr algn="ctr" fontAlgn="ctr"/>
                      <a:r>
                        <a:rPr lang="en-US" sz="1400" b="0" i="0" u="none" strike="noStrike" dirty="0">
                          <a:solidFill>
                            <a:srgbClr val="000000"/>
                          </a:solidFill>
                          <a:effectLst/>
                          <a:latin typeface="Calibri"/>
                        </a:rPr>
                        <a:t>1 year</a:t>
                      </a:r>
                    </a:p>
                  </a:txBody>
                  <a:tcPr marL="9525" marR="9525" marT="9525" marB="0" anchor="ctr"/>
                </a:tc>
                <a:extLst>
                  <a:ext uri="{0D108BD9-81ED-4DB2-BD59-A6C34878D82A}">
                    <a16:rowId xmlns:a16="http://schemas.microsoft.com/office/drawing/2014/main" val="10004"/>
                  </a:ext>
                </a:extLst>
              </a:tr>
              <a:tr h="497318">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Guillain-Barré Syndrome</a:t>
                      </a:r>
                      <a:br>
                        <a:rPr lang="en-US" sz="1400" b="0" i="0" u="none" strike="noStrike" dirty="0">
                          <a:solidFill>
                            <a:srgbClr val="000000"/>
                          </a:solidFill>
                          <a:effectLst/>
                          <a:latin typeface="Calibri"/>
                        </a:rPr>
                      </a:br>
                      <a:endParaRPr lang="en-US" sz="1400" b="0" i="0" u="none" strike="noStrike" dirty="0">
                        <a:solidFill>
                          <a:srgbClr val="000000"/>
                        </a:solidFill>
                        <a:effectLst/>
                        <a:latin typeface="Calibri"/>
                      </a:endParaRPr>
                    </a:p>
                  </a:txBody>
                  <a:tcPr marL="9525" marR="9525" marT="9525" marB="0" anchor="ctr"/>
                </a:tc>
                <a:tc>
                  <a:txBody>
                    <a:bodyPr/>
                    <a:lstStyle/>
                    <a:p>
                      <a:pPr algn="ctr" fontAlgn="ctr"/>
                      <a:r>
                        <a:rPr lang="en-US" sz="1400" b="0" i="0" u="none" strike="noStrike" dirty="0">
                          <a:solidFill>
                            <a:srgbClr val="000000"/>
                          </a:solidFill>
                          <a:effectLst/>
                          <a:latin typeface="Calibri"/>
                        </a:rPr>
                        <a:t>11 months</a:t>
                      </a:r>
                    </a:p>
                  </a:txBody>
                  <a:tcPr marL="9525" marR="9525" marT="9525" marB="0" anchor="ctr"/>
                </a:tc>
                <a:extLst>
                  <a:ext uri="{0D108BD9-81ED-4DB2-BD59-A6C34878D82A}">
                    <a16:rowId xmlns:a16="http://schemas.microsoft.com/office/drawing/2014/main" val="10005"/>
                  </a:ext>
                </a:extLst>
              </a:tr>
              <a:tr h="497239">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corneal transplant failure</a:t>
                      </a:r>
                    </a:p>
                  </a:txBody>
                  <a:tcPr marL="9525" marR="9525" marT="9525" marB="0" anchor="ctr"/>
                </a:tc>
                <a:tc>
                  <a:txBody>
                    <a:bodyPr/>
                    <a:lstStyle/>
                    <a:p>
                      <a:pPr algn="ctr" fontAlgn="ctr"/>
                      <a:r>
                        <a:rPr lang="en-US" sz="1400" b="0" i="0" u="none" strike="noStrike" dirty="0">
                          <a:solidFill>
                            <a:srgbClr val="000000"/>
                          </a:solidFill>
                          <a:effectLst/>
                          <a:latin typeface="Calibri"/>
                        </a:rPr>
                        <a:t>10 months</a:t>
                      </a:r>
                    </a:p>
                  </a:txBody>
                  <a:tcPr marL="9525" marR="9525" marT="9525" marB="0" anchor="ctr"/>
                </a:tc>
                <a:extLst>
                  <a:ext uri="{0D108BD9-81ED-4DB2-BD59-A6C34878D82A}">
                    <a16:rowId xmlns:a16="http://schemas.microsoft.com/office/drawing/2014/main" val="10006"/>
                  </a:ext>
                </a:extLst>
              </a:tr>
              <a:tr h="542007">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Guillain-Barré Syndrome</a:t>
                      </a:r>
                      <a:br>
                        <a:rPr lang="en-US" sz="1400" b="0" i="0" u="none" strike="noStrike" dirty="0">
                          <a:solidFill>
                            <a:srgbClr val="000000"/>
                          </a:solidFill>
                          <a:effectLst/>
                          <a:latin typeface="Calibri"/>
                        </a:rPr>
                      </a:br>
                      <a:endParaRPr lang="en-US" sz="1400" b="0" i="0" u="none" strike="noStrike" dirty="0">
                        <a:solidFill>
                          <a:srgbClr val="000000"/>
                        </a:solidFill>
                        <a:effectLst/>
                        <a:latin typeface="Calibri"/>
                      </a:endParaRPr>
                    </a:p>
                  </a:txBody>
                  <a:tcPr marL="9525" marR="9525" marT="9525" marB="0" anchor="ctr"/>
                </a:tc>
                <a:tc>
                  <a:txBody>
                    <a:bodyPr/>
                    <a:lstStyle/>
                    <a:p>
                      <a:pPr algn="ctr" fontAlgn="ctr"/>
                      <a:r>
                        <a:rPr lang="en-US" sz="1400" b="0" i="0" u="none" strike="noStrike" dirty="0">
                          <a:solidFill>
                            <a:srgbClr val="000000"/>
                          </a:solidFill>
                          <a:effectLst/>
                          <a:latin typeface="Calibri"/>
                        </a:rPr>
                        <a:t>8 months</a:t>
                      </a:r>
                    </a:p>
                  </a:txBody>
                  <a:tcPr marL="9525" marR="9525" marT="9525" marB="0" anchor="ctr"/>
                </a:tc>
                <a:extLst>
                  <a:ext uri="{0D108BD9-81ED-4DB2-BD59-A6C34878D82A}">
                    <a16:rowId xmlns:a16="http://schemas.microsoft.com/office/drawing/2014/main" val="10007"/>
                  </a:ext>
                </a:extLst>
              </a:tr>
              <a:tr h="448676">
                <a:tc>
                  <a:txBody>
                    <a:bodyPr/>
                    <a:lstStyle/>
                    <a:p>
                      <a:pPr algn="ctr" fontAlgn="ctr"/>
                      <a:r>
                        <a:rPr lang="en-US" sz="1400" b="0" i="0" u="none" strike="noStrike" dirty="0">
                          <a:solidFill>
                            <a:srgbClr val="000000"/>
                          </a:solidFill>
                          <a:effectLst/>
                          <a:latin typeface="Calibri"/>
                        </a:rPr>
                        <a:t>Meningococcal, DTaP</a:t>
                      </a:r>
                    </a:p>
                  </a:txBody>
                  <a:tcPr marL="9525" marR="9525" marT="9525" marB="0" anchor="ctr"/>
                </a:tc>
                <a:tc>
                  <a:txBody>
                    <a:bodyPr/>
                    <a:lstStyle/>
                    <a:p>
                      <a:pPr algn="ctr" fontAlgn="ctr"/>
                      <a:r>
                        <a:rPr lang="en-US" sz="1400" b="0" i="0" u="none" strike="noStrike" dirty="0">
                          <a:solidFill>
                            <a:srgbClr val="000000"/>
                          </a:solidFill>
                          <a:effectLst/>
                          <a:latin typeface="Calibri"/>
                        </a:rPr>
                        <a:t>transverse myelitis</a:t>
                      </a:r>
                    </a:p>
                  </a:txBody>
                  <a:tcPr marL="9525" marR="9525" marT="9525" marB="0" anchor="ctr"/>
                </a:tc>
                <a:tc>
                  <a:txBody>
                    <a:bodyPr/>
                    <a:lstStyle/>
                    <a:p>
                      <a:pPr algn="ctr" fontAlgn="ctr"/>
                      <a:r>
                        <a:rPr lang="en-US" sz="1400" b="0" i="0" u="none" strike="noStrike" dirty="0">
                          <a:solidFill>
                            <a:srgbClr val="000000"/>
                          </a:solidFill>
                          <a:effectLst/>
                          <a:latin typeface="Calibri"/>
                        </a:rPr>
                        <a:t>2 years, 1 month</a:t>
                      </a:r>
                    </a:p>
                  </a:txBody>
                  <a:tcPr marL="9525" marR="9525" marT="9525" marB="0" anchor="ctr"/>
                </a:tc>
                <a:extLst>
                  <a:ext uri="{0D108BD9-81ED-4DB2-BD59-A6C34878D82A}">
                    <a16:rowId xmlns:a16="http://schemas.microsoft.com/office/drawing/2014/main" val="10008"/>
                  </a:ext>
                </a:extLst>
              </a:tr>
            </a:tbl>
          </a:graphicData>
        </a:graphic>
      </p:graphicFrame>
      <p:sp>
        <p:nvSpPr>
          <p:cNvPr id="19503" name="TextBox 5">
            <a:extLst>
              <a:ext uri="{FF2B5EF4-FFF2-40B4-BE49-F238E27FC236}">
                <a16:creationId xmlns:a16="http://schemas.microsoft.com/office/drawing/2014/main" id="{4738EC70-EF2A-5B15-4D3B-CB10A0DDAA0E}"/>
              </a:ext>
            </a:extLst>
          </p:cNvPr>
          <p:cNvSpPr txBox="1">
            <a:spLocks noChangeArrowheads="1"/>
          </p:cNvSpPr>
          <p:nvPr/>
        </p:nvSpPr>
        <p:spPr bwMode="auto">
          <a:xfrm>
            <a:off x="6858000" y="6477000"/>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en-US" altLang="en-US" sz="1200" i="1">
                <a:latin typeface="Arial" panose="020B0604020202020204" pitchFamily="34" charset="0"/>
              </a:rPr>
              <a:t>(continued . . . )</a:t>
            </a:r>
          </a:p>
        </p:txBody>
      </p:sp>
      <p:sp>
        <p:nvSpPr>
          <p:cNvPr id="19504" name="TextBox 1">
            <a:extLst>
              <a:ext uri="{FF2B5EF4-FFF2-40B4-BE49-F238E27FC236}">
                <a16:creationId xmlns:a16="http://schemas.microsoft.com/office/drawing/2014/main" id="{6CDDD328-0CBC-DD3B-8CA1-621383A50047}"/>
              </a:ext>
            </a:extLst>
          </p:cNvPr>
          <p:cNvSpPr txBox="1">
            <a:spLocks noChangeArrowheads="1"/>
          </p:cNvSpPr>
          <p:nvPr/>
        </p:nvSpPr>
        <p:spPr bwMode="auto">
          <a:xfrm>
            <a:off x="381000" y="6477000"/>
            <a:ext cx="4953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en-US" altLang="en-US" sz="1400">
                <a:latin typeface="Arial" panose="020B0604020202020204" pitchFamily="34" charset="0"/>
              </a:rPr>
              <a:t>*Terms of settlement are memorialized by Stipulation</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Slide Number Placeholder 4">
            <a:extLst>
              <a:ext uri="{FF2B5EF4-FFF2-40B4-BE49-F238E27FC236}">
                <a16:creationId xmlns:a16="http://schemas.microsoft.com/office/drawing/2014/main" id="{9D5185E4-BEFA-55D6-F2A7-FFAA8243E9D3}"/>
              </a:ext>
            </a:extLst>
          </p:cNvPr>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fld id="{3365F654-BC56-453A-975D-DF5BEDB114E3}" type="slidenum">
              <a:rPr lang="en-US" altLang="de-DE" sz="1200">
                <a:latin typeface="Arial" panose="020B0604020202020204" pitchFamily="34" charset="0"/>
              </a:rPr>
              <a:pPr eaLnBrk="1" hangingPunct="1">
                <a:spcBef>
                  <a:spcPct val="0"/>
                </a:spcBef>
                <a:buClrTx/>
                <a:buSzTx/>
                <a:buFontTx/>
                <a:buNone/>
              </a:pPr>
              <a:t>18</a:t>
            </a:fld>
            <a:endParaRPr lang="en-US" altLang="de-DE" sz="1200">
              <a:latin typeface="Arial" panose="020B0604020202020204" pitchFamily="34" charset="0"/>
            </a:endParaRPr>
          </a:p>
        </p:txBody>
      </p:sp>
      <p:sp>
        <p:nvSpPr>
          <p:cNvPr id="24578" name="Rectangle 2">
            <a:extLst>
              <a:ext uri="{FF2B5EF4-FFF2-40B4-BE49-F238E27FC236}">
                <a16:creationId xmlns:a16="http://schemas.microsoft.com/office/drawing/2014/main" id="{B08671C2-6435-08AD-072E-02507A32F2B5}"/>
              </a:ext>
            </a:extLst>
          </p:cNvPr>
          <p:cNvSpPr>
            <a:spLocks noGrp="1" noRot="1" noChangeArrowheads="1"/>
          </p:cNvSpPr>
          <p:nvPr>
            <p:ph type="title"/>
          </p:nvPr>
        </p:nvSpPr>
        <p:spPr/>
        <p:txBody>
          <a:bodyPr/>
          <a:lstStyle/>
          <a:p>
            <a:pPr eaLnBrk="1" hangingPunct="1">
              <a:defRPr/>
            </a:pPr>
            <a:r>
              <a:rPr lang="en-US" sz="4000" dirty="0">
                <a:latin typeface="Arial" pitchFamily="34" charset="0"/>
                <a:cs typeface="Arial" pitchFamily="34" charset="0"/>
              </a:rPr>
              <a:t>Adjudicated Settlements</a:t>
            </a:r>
            <a:r>
              <a:rPr lang="en-US" sz="3200" dirty="0">
                <a:latin typeface="Arial" pitchFamily="34" charset="0"/>
                <a:cs typeface="Arial" pitchFamily="34" charset="0"/>
              </a:rPr>
              <a:t>*</a:t>
            </a:r>
            <a:r>
              <a:rPr lang="en-US" sz="4000" dirty="0">
                <a:latin typeface="Arial" pitchFamily="34" charset="0"/>
                <a:cs typeface="Arial" pitchFamily="34" charset="0"/>
              </a:rPr>
              <a:t> </a:t>
            </a:r>
            <a:br>
              <a:rPr lang="en-US" dirty="0"/>
            </a:br>
            <a:r>
              <a:rPr lang="en-US" sz="1800" dirty="0">
                <a:latin typeface="Arial" pitchFamily="34" charset="0"/>
                <a:cs typeface="Arial" pitchFamily="34" charset="0"/>
              </a:rPr>
              <a:t>Reporting Period:  8/16/13 – 11/15/13</a:t>
            </a:r>
            <a:br>
              <a:rPr lang="en-US" dirty="0"/>
            </a:br>
            <a:r>
              <a:rPr lang="en-US" dirty="0"/>
              <a:t> </a:t>
            </a:r>
            <a:endParaRPr lang="en-US" sz="2800" dirty="0"/>
          </a:p>
        </p:txBody>
      </p:sp>
      <p:sp>
        <p:nvSpPr>
          <p:cNvPr id="24579" name="Rectangle 3">
            <a:extLst>
              <a:ext uri="{FF2B5EF4-FFF2-40B4-BE49-F238E27FC236}">
                <a16:creationId xmlns:a16="http://schemas.microsoft.com/office/drawing/2014/main" id="{1556F88D-C09C-2C86-CB83-74BE83FAD55B}"/>
              </a:ext>
            </a:extLst>
          </p:cNvPr>
          <p:cNvSpPr>
            <a:spLocks noGrp="1" noChangeArrowheads="1"/>
          </p:cNvSpPr>
          <p:nvPr>
            <p:ph type="body" idx="1"/>
          </p:nvPr>
        </p:nvSpPr>
        <p:spPr/>
        <p:txBody>
          <a:bodyPr/>
          <a:lstStyle/>
          <a:p>
            <a:pPr marL="0" indent="0" eaLnBrk="1" hangingPunct="1">
              <a:buFont typeface="Wingdings" panose="05000000000000000000" pitchFamily="2" charset="2"/>
              <a:buNone/>
              <a:defRPr/>
            </a:pPr>
            <a:endParaRPr lang="en-US" sz="2400" dirty="0"/>
          </a:p>
          <a:p>
            <a:pPr marL="0" indent="0" eaLnBrk="1" hangingPunct="1">
              <a:buFont typeface="Wingdings" panose="05000000000000000000" pitchFamily="2" charset="2"/>
              <a:buNone/>
              <a:defRPr/>
            </a:pPr>
            <a:endParaRPr lang="en-US" sz="2400" dirty="0"/>
          </a:p>
        </p:txBody>
      </p:sp>
      <p:graphicFrame>
        <p:nvGraphicFramePr>
          <p:cNvPr id="5" name="Table 4">
            <a:extLst>
              <a:ext uri="{FF2B5EF4-FFF2-40B4-BE49-F238E27FC236}">
                <a16:creationId xmlns:a16="http://schemas.microsoft.com/office/drawing/2014/main" id="{990278B7-A1EF-FA2B-46FD-A8FF388BE707}"/>
              </a:ext>
            </a:extLst>
          </p:cNvPr>
          <p:cNvGraphicFramePr>
            <a:graphicFrameLocks noGrp="1"/>
          </p:cNvGraphicFramePr>
          <p:nvPr/>
        </p:nvGraphicFramePr>
        <p:xfrm>
          <a:off x="0" y="1143000"/>
          <a:ext cx="9144000" cy="4797425"/>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0000"/>
                    </a:ext>
                  </a:extLst>
                </a:gridCol>
                <a:gridCol w="57150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tblGrid>
              <a:tr h="579234">
                <a:tc>
                  <a:txBody>
                    <a:bodyPr/>
                    <a:lstStyle/>
                    <a:p>
                      <a:pPr algn="ctr"/>
                      <a:r>
                        <a:rPr lang="en-US" sz="1600" dirty="0">
                          <a:latin typeface="Arial" pitchFamily="34" charset="0"/>
                          <a:cs typeface="Arial" pitchFamily="34" charset="0"/>
                        </a:rPr>
                        <a:t>Vaccine(s)</a:t>
                      </a:r>
                    </a:p>
                  </a:txBody>
                  <a:tcPr marT="45723" marB="45723" anchor="ctr"/>
                </a:tc>
                <a:tc>
                  <a:txBody>
                    <a:bodyPr/>
                    <a:lstStyle/>
                    <a:p>
                      <a:pPr algn="ctr"/>
                      <a:r>
                        <a:rPr lang="en-US" sz="1600" dirty="0">
                          <a:latin typeface="Arial" pitchFamily="34" charset="0"/>
                          <a:cs typeface="Arial" pitchFamily="34" charset="0"/>
                        </a:rPr>
                        <a:t>Alleged Injury(ies)</a:t>
                      </a:r>
                    </a:p>
                  </a:txBody>
                  <a:tcPr marT="45723" marB="45723" anchor="ctr"/>
                </a:tc>
                <a:tc>
                  <a:txBody>
                    <a:bodyPr/>
                    <a:lstStyle/>
                    <a:p>
                      <a:pPr algn="ctr"/>
                      <a:r>
                        <a:rPr lang="en-US" sz="1600" dirty="0">
                          <a:latin typeface="Arial" pitchFamily="34" charset="0"/>
                          <a:cs typeface="Arial" pitchFamily="34" charset="0"/>
                        </a:rPr>
                        <a:t>Petition Filing to Settlement</a:t>
                      </a:r>
                      <a:r>
                        <a:rPr lang="en-US" sz="1600" baseline="0" dirty="0">
                          <a:latin typeface="Arial" pitchFamily="34" charset="0"/>
                          <a:cs typeface="Arial" pitchFamily="34" charset="0"/>
                        </a:rPr>
                        <a:t> Filing</a:t>
                      </a:r>
                      <a:endParaRPr lang="en-US" sz="1600" dirty="0">
                        <a:latin typeface="Arial" pitchFamily="34" charset="0"/>
                        <a:cs typeface="Arial" pitchFamily="34" charset="0"/>
                      </a:endParaRPr>
                    </a:p>
                  </a:txBody>
                  <a:tcPr marT="45723" marB="45723" anchor="ctr"/>
                </a:tc>
                <a:extLst>
                  <a:ext uri="{0D108BD9-81ED-4DB2-BD59-A6C34878D82A}">
                    <a16:rowId xmlns:a16="http://schemas.microsoft.com/office/drawing/2014/main" val="10000"/>
                  </a:ext>
                </a:extLst>
              </a:tr>
              <a:tr h="497225">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Guillain-Barré Syndrome</a:t>
                      </a:r>
                      <a:br>
                        <a:rPr lang="en-US" sz="1400" b="0" i="0" u="none" strike="noStrike" dirty="0">
                          <a:solidFill>
                            <a:srgbClr val="000000"/>
                          </a:solidFill>
                          <a:effectLst/>
                          <a:latin typeface="Calibri"/>
                        </a:rPr>
                      </a:br>
                      <a:endParaRPr lang="en-US" sz="1400" b="0" i="0" u="none" strike="noStrike" dirty="0">
                        <a:solidFill>
                          <a:srgbClr val="000000"/>
                        </a:solidFill>
                        <a:effectLst/>
                        <a:latin typeface="Calibri"/>
                      </a:endParaRPr>
                    </a:p>
                  </a:txBody>
                  <a:tcPr marL="9525" marR="9525" marT="9525" marB="0" anchor="ctr"/>
                </a:tc>
                <a:tc>
                  <a:txBody>
                    <a:bodyPr/>
                    <a:lstStyle/>
                    <a:p>
                      <a:pPr algn="ctr" fontAlgn="ctr"/>
                      <a:r>
                        <a:rPr lang="en-US" sz="1400" b="0" i="0" u="none" strike="noStrike" dirty="0">
                          <a:solidFill>
                            <a:srgbClr val="000000"/>
                          </a:solidFill>
                          <a:effectLst/>
                          <a:latin typeface="Calibri"/>
                        </a:rPr>
                        <a:t>2 years, 5 months</a:t>
                      </a:r>
                    </a:p>
                  </a:txBody>
                  <a:tcPr marL="9525" marR="9525" marT="9525" marB="0" anchor="ctr"/>
                </a:tc>
                <a:extLst>
                  <a:ext uri="{0D108BD9-81ED-4DB2-BD59-A6C34878D82A}">
                    <a16:rowId xmlns:a16="http://schemas.microsoft.com/office/drawing/2014/main" val="10001"/>
                  </a:ext>
                </a:extLst>
              </a:tr>
              <a:tr h="497316">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transverse myelitis</a:t>
                      </a:r>
                    </a:p>
                  </a:txBody>
                  <a:tcPr marL="9525" marR="9525" marT="9525" marB="0" anchor="ctr"/>
                </a:tc>
                <a:tc>
                  <a:txBody>
                    <a:bodyPr/>
                    <a:lstStyle/>
                    <a:p>
                      <a:pPr algn="ctr" fontAlgn="ctr"/>
                      <a:r>
                        <a:rPr lang="en-US" sz="1400" b="0" i="0" u="none" strike="noStrike" dirty="0">
                          <a:solidFill>
                            <a:srgbClr val="000000"/>
                          </a:solidFill>
                          <a:effectLst/>
                          <a:latin typeface="Calibri"/>
                        </a:rPr>
                        <a:t>1 year, 3 months</a:t>
                      </a:r>
                    </a:p>
                  </a:txBody>
                  <a:tcPr marL="9525" marR="9525" marT="9525" marB="0" anchor="ctr"/>
                </a:tc>
                <a:extLst>
                  <a:ext uri="{0D108BD9-81ED-4DB2-BD59-A6C34878D82A}">
                    <a16:rowId xmlns:a16="http://schemas.microsoft.com/office/drawing/2014/main" val="10002"/>
                  </a:ext>
                </a:extLst>
              </a:tr>
              <a:tr h="741095">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Guillain-Barré Syndrome</a:t>
                      </a:r>
                      <a:br>
                        <a:rPr lang="en-US" sz="1400" b="0" i="0" u="none" strike="noStrike" dirty="0">
                          <a:solidFill>
                            <a:srgbClr val="000000"/>
                          </a:solidFill>
                          <a:effectLst/>
                          <a:latin typeface="Calibri"/>
                        </a:rPr>
                      </a:br>
                      <a:endParaRPr lang="en-US" sz="1400" b="0" i="0" u="none" strike="noStrike" dirty="0">
                        <a:solidFill>
                          <a:srgbClr val="000000"/>
                        </a:solidFill>
                        <a:effectLst/>
                        <a:latin typeface="Calibri"/>
                      </a:endParaRPr>
                    </a:p>
                  </a:txBody>
                  <a:tcPr marL="9525" marR="9525" marT="9525" marB="0" anchor="ctr"/>
                </a:tc>
                <a:tc>
                  <a:txBody>
                    <a:bodyPr/>
                    <a:lstStyle/>
                    <a:p>
                      <a:pPr algn="ctr" fontAlgn="ctr"/>
                      <a:r>
                        <a:rPr lang="en-US" sz="1400" b="0" i="0" u="none" strike="noStrike" dirty="0">
                          <a:solidFill>
                            <a:srgbClr val="000000"/>
                          </a:solidFill>
                          <a:effectLst/>
                          <a:latin typeface="Calibri"/>
                        </a:rPr>
                        <a:t>10 months</a:t>
                      </a:r>
                    </a:p>
                  </a:txBody>
                  <a:tcPr marL="9525" marR="9525" marT="9525" marB="0" anchor="ctr"/>
                </a:tc>
                <a:extLst>
                  <a:ext uri="{0D108BD9-81ED-4DB2-BD59-A6C34878D82A}">
                    <a16:rowId xmlns:a16="http://schemas.microsoft.com/office/drawing/2014/main" val="10003"/>
                  </a:ext>
                </a:extLst>
              </a:tr>
              <a:tr h="497316">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Guillain-Barré Syndrome</a:t>
                      </a:r>
                      <a:br>
                        <a:rPr lang="en-US" sz="1400" b="0" i="0" u="none" strike="noStrike" dirty="0">
                          <a:solidFill>
                            <a:srgbClr val="000000"/>
                          </a:solidFill>
                          <a:effectLst/>
                          <a:latin typeface="Calibri"/>
                        </a:rPr>
                      </a:br>
                      <a:endParaRPr lang="en-US" sz="1400" b="0" i="0" u="none" strike="noStrike" dirty="0">
                        <a:solidFill>
                          <a:srgbClr val="000000"/>
                        </a:solidFill>
                        <a:effectLst/>
                        <a:latin typeface="Calibri"/>
                      </a:endParaRPr>
                    </a:p>
                  </a:txBody>
                  <a:tcPr marL="9525" marR="9525" marT="9525" marB="0" anchor="ctr"/>
                </a:tc>
                <a:tc>
                  <a:txBody>
                    <a:bodyPr/>
                    <a:lstStyle/>
                    <a:p>
                      <a:pPr algn="ctr" fontAlgn="ctr"/>
                      <a:r>
                        <a:rPr lang="en-US" sz="1400" b="0" i="0" u="none" strike="noStrike" dirty="0">
                          <a:solidFill>
                            <a:srgbClr val="000000"/>
                          </a:solidFill>
                          <a:effectLst/>
                          <a:latin typeface="Calibri"/>
                        </a:rPr>
                        <a:t>1 year, 4 months</a:t>
                      </a:r>
                    </a:p>
                  </a:txBody>
                  <a:tcPr marL="9525" marR="9525" marT="9525" marB="0" anchor="ctr"/>
                </a:tc>
                <a:extLst>
                  <a:ext uri="{0D108BD9-81ED-4DB2-BD59-A6C34878D82A}">
                    <a16:rowId xmlns:a16="http://schemas.microsoft.com/office/drawing/2014/main" val="10004"/>
                  </a:ext>
                </a:extLst>
              </a:tr>
              <a:tr h="497318">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Guillain-Barré Syndrome</a:t>
                      </a:r>
                      <a:br>
                        <a:rPr lang="en-US" sz="1400" b="0" i="0" u="none" strike="noStrike" dirty="0">
                          <a:solidFill>
                            <a:srgbClr val="000000"/>
                          </a:solidFill>
                          <a:effectLst/>
                          <a:latin typeface="Calibri"/>
                        </a:rPr>
                      </a:br>
                      <a:endParaRPr lang="en-US" sz="1400" b="0" i="0" u="none" strike="noStrike" dirty="0">
                        <a:solidFill>
                          <a:srgbClr val="000000"/>
                        </a:solidFill>
                        <a:effectLst/>
                        <a:latin typeface="Calibri"/>
                      </a:endParaRPr>
                    </a:p>
                  </a:txBody>
                  <a:tcPr marL="9525" marR="9525" marT="9525" marB="0" anchor="ctr"/>
                </a:tc>
                <a:tc>
                  <a:txBody>
                    <a:bodyPr/>
                    <a:lstStyle/>
                    <a:p>
                      <a:pPr algn="ctr" fontAlgn="ctr"/>
                      <a:r>
                        <a:rPr lang="en-US" sz="1400" b="0" i="0" u="none" strike="noStrike" dirty="0">
                          <a:solidFill>
                            <a:srgbClr val="000000"/>
                          </a:solidFill>
                          <a:effectLst/>
                          <a:latin typeface="Calibri"/>
                        </a:rPr>
                        <a:t>3 years</a:t>
                      </a:r>
                    </a:p>
                  </a:txBody>
                  <a:tcPr marL="9525" marR="9525" marT="9525" marB="0" anchor="ctr"/>
                </a:tc>
                <a:extLst>
                  <a:ext uri="{0D108BD9-81ED-4DB2-BD59-A6C34878D82A}">
                    <a16:rowId xmlns:a16="http://schemas.microsoft.com/office/drawing/2014/main" val="10005"/>
                  </a:ext>
                </a:extLst>
              </a:tr>
              <a:tr h="497239">
                <a:tc>
                  <a:txBody>
                    <a:bodyPr/>
                    <a:lstStyle/>
                    <a:p>
                      <a:pPr algn="ctr" fontAlgn="ctr"/>
                      <a:r>
                        <a:rPr lang="en-US" sz="1400" b="0" i="0" u="none" strike="noStrike" dirty="0">
                          <a:solidFill>
                            <a:srgbClr val="000000"/>
                          </a:solidFill>
                          <a:effectLst/>
                          <a:latin typeface="Calibri"/>
                        </a:rPr>
                        <a:t>Tetanus</a:t>
                      </a:r>
                    </a:p>
                  </a:txBody>
                  <a:tcPr marL="9525" marR="9525" marT="9525" marB="0" anchor="ctr"/>
                </a:tc>
                <a:tc>
                  <a:txBody>
                    <a:bodyPr/>
                    <a:lstStyle/>
                    <a:p>
                      <a:pPr algn="ctr" fontAlgn="ctr"/>
                      <a:r>
                        <a:rPr lang="en-US" sz="1400" b="0" i="0" u="none" strike="noStrike" dirty="0">
                          <a:solidFill>
                            <a:srgbClr val="000000"/>
                          </a:solidFill>
                          <a:effectLst/>
                          <a:latin typeface="Calibri"/>
                        </a:rPr>
                        <a:t>Guillain-Barré Syndrome</a:t>
                      </a:r>
                      <a:br>
                        <a:rPr lang="en-US" sz="1400" b="0" i="0" u="none" strike="noStrike" dirty="0">
                          <a:solidFill>
                            <a:srgbClr val="000000"/>
                          </a:solidFill>
                          <a:effectLst/>
                          <a:latin typeface="Calibri"/>
                        </a:rPr>
                      </a:br>
                      <a:endParaRPr lang="en-US" sz="1400" b="0" i="0" u="none" strike="noStrike" dirty="0">
                        <a:solidFill>
                          <a:srgbClr val="000000"/>
                        </a:solidFill>
                        <a:effectLst/>
                        <a:latin typeface="Calibri"/>
                      </a:endParaRPr>
                    </a:p>
                  </a:txBody>
                  <a:tcPr marL="9525" marR="9525" marT="9525" marB="0" anchor="ctr"/>
                </a:tc>
                <a:tc>
                  <a:txBody>
                    <a:bodyPr/>
                    <a:lstStyle/>
                    <a:p>
                      <a:pPr algn="ctr" fontAlgn="ctr"/>
                      <a:r>
                        <a:rPr lang="en-US" sz="1400" b="0" i="0" u="none" strike="noStrike" dirty="0">
                          <a:solidFill>
                            <a:srgbClr val="000000"/>
                          </a:solidFill>
                          <a:effectLst/>
                          <a:latin typeface="Calibri"/>
                        </a:rPr>
                        <a:t>2 years, 4 months</a:t>
                      </a:r>
                    </a:p>
                  </a:txBody>
                  <a:tcPr marL="9525" marR="9525" marT="9525" marB="0" anchor="ctr"/>
                </a:tc>
                <a:extLst>
                  <a:ext uri="{0D108BD9-81ED-4DB2-BD59-A6C34878D82A}">
                    <a16:rowId xmlns:a16="http://schemas.microsoft.com/office/drawing/2014/main" val="10006"/>
                  </a:ext>
                </a:extLst>
              </a:tr>
              <a:tr h="542007">
                <a:tc>
                  <a:txBody>
                    <a:bodyPr/>
                    <a:lstStyle/>
                    <a:p>
                      <a:pPr algn="ctr" fontAlgn="ctr"/>
                      <a:r>
                        <a:rPr lang="en-US" sz="1400" b="0" i="0" u="none" strike="noStrike" dirty="0">
                          <a:solidFill>
                            <a:srgbClr val="000000"/>
                          </a:solidFill>
                          <a:effectLst/>
                          <a:latin typeface="Calibri"/>
                        </a:rPr>
                        <a:t>HPV</a:t>
                      </a:r>
                    </a:p>
                  </a:txBody>
                  <a:tcPr marL="9525" marR="9525" marT="9525" marB="0" anchor="ctr"/>
                </a:tc>
                <a:tc>
                  <a:txBody>
                    <a:bodyPr/>
                    <a:lstStyle/>
                    <a:p>
                      <a:pPr algn="ctr" fontAlgn="ctr"/>
                      <a:r>
                        <a:rPr lang="en-US" sz="1400" b="0" i="0" u="none" strike="noStrike" dirty="0">
                          <a:solidFill>
                            <a:srgbClr val="000000"/>
                          </a:solidFill>
                          <a:effectLst/>
                          <a:latin typeface="Calibri"/>
                        </a:rPr>
                        <a:t>hypersensitivity reaction, acute demyelinating encephalomyelitis, gastrointestinal and menstrual issues</a:t>
                      </a:r>
                    </a:p>
                  </a:txBody>
                  <a:tcPr marL="9525" marR="9525" marT="9525" marB="0" anchor="ctr"/>
                </a:tc>
                <a:tc>
                  <a:txBody>
                    <a:bodyPr/>
                    <a:lstStyle/>
                    <a:p>
                      <a:pPr algn="ctr" fontAlgn="ctr"/>
                      <a:r>
                        <a:rPr lang="en-US" sz="1400" b="0" i="0" u="none" strike="noStrike" dirty="0">
                          <a:solidFill>
                            <a:srgbClr val="000000"/>
                          </a:solidFill>
                          <a:effectLst/>
                          <a:latin typeface="Calibri"/>
                        </a:rPr>
                        <a:t>1 year, 2 months</a:t>
                      </a:r>
                    </a:p>
                  </a:txBody>
                  <a:tcPr marL="9525" marR="9525" marT="9525" marB="0" anchor="ctr"/>
                </a:tc>
                <a:extLst>
                  <a:ext uri="{0D108BD9-81ED-4DB2-BD59-A6C34878D82A}">
                    <a16:rowId xmlns:a16="http://schemas.microsoft.com/office/drawing/2014/main" val="10007"/>
                  </a:ext>
                </a:extLst>
              </a:tr>
              <a:tr h="448676">
                <a:tc>
                  <a:txBody>
                    <a:bodyPr/>
                    <a:lstStyle/>
                    <a:p>
                      <a:pPr algn="ctr" fontAlgn="ctr"/>
                      <a:r>
                        <a:rPr lang="en-US" sz="1400" b="0" i="0" u="none" strike="noStrike" dirty="0">
                          <a:solidFill>
                            <a:srgbClr val="000000"/>
                          </a:solidFill>
                          <a:effectLst/>
                          <a:latin typeface="Calibri"/>
                        </a:rPr>
                        <a:t>Hep B</a:t>
                      </a:r>
                    </a:p>
                  </a:txBody>
                  <a:tcPr marL="9525" marR="9525" marT="9525" marB="0" anchor="ctr"/>
                </a:tc>
                <a:tc>
                  <a:txBody>
                    <a:bodyPr/>
                    <a:lstStyle/>
                    <a:p>
                      <a:pPr algn="ctr" fontAlgn="ctr"/>
                      <a:r>
                        <a:rPr lang="en-US" sz="1400" b="0" i="0" u="none" strike="noStrike" dirty="0">
                          <a:solidFill>
                            <a:srgbClr val="000000"/>
                          </a:solidFill>
                          <a:effectLst/>
                          <a:latin typeface="Calibri"/>
                        </a:rPr>
                        <a:t>symptomatic orthostatic hypotension</a:t>
                      </a:r>
                    </a:p>
                  </a:txBody>
                  <a:tcPr marL="9525" marR="9525" marT="9525" marB="0" anchor="ctr"/>
                </a:tc>
                <a:tc>
                  <a:txBody>
                    <a:bodyPr/>
                    <a:lstStyle/>
                    <a:p>
                      <a:pPr algn="ctr" fontAlgn="ctr"/>
                      <a:r>
                        <a:rPr lang="en-US" sz="1400" b="0" i="0" u="none" strike="noStrike" dirty="0">
                          <a:solidFill>
                            <a:srgbClr val="000000"/>
                          </a:solidFill>
                          <a:effectLst/>
                          <a:latin typeface="Calibri"/>
                        </a:rPr>
                        <a:t>1 year, 1 month</a:t>
                      </a:r>
                    </a:p>
                  </a:txBody>
                  <a:tcPr marL="9525" marR="9525" marT="9525" marB="0" anchor="ctr"/>
                </a:tc>
                <a:extLst>
                  <a:ext uri="{0D108BD9-81ED-4DB2-BD59-A6C34878D82A}">
                    <a16:rowId xmlns:a16="http://schemas.microsoft.com/office/drawing/2014/main" val="10008"/>
                  </a:ext>
                </a:extLst>
              </a:tr>
            </a:tbl>
          </a:graphicData>
        </a:graphic>
      </p:graphicFrame>
      <p:sp>
        <p:nvSpPr>
          <p:cNvPr id="20527" name="TextBox 5">
            <a:extLst>
              <a:ext uri="{FF2B5EF4-FFF2-40B4-BE49-F238E27FC236}">
                <a16:creationId xmlns:a16="http://schemas.microsoft.com/office/drawing/2014/main" id="{CDE11F7C-9AF6-C9FB-C924-0A180D859874}"/>
              </a:ext>
            </a:extLst>
          </p:cNvPr>
          <p:cNvSpPr txBox="1">
            <a:spLocks noChangeArrowheads="1"/>
          </p:cNvSpPr>
          <p:nvPr/>
        </p:nvSpPr>
        <p:spPr bwMode="auto">
          <a:xfrm>
            <a:off x="6858000" y="6477000"/>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en-US" altLang="en-US" sz="1200" i="1">
                <a:latin typeface="Arial" panose="020B0604020202020204" pitchFamily="34" charset="0"/>
              </a:rPr>
              <a:t>(continued . . . )</a:t>
            </a:r>
          </a:p>
        </p:txBody>
      </p:sp>
      <p:sp>
        <p:nvSpPr>
          <p:cNvPr id="20528" name="TextBox 1">
            <a:extLst>
              <a:ext uri="{FF2B5EF4-FFF2-40B4-BE49-F238E27FC236}">
                <a16:creationId xmlns:a16="http://schemas.microsoft.com/office/drawing/2014/main" id="{21D6FCB0-0D04-DAF4-BC7F-C140570C23D6}"/>
              </a:ext>
            </a:extLst>
          </p:cNvPr>
          <p:cNvSpPr txBox="1">
            <a:spLocks noChangeArrowheads="1"/>
          </p:cNvSpPr>
          <p:nvPr/>
        </p:nvSpPr>
        <p:spPr bwMode="auto">
          <a:xfrm>
            <a:off x="381000" y="6477000"/>
            <a:ext cx="4953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en-US" altLang="en-US" sz="1400">
                <a:latin typeface="Arial" panose="020B0604020202020204" pitchFamily="34" charset="0"/>
              </a:rPr>
              <a:t>*Terms of settlement are memorialized by Stipulation</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Slide Number Placeholder 4">
            <a:extLst>
              <a:ext uri="{FF2B5EF4-FFF2-40B4-BE49-F238E27FC236}">
                <a16:creationId xmlns:a16="http://schemas.microsoft.com/office/drawing/2014/main" id="{F19CC6D0-BDEC-CE20-B4F5-C2D30FC8421F}"/>
              </a:ext>
            </a:extLst>
          </p:cNvPr>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fld id="{AD34FAD7-49E1-473D-BCF3-18D4A4767CCD}" type="slidenum">
              <a:rPr lang="en-US" altLang="de-DE" sz="1200">
                <a:latin typeface="Arial" panose="020B0604020202020204" pitchFamily="34" charset="0"/>
              </a:rPr>
              <a:pPr eaLnBrk="1" hangingPunct="1">
                <a:spcBef>
                  <a:spcPct val="0"/>
                </a:spcBef>
                <a:buClrTx/>
                <a:buSzTx/>
                <a:buFontTx/>
                <a:buNone/>
              </a:pPr>
              <a:t>19</a:t>
            </a:fld>
            <a:endParaRPr lang="en-US" altLang="de-DE" sz="1200">
              <a:latin typeface="Arial" panose="020B0604020202020204" pitchFamily="34" charset="0"/>
            </a:endParaRPr>
          </a:p>
        </p:txBody>
      </p:sp>
      <p:sp>
        <p:nvSpPr>
          <p:cNvPr id="24578" name="Rectangle 2">
            <a:extLst>
              <a:ext uri="{FF2B5EF4-FFF2-40B4-BE49-F238E27FC236}">
                <a16:creationId xmlns:a16="http://schemas.microsoft.com/office/drawing/2014/main" id="{C3F1BCF3-11BB-A8AB-BEBD-C9AE726F3BDD}"/>
              </a:ext>
            </a:extLst>
          </p:cNvPr>
          <p:cNvSpPr>
            <a:spLocks noGrp="1" noRot="1" noChangeArrowheads="1"/>
          </p:cNvSpPr>
          <p:nvPr>
            <p:ph type="title"/>
          </p:nvPr>
        </p:nvSpPr>
        <p:spPr/>
        <p:txBody>
          <a:bodyPr/>
          <a:lstStyle/>
          <a:p>
            <a:pPr eaLnBrk="1" hangingPunct="1">
              <a:defRPr/>
            </a:pPr>
            <a:r>
              <a:rPr lang="en-US" sz="4000" dirty="0">
                <a:latin typeface="Arial" pitchFamily="34" charset="0"/>
                <a:cs typeface="Arial" pitchFamily="34" charset="0"/>
              </a:rPr>
              <a:t>Adjudicated Settlements</a:t>
            </a:r>
            <a:r>
              <a:rPr lang="en-US" sz="3200" dirty="0">
                <a:latin typeface="Arial" pitchFamily="34" charset="0"/>
                <a:cs typeface="Arial" pitchFamily="34" charset="0"/>
              </a:rPr>
              <a:t>*</a:t>
            </a:r>
            <a:r>
              <a:rPr lang="en-US" sz="4000" dirty="0">
                <a:latin typeface="Arial" pitchFamily="34" charset="0"/>
                <a:cs typeface="Arial" pitchFamily="34" charset="0"/>
              </a:rPr>
              <a:t> </a:t>
            </a:r>
            <a:br>
              <a:rPr lang="en-US" dirty="0"/>
            </a:br>
            <a:r>
              <a:rPr lang="en-US" sz="1800" dirty="0">
                <a:latin typeface="Arial" pitchFamily="34" charset="0"/>
                <a:cs typeface="Arial" pitchFamily="34" charset="0"/>
              </a:rPr>
              <a:t>Reporting Period:  8/16/13 – 11/15/13</a:t>
            </a:r>
            <a:br>
              <a:rPr lang="en-US" dirty="0"/>
            </a:br>
            <a:r>
              <a:rPr lang="en-US" dirty="0"/>
              <a:t> </a:t>
            </a:r>
            <a:endParaRPr lang="en-US" sz="2800" dirty="0"/>
          </a:p>
        </p:txBody>
      </p:sp>
      <p:sp>
        <p:nvSpPr>
          <p:cNvPr id="24579" name="Rectangle 3">
            <a:extLst>
              <a:ext uri="{FF2B5EF4-FFF2-40B4-BE49-F238E27FC236}">
                <a16:creationId xmlns:a16="http://schemas.microsoft.com/office/drawing/2014/main" id="{85BA7D21-063C-D548-AEED-CEAC5989DF1D}"/>
              </a:ext>
            </a:extLst>
          </p:cNvPr>
          <p:cNvSpPr>
            <a:spLocks noGrp="1" noChangeArrowheads="1"/>
          </p:cNvSpPr>
          <p:nvPr>
            <p:ph type="body" idx="1"/>
          </p:nvPr>
        </p:nvSpPr>
        <p:spPr/>
        <p:txBody>
          <a:bodyPr/>
          <a:lstStyle/>
          <a:p>
            <a:pPr marL="0" indent="0" eaLnBrk="1" hangingPunct="1">
              <a:buFont typeface="Wingdings" panose="05000000000000000000" pitchFamily="2" charset="2"/>
              <a:buNone/>
              <a:defRPr/>
            </a:pPr>
            <a:endParaRPr lang="en-US" sz="2400" dirty="0"/>
          </a:p>
          <a:p>
            <a:pPr marL="0" indent="0" eaLnBrk="1" hangingPunct="1">
              <a:buFont typeface="Wingdings" panose="05000000000000000000" pitchFamily="2" charset="2"/>
              <a:buNone/>
              <a:defRPr/>
            </a:pPr>
            <a:endParaRPr lang="en-US" sz="2400" dirty="0"/>
          </a:p>
        </p:txBody>
      </p:sp>
      <p:graphicFrame>
        <p:nvGraphicFramePr>
          <p:cNvPr id="5" name="Table 4">
            <a:extLst>
              <a:ext uri="{FF2B5EF4-FFF2-40B4-BE49-F238E27FC236}">
                <a16:creationId xmlns:a16="http://schemas.microsoft.com/office/drawing/2014/main" id="{1621BBB5-71C6-053C-90D9-B52E7D453B71}"/>
              </a:ext>
            </a:extLst>
          </p:cNvPr>
          <p:cNvGraphicFramePr>
            <a:graphicFrameLocks noGrp="1"/>
          </p:cNvGraphicFramePr>
          <p:nvPr/>
        </p:nvGraphicFramePr>
        <p:xfrm>
          <a:off x="0" y="1143000"/>
          <a:ext cx="9144000" cy="4797425"/>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0000"/>
                    </a:ext>
                  </a:extLst>
                </a:gridCol>
                <a:gridCol w="57150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tblGrid>
              <a:tr h="579234">
                <a:tc>
                  <a:txBody>
                    <a:bodyPr/>
                    <a:lstStyle/>
                    <a:p>
                      <a:pPr algn="ctr"/>
                      <a:r>
                        <a:rPr lang="en-US" sz="1600" dirty="0">
                          <a:latin typeface="Arial" pitchFamily="34" charset="0"/>
                          <a:cs typeface="Arial" pitchFamily="34" charset="0"/>
                        </a:rPr>
                        <a:t>Vaccine(s)</a:t>
                      </a:r>
                    </a:p>
                  </a:txBody>
                  <a:tcPr marT="45723" marB="45723" anchor="ctr"/>
                </a:tc>
                <a:tc>
                  <a:txBody>
                    <a:bodyPr/>
                    <a:lstStyle/>
                    <a:p>
                      <a:pPr algn="ctr"/>
                      <a:r>
                        <a:rPr lang="en-US" sz="1600" dirty="0">
                          <a:latin typeface="Arial" pitchFamily="34" charset="0"/>
                          <a:cs typeface="Arial" pitchFamily="34" charset="0"/>
                        </a:rPr>
                        <a:t>Alleged Injury(ies)</a:t>
                      </a:r>
                    </a:p>
                  </a:txBody>
                  <a:tcPr marT="45723" marB="45723" anchor="ctr"/>
                </a:tc>
                <a:tc>
                  <a:txBody>
                    <a:bodyPr/>
                    <a:lstStyle/>
                    <a:p>
                      <a:pPr algn="ctr"/>
                      <a:r>
                        <a:rPr lang="en-US" sz="1600" dirty="0">
                          <a:latin typeface="Arial" pitchFamily="34" charset="0"/>
                          <a:cs typeface="Arial" pitchFamily="34" charset="0"/>
                        </a:rPr>
                        <a:t>Petition Filing to Settlement</a:t>
                      </a:r>
                      <a:r>
                        <a:rPr lang="en-US" sz="1600" baseline="0" dirty="0">
                          <a:latin typeface="Arial" pitchFamily="34" charset="0"/>
                          <a:cs typeface="Arial" pitchFamily="34" charset="0"/>
                        </a:rPr>
                        <a:t> Filing</a:t>
                      </a:r>
                      <a:endParaRPr lang="en-US" sz="1600" dirty="0">
                        <a:latin typeface="Arial" pitchFamily="34" charset="0"/>
                        <a:cs typeface="Arial" pitchFamily="34" charset="0"/>
                      </a:endParaRPr>
                    </a:p>
                  </a:txBody>
                  <a:tcPr marT="45723" marB="45723" anchor="ctr"/>
                </a:tc>
                <a:extLst>
                  <a:ext uri="{0D108BD9-81ED-4DB2-BD59-A6C34878D82A}">
                    <a16:rowId xmlns:a16="http://schemas.microsoft.com/office/drawing/2014/main" val="10000"/>
                  </a:ext>
                </a:extLst>
              </a:tr>
              <a:tr h="497225">
                <a:tc>
                  <a:txBody>
                    <a:bodyPr/>
                    <a:lstStyle/>
                    <a:p>
                      <a:pPr algn="ctr" fontAlgn="ctr"/>
                      <a:r>
                        <a:rPr lang="en-US" sz="1400" b="0" i="0" u="none" strike="noStrike" dirty="0">
                          <a:solidFill>
                            <a:srgbClr val="000000"/>
                          </a:solidFill>
                          <a:effectLst/>
                          <a:latin typeface="Calibri"/>
                        </a:rPr>
                        <a:t>DTaP</a:t>
                      </a:r>
                    </a:p>
                  </a:txBody>
                  <a:tcPr marL="9525" marR="9525" marT="9525" marB="0" anchor="ctr"/>
                </a:tc>
                <a:tc>
                  <a:txBody>
                    <a:bodyPr/>
                    <a:lstStyle/>
                    <a:p>
                      <a:pPr algn="ctr" fontAlgn="ctr"/>
                      <a:r>
                        <a:rPr lang="en-US" sz="1400" b="0" i="0" u="none" strike="noStrike" dirty="0">
                          <a:solidFill>
                            <a:srgbClr val="000000"/>
                          </a:solidFill>
                          <a:effectLst/>
                          <a:latin typeface="Calibri"/>
                        </a:rPr>
                        <a:t>recurrent cluster headaches</a:t>
                      </a:r>
                    </a:p>
                  </a:txBody>
                  <a:tcPr marL="9525" marR="9525" marT="9525" marB="0" anchor="ctr"/>
                </a:tc>
                <a:tc>
                  <a:txBody>
                    <a:bodyPr/>
                    <a:lstStyle/>
                    <a:p>
                      <a:pPr algn="ctr" fontAlgn="ctr"/>
                      <a:r>
                        <a:rPr lang="en-US" sz="1400" b="0" i="0" u="none" strike="noStrike" dirty="0">
                          <a:solidFill>
                            <a:srgbClr val="000000"/>
                          </a:solidFill>
                          <a:effectLst/>
                          <a:latin typeface="Calibri"/>
                        </a:rPr>
                        <a:t>2 years, 9 months</a:t>
                      </a:r>
                    </a:p>
                  </a:txBody>
                  <a:tcPr marL="9525" marR="9525" marT="9525" marB="0" anchor="ctr"/>
                </a:tc>
                <a:extLst>
                  <a:ext uri="{0D108BD9-81ED-4DB2-BD59-A6C34878D82A}">
                    <a16:rowId xmlns:a16="http://schemas.microsoft.com/office/drawing/2014/main" val="10001"/>
                  </a:ext>
                </a:extLst>
              </a:tr>
              <a:tr h="497316">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Guillain-Barré Syndrome</a:t>
                      </a:r>
                      <a:br>
                        <a:rPr lang="en-US" sz="1400" b="0" i="0" u="none" strike="noStrike" dirty="0">
                          <a:solidFill>
                            <a:srgbClr val="000000"/>
                          </a:solidFill>
                          <a:effectLst/>
                          <a:latin typeface="Calibri"/>
                        </a:rPr>
                      </a:br>
                      <a:endParaRPr lang="en-US" sz="1400" b="0" i="0" u="none" strike="noStrike" dirty="0">
                        <a:solidFill>
                          <a:srgbClr val="000000"/>
                        </a:solidFill>
                        <a:effectLst/>
                        <a:latin typeface="Calibri"/>
                      </a:endParaRPr>
                    </a:p>
                  </a:txBody>
                  <a:tcPr marL="9525" marR="9525" marT="9525" marB="0" anchor="ctr"/>
                </a:tc>
                <a:tc>
                  <a:txBody>
                    <a:bodyPr/>
                    <a:lstStyle/>
                    <a:p>
                      <a:pPr algn="ctr" fontAlgn="ctr"/>
                      <a:r>
                        <a:rPr lang="en-US" sz="1400" b="0" i="0" u="none" strike="noStrike" dirty="0">
                          <a:solidFill>
                            <a:srgbClr val="000000"/>
                          </a:solidFill>
                          <a:effectLst/>
                          <a:latin typeface="Calibri"/>
                        </a:rPr>
                        <a:t>1 year, 10 months</a:t>
                      </a:r>
                    </a:p>
                  </a:txBody>
                  <a:tcPr marL="9525" marR="9525" marT="9525" marB="0" anchor="ctr"/>
                </a:tc>
                <a:extLst>
                  <a:ext uri="{0D108BD9-81ED-4DB2-BD59-A6C34878D82A}">
                    <a16:rowId xmlns:a16="http://schemas.microsoft.com/office/drawing/2014/main" val="10002"/>
                  </a:ext>
                </a:extLst>
              </a:tr>
              <a:tr h="741095">
                <a:tc>
                  <a:txBody>
                    <a:bodyPr/>
                    <a:lstStyle/>
                    <a:p>
                      <a:pPr algn="ctr" fontAlgn="ctr"/>
                      <a:r>
                        <a:rPr lang="en-US" sz="1400" b="0" i="0" u="none" strike="noStrike" dirty="0">
                          <a:solidFill>
                            <a:srgbClr val="000000"/>
                          </a:solidFill>
                          <a:effectLst/>
                          <a:latin typeface="Calibri"/>
                        </a:rPr>
                        <a:t>DTaP, Hib, MMR</a:t>
                      </a:r>
                    </a:p>
                  </a:txBody>
                  <a:tcPr marL="9525" marR="9525" marT="9525" marB="0" anchor="ctr"/>
                </a:tc>
                <a:tc>
                  <a:txBody>
                    <a:bodyPr/>
                    <a:lstStyle/>
                    <a:p>
                      <a:pPr algn="ctr" fontAlgn="ctr"/>
                      <a:r>
                        <a:rPr lang="en-US" sz="1400" b="0" i="0" u="none" strike="noStrike" dirty="0">
                          <a:solidFill>
                            <a:srgbClr val="000000"/>
                          </a:solidFill>
                          <a:effectLst/>
                          <a:latin typeface="Calibri"/>
                        </a:rPr>
                        <a:t>juvenile dermatomyositis</a:t>
                      </a:r>
                    </a:p>
                  </a:txBody>
                  <a:tcPr marL="9525" marR="9525" marT="9525" marB="0" anchor="ctr"/>
                </a:tc>
                <a:tc>
                  <a:txBody>
                    <a:bodyPr/>
                    <a:lstStyle/>
                    <a:p>
                      <a:pPr algn="ctr" fontAlgn="ctr"/>
                      <a:r>
                        <a:rPr lang="en-US" sz="1400" b="0" i="0" u="none" strike="noStrike" dirty="0">
                          <a:solidFill>
                            <a:srgbClr val="000000"/>
                          </a:solidFill>
                          <a:effectLst/>
                          <a:latin typeface="Calibri"/>
                        </a:rPr>
                        <a:t>1 year, 1 month</a:t>
                      </a:r>
                    </a:p>
                  </a:txBody>
                  <a:tcPr marL="9525" marR="9525" marT="9525" marB="0" anchor="ctr"/>
                </a:tc>
                <a:extLst>
                  <a:ext uri="{0D108BD9-81ED-4DB2-BD59-A6C34878D82A}">
                    <a16:rowId xmlns:a16="http://schemas.microsoft.com/office/drawing/2014/main" val="10003"/>
                  </a:ext>
                </a:extLst>
              </a:tr>
              <a:tr h="497316">
                <a:tc>
                  <a:txBody>
                    <a:bodyPr/>
                    <a:lstStyle/>
                    <a:p>
                      <a:pPr algn="ctr" fontAlgn="ctr"/>
                      <a:r>
                        <a:rPr lang="en-US" sz="1400" b="0" i="0" u="none" strike="noStrike" dirty="0">
                          <a:solidFill>
                            <a:srgbClr val="000000"/>
                          </a:solidFill>
                          <a:effectLst/>
                          <a:latin typeface="Calibri"/>
                        </a:rPr>
                        <a:t>DTaP, IPV, Hep B, Hib, PCV, RV</a:t>
                      </a:r>
                    </a:p>
                  </a:txBody>
                  <a:tcPr marL="9525" marR="9525" marT="9525" marB="0" anchor="ctr"/>
                </a:tc>
                <a:tc>
                  <a:txBody>
                    <a:bodyPr/>
                    <a:lstStyle/>
                    <a:p>
                      <a:pPr algn="ctr" fontAlgn="ctr"/>
                      <a:r>
                        <a:rPr lang="en-US" sz="1400" b="0" i="0" u="none" strike="noStrike" dirty="0">
                          <a:solidFill>
                            <a:srgbClr val="000000"/>
                          </a:solidFill>
                          <a:effectLst/>
                          <a:latin typeface="Calibri"/>
                        </a:rPr>
                        <a:t>encephalopathy, death</a:t>
                      </a:r>
                    </a:p>
                  </a:txBody>
                  <a:tcPr marL="9525" marR="9525" marT="9525" marB="0" anchor="ctr"/>
                </a:tc>
                <a:tc>
                  <a:txBody>
                    <a:bodyPr/>
                    <a:lstStyle/>
                    <a:p>
                      <a:pPr algn="ctr" fontAlgn="ctr"/>
                      <a:r>
                        <a:rPr lang="en-US" sz="1400" b="0" i="0" u="none" strike="noStrike" dirty="0">
                          <a:solidFill>
                            <a:srgbClr val="000000"/>
                          </a:solidFill>
                          <a:effectLst/>
                          <a:latin typeface="Calibri"/>
                        </a:rPr>
                        <a:t>3 years, 8 months</a:t>
                      </a:r>
                    </a:p>
                  </a:txBody>
                  <a:tcPr marL="9525" marR="9525" marT="9525" marB="0" anchor="ctr"/>
                </a:tc>
                <a:extLst>
                  <a:ext uri="{0D108BD9-81ED-4DB2-BD59-A6C34878D82A}">
                    <a16:rowId xmlns:a16="http://schemas.microsoft.com/office/drawing/2014/main" val="10004"/>
                  </a:ext>
                </a:extLst>
              </a:tr>
              <a:tr h="497318">
                <a:tc>
                  <a:txBody>
                    <a:bodyPr/>
                    <a:lstStyle/>
                    <a:p>
                      <a:pPr algn="ctr" fontAlgn="ctr"/>
                      <a:r>
                        <a:rPr lang="en-US" sz="1400" b="0" i="0" u="none" strike="noStrike" dirty="0">
                          <a:solidFill>
                            <a:srgbClr val="000000"/>
                          </a:solidFill>
                          <a:effectLst/>
                          <a:latin typeface="Calibri"/>
                        </a:rPr>
                        <a:t>HPV</a:t>
                      </a:r>
                    </a:p>
                  </a:txBody>
                  <a:tcPr marL="9525" marR="9525" marT="9525" marB="0" anchor="ctr"/>
                </a:tc>
                <a:tc>
                  <a:txBody>
                    <a:bodyPr/>
                    <a:lstStyle/>
                    <a:p>
                      <a:pPr algn="ctr" fontAlgn="ctr"/>
                      <a:r>
                        <a:rPr lang="en-US" sz="1400" b="0" i="0" u="none" strike="noStrike" dirty="0">
                          <a:solidFill>
                            <a:srgbClr val="000000"/>
                          </a:solidFill>
                          <a:effectLst/>
                          <a:latin typeface="Calibri"/>
                        </a:rPr>
                        <a:t>relapsing/remitting Multiple Sclerosis</a:t>
                      </a:r>
                    </a:p>
                  </a:txBody>
                  <a:tcPr marL="9525" marR="9525" marT="9525" marB="0" anchor="ctr"/>
                </a:tc>
                <a:tc>
                  <a:txBody>
                    <a:bodyPr/>
                    <a:lstStyle/>
                    <a:p>
                      <a:pPr algn="ctr" fontAlgn="ctr"/>
                      <a:r>
                        <a:rPr lang="en-US" sz="1400" b="0" i="0" u="none" strike="noStrike" dirty="0">
                          <a:solidFill>
                            <a:srgbClr val="000000"/>
                          </a:solidFill>
                          <a:effectLst/>
                          <a:latin typeface="Calibri"/>
                        </a:rPr>
                        <a:t>2 years, 3 months</a:t>
                      </a:r>
                    </a:p>
                  </a:txBody>
                  <a:tcPr marL="9525" marR="9525" marT="9525" marB="0" anchor="ctr"/>
                </a:tc>
                <a:extLst>
                  <a:ext uri="{0D108BD9-81ED-4DB2-BD59-A6C34878D82A}">
                    <a16:rowId xmlns:a16="http://schemas.microsoft.com/office/drawing/2014/main" val="10005"/>
                  </a:ext>
                </a:extLst>
              </a:tr>
              <a:tr h="497239">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encephalitis</a:t>
                      </a:r>
                    </a:p>
                  </a:txBody>
                  <a:tcPr marL="9525" marR="9525" marT="9525" marB="0" anchor="ctr"/>
                </a:tc>
                <a:tc>
                  <a:txBody>
                    <a:bodyPr/>
                    <a:lstStyle/>
                    <a:p>
                      <a:pPr algn="ctr" fontAlgn="ctr"/>
                      <a:r>
                        <a:rPr lang="en-US" sz="1400" b="0" i="0" u="none" strike="noStrike" dirty="0">
                          <a:solidFill>
                            <a:srgbClr val="000000"/>
                          </a:solidFill>
                          <a:effectLst/>
                          <a:latin typeface="Calibri"/>
                        </a:rPr>
                        <a:t>2 years, 4 months</a:t>
                      </a:r>
                    </a:p>
                  </a:txBody>
                  <a:tcPr marL="9525" marR="9525" marT="9525" marB="0" anchor="ctr"/>
                </a:tc>
                <a:extLst>
                  <a:ext uri="{0D108BD9-81ED-4DB2-BD59-A6C34878D82A}">
                    <a16:rowId xmlns:a16="http://schemas.microsoft.com/office/drawing/2014/main" val="10006"/>
                  </a:ext>
                </a:extLst>
              </a:tr>
              <a:tr h="542007">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Guillain-Barré Syndrome</a:t>
                      </a:r>
                      <a:br>
                        <a:rPr lang="en-US" sz="1400" b="0" i="0" u="none" strike="noStrike" dirty="0">
                          <a:solidFill>
                            <a:srgbClr val="000000"/>
                          </a:solidFill>
                          <a:effectLst/>
                          <a:latin typeface="Calibri"/>
                        </a:rPr>
                      </a:br>
                      <a:endParaRPr lang="en-US" sz="1400" b="0" i="0" u="none" strike="noStrike" dirty="0">
                        <a:solidFill>
                          <a:srgbClr val="000000"/>
                        </a:solidFill>
                        <a:effectLst/>
                        <a:latin typeface="Calibri"/>
                      </a:endParaRPr>
                    </a:p>
                  </a:txBody>
                  <a:tcPr marL="9525" marR="9525" marT="9525" marB="0" anchor="ctr"/>
                </a:tc>
                <a:tc>
                  <a:txBody>
                    <a:bodyPr/>
                    <a:lstStyle/>
                    <a:p>
                      <a:pPr algn="ctr" fontAlgn="ctr"/>
                      <a:r>
                        <a:rPr lang="en-US" sz="1400" b="0" i="0" u="none" strike="noStrike" dirty="0">
                          <a:solidFill>
                            <a:srgbClr val="000000"/>
                          </a:solidFill>
                          <a:effectLst/>
                          <a:latin typeface="Calibri"/>
                        </a:rPr>
                        <a:t>1 year, 7 months</a:t>
                      </a:r>
                    </a:p>
                  </a:txBody>
                  <a:tcPr marL="9525" marR="9525" marT="9525" marB="0" anchor="ctr"/>
                </a:tc>
                <a:extLst>
                  <a:ext uri="{0D108BD9-81ED-4DB2-BD59-A6C34878D82A}">
                    <a16:rowId xmlns:a16="http://schemas.microsoft.com/office/drawing/2014/main" val="10007"/>
                  </a:ext>
                </a:extLst>
              </a:tr>
              <a:tr h="448676">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Guillain-Barré Syndrome</a:t>
                      </a:r>
                      <a:br>
                        <a:rPr lang="en-US" sz="1400" b="0" i="0" u="none" strike="noStrike" dirty="0">
                          <a:solidFill>
                            <a:srgbClr val="000000"/>
                          </a:solidFill>
                          <a:effectLst/>
                          <a:latin typeface="Calibri"/>
                        </a:rPr>
                      </a:br>
                      <a:endParaRPr lang="en-US" sz="1400" b="0" i="0" u="none" strike="noStrike" dirty="0">
                        <a:solidFill>
                          <a:srgbClr val="000000"/>
                        </a:solidFill>
                        <a:effectLst/>
                        <a:latin typeface="Calibri"/>
                      </a:endParaRPr>
                    </a:p>
                  </a:txBody>
                  <a:tcPr marL="9525" marR="9525" marT="9525" marB="0" anchor="ctr"/>
                </a:tc>
                <a:tc>
                  <a:txBody>
                    <a:bodyPr/>
                    <a:lstStyle/>
                    <a:p>
                      <a:pPr algn="ctr" fontAlgn="ctr"/>
                      <a:r>
                        <a:rPr lang="en-US" sz="1400" b="0" i="0" u="none" strike="noStrike" dirty="0">
                          <a:solidFill>
                            <a:srgbClr val="000000"/>
                          </a:solidFill>
                          <a:effectLst/>
                          <a:latin typeface="Calibri"/>
                        </a:rPr>
                        <a:t>1 year, 1 month</a:t>
                      </a:r>
                    </a:p>
                  </a:txBody>
                  <a:tcPr marL="9525" marR="9525" marT="9525" marB="0" anchor="ctr"/>
                </a:tc>
                <a:extLst>
                  <a:ext uri="{0D108BD9-81ED-4DB2-BD59-A6C34878D82A}">
                    <a16:rowId xmlns:a16="http://schemas.microsoft.com/office/drawing/2014/main" val="10008"/>
                  </a:ext>
                </a:extLst>
              </a:tr>
            </a:tbl>
          </a:graphicData>
        </a:graphic>
      </p:graphicFrame>
      <p:sp>
        <p:nvSpPr>
          <p:cNvPr id="21551" name="TextBox 5">
            <a:extLst>
              <a:ext uri="{FF2B5EF4-FFF2-40B4-BE49-F238E27FC236}">
                <a16:creationId xmlns:a16="http://schemas.microsoft.com/office/drawing/2014/main" id="{8C0AEEA2-393E-0ECF-D8DA-87CE6C883D1B}"/>
              </a:ext>
            </a:extLst>
          </p:cNvPr>
          <p:cNvSpPr txBox="1">
            <a:spLocks noChangeArrowheads="1"/>
          </p:cNvSpPr>
          <p:nvPr/>
        </p:nvSpPr>
        <p:spPr bwMode="auto">
          <a:xfrm>
            <a:off x="6858000" y="6477000"/>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en-US" altLang="en-US" sz="1200" i="1">
                <a:latin typeface="Arial" panose="020B0604020202020204" pitchFamily="34" charset="0"/>
              </a:rPr>
              <a:t>(continued . . . )</a:t>
            </a:r>
          </a:p>
        </p:txBody>
      </p:sp>
      <p:sp>
        <p:nvSpPr>
          <p:cNvPr id="21552" name="TextBox 1">
            <a:extLst>
              <a:ext uri="{FF2B5EF4-FFF2-40B4-BE49-F238E27FC236}">
                <a16:creationId xmlns:a16="http://schemas.microsoft.com/office/drawing/2014/main" id="{51A96B44-8CCC-FDA0-2CF5-D5FA061D4B36}"/>
              </a:ext>
            </a:extLst>
          </p:cNvPr>
          <p:cNvSpPr txBox="1">
            <a:spLocks noChangeArrowheads="1"/>
          </p:cNvSpPr>
          <p:nvPr/>
        </p:nvSpPr>
        <p:spPr bwMode="auto">
          <a:xfrm>
            <a:off x="381000" y="6477000"/>
            <a:ext cx="4953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en-US" altLang="en-US" sz="1400">
                <a:latin typeface="Arial" panose="020B0604020202020204" pitchFamily="34" charset="0"/>
              </a:rPr>
              <a:t>*Terms of settlement are memorialized by Stipulation</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a:extLst>
              <a:ext uri="{FF2B5EF4-FFF2-40B4-BE49-F238E27FC236}">
                <a16:creationId xmlns:a16="http://schemas.microsoft.com/office/drawing/2014/main" id="{0D919470-28DD-6045-7430-FE3544FFD88D}"/>
              </a:ext>
            </a:extLst>
          </p:cNvPr>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fld id="{573F8647-60FB-4454-959B-D35EA04DBFED}" type="slidenum">
              <a:rPr lang="en-US" altLang="de-DE" sz="1200">
                <a:latin typeface="Arial" panose="020B0604020202020204" pitchFamily="34" charset="0"/>
              </a:rPr>
              <a:pPr eaLnBrk="1" hangingPunct="1">
                <a:spcBef>
                  <a:spcPct val="0"/>
                </a:spcBef>
                <a:buClrTx/>
                <a:buSzTx/>
                <a:buFontTx/>
                <a:buNone/>
              </a:pPr>
              <a:t>2</a:t>
            </a:fld>
            <a:endParaRPr lang="en-US" altLang="de-DE" sz="1200">
              <a:latin typeface="Arial" panose="020B0604020202020204" pitchFamily="34" charset="0"/>
            </a:endParaRPr>
          </a:p>
        </p:txBody>
      </p:sp>
      <p:sp>
        <p:nvSpPr>
          <p:cNvPr id="148482" name="Rectangle 2">
            <a:extLst>
              <a:ext uri="{FF2B5EF4-FFF2-40B4-BE49-F238E27FC236}">
                <a16:creationId xmlns:a16="http://schemas.microsoft.com/office/drawing/2014/main" id="{D4B61D24-2449-C16D-7999-2F2D85DC7BA7}"/>
              </a:ext>
            </a:extLst>
          </p:cNvPr>
          <p:cNvSpPr>
            <a:spLocks noGrp="1" noRot="1" noChangeArrowheads="1"/>
          </p:cNvSpPr>
          <p:nvPr>
            <p:ph type="title"/>
          </p:nvPr>
        </p:nvSpPr>
        <p:spPr/>
        <p:txBody>
          <a:bodyPr/>
          <a:lstStyle/>
          <a:p>
            <a:pPr eaLnBrk="1" hangingPunct="1">
              <a:defRPr/>
            </a:pPr>
            <a:r>
              <a:rPr lang="en-US" dirty="0">
                <a:latin typeface="Arial" pitchFamily="34" charset="0"/>
                <a:cs typeface="Arial" pitchFamily="34" charset="0"/>
              </a:rPr>
              <a:t>Statistics</a:t>
            </a:r>
            <a:br>
              <a:rPr lang="en-US" dirty="0">
                <a:latin typeface="Arial" pitchFamily="34" charset="0"/>
                <a:cs typeface="Arial" pitchFamily="34" charset="0"/>
              </a:rPr>
            </a:br>
            <a:r>
              <a:rPr lang="en-US" sz="2400" dirty="0">
                <a:latin typeface="Arial" pitchFamily="34" charset="0"/>
                <a:cs typeface="Arial" pitchFamily="34" charset="0"/>
              </a:rPr>
              <a:t>Reporting Period:  8/16/13 – 11/15/13</a:t>
            </a:r>
          </a:p>
        </p:txBody>
      </p:sp>
      <p:sp>
        <p:nvSpPr>
          <p:cNvPr id="148483" name="Rectangle 3">
            <a:extLst>
              <a:ext uri="{FF2B5EF4-FFF2-40B4-BE49-F238E27FC236}">
                <a16:creationId xmlns:a16="http://schemas.microsoft.com/office/drawing/2014/main" id="{0B17151B-017E-8C2C-D906-FA88F8D11B2C}"/>
              </a:ext>
            </a:extLst>
          </p:cNvPr>
          <p:cNvSpPr>
            <a:spLocks noGrp="1" noChangeArrowheads="1"/>
          </p:cNvSpPr>
          <p:nvPr>
            <p:ph type="body" idx="1"/>
          </p:nvPr>
        </p:nvSpPr>
        <p:spPr>
          <a:xfrm>
            <a:off x="457200" y="2362200"/>
            <a:ext cx="8229600" cy="3763963"/>
          </a:xfrm>
        </p:spPr>
        <p:txBody>
          <a:bodyPr/>
          <a:lstStyle/>
          <a:p>
            <a:pPr eaLnBrk="1" hangingPunct="1">
              <a:buFont typeface="Wingdings" panose="05000000000000000000" pitchFamily="2" charset="2"/>
              <a:buNone/>
              <a:defRPr/>
            </a:pPr>
            <a:r>
              <a:rPr lang="en-US" sz="2200" b="1" dirty="0">
                <a:latin typeface="Arial" pitchFamily="34" charset="0"/>
                <a:cs typeface="Arial" pitchFamily="34" charset="0"/>
              </a:rPr>
              <a:t>I.  Total Petitions Filed in the United States Court of Federal Claims this reporting period:  202</a:t>
            </a:r>
          </a:p>
          <a:p>
            <a:pPr eaLnBrk="1" hangingPunct="1">
              <a:buFont typeface="Wingdings" panose="05000000000000000000" pitchFamily="2" charset="2"/>
              <a:buNone/>
              <a:defRPr/>
            </a:pPr>
            <a:r>
              <a:rPr lang="en-US" sz="2200" dirty="0">
                <a:latin typeface="Arial" pitchFamily="34" charset="0"/>
                <a:cs typeface="Arial" pitchFamily="34" charset="0"/>
              </a:rPr>
              <a:t>	A.  Minors:  31</a:t>
            </a:r>
          </a:p>
          <a:p>
            <a:pPr eaLnBrk="1" hangingPunct="1">
              <a:buFont typeface="Wingdings" panose="05000000000000000000" pitchFamily="2" charset="2"/>
              <a:buNone/>
              <a:defRPr/>
            </a:pPr>
            <a:r>
              <a:rPr lang="en-US" sz="2200" dirty="0">
                <a:latin typeface="Arial" pitchFamily="34" charset="0"/>
                <a:cs typeface="Arial" pitchFamily="34" charset="0"/>
              </a:rPr>
              <a:t>	B.  Adults:  171</a:t>
            </a:r>
          </a:p>
          <a:p>
            <a:pPr eaLnBrk="1" hangingPunct="1">
              <a:buFont typeface="Wingdings" panose="05000000000000000000" pitchFamily="2" charset="2"/>
              <a:buNone/>
              <a:defRPr/>
            </a:pPr>
            <a:r>
              <a:rPr lang="en-US" sz="2200" dirty="0">
                <a:latin typeface="Arial" pitchFamily="34" charset="0"/>
                <a:cs typeface="Arial" pitchFamily="34" charset="0"/>
              </a:rPr>
              <a:t>		</a:t>
            </a:r>
            <a:r>
              <a:rPr lang="en-US"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Slide Number Placeholder 4">
            <a:extLst>
              <a:ext uri="{FF2B5EF4-FFF2-40B4-BE49-F238E27FC236}">
                <a16:creationId xmlns:a16="http://schemas.microsoft.com/office/drawing/2014/main" id="{F7AD3D96-C436-7B0B-48E6-9C8CD8C5E49A}"/>
              </a:ext>
            </a:extLst>
          </p:cNvPr>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fld id="{2F64D57E-2283-42F1-BCD2-DA925495FA32}" type="slidenum">
              <a:rPr lang="en-US" altLang="de-DE" sz="1200">
                <a:latin typeface="Arial" panose="020B0604020202020204" pitchFamily="34" charset="0"/>
              </a:rPr>
              <a:pPr eaLnBrk="1" hangingPunct="1">
                <a:spcBef>
                  <a:spcPct val="0"/>
                </a:spcBef>
                <a:buClrTx/>
                <a:buSzTx/>
                <a:buFontTx/>
                <a:buNone/>
              </a:pPr>
              <a:t>20</a:t>
            </a:fld>
            <a:endParaRPr lang="en-US" altLang="de-DE" sz="1200">
              <a:latin typeface="Arial" panose="020B0604020202020204" pitchFamily="34" charset="0"/>
            </a:endParaRPr>
          </a:p>
        </p:txBody>
      </p:sp>
      <p:sp>
        <p:nvSpPr>
          <p:cNvPr id="24578" name="Rectangle 2">
            <a:extLst>
              <a:ext uri="{FF2B5EF4-FFF2-40B4-BE49-F238E27FC236}">
                <a16:creationId xmlns:a16="http://schemas.microsoft.com/office/drawing/2014/main" id="{DC73834C-6750-3765-B87D-5D227A2D023F}"/>
              </a:ext>
            </a:extLst>
          </p:cNvPr>
          <p:cNvSpPr>
            <a:spLocks noGrp="1" noRot="1" noChangeArrowheads="1"/>
          </p:cNvSpPr>
          <p:nvPr>
            <p:ph type="title"/>
          </p:nvPr>
        </p:nvSpPr>
        <p:spPr/>
        <p:txBody>
          <a:bodyPr/>
          <a:lstStyle/>
          <a:p>
            <a:pPr eaLnBrk="1" hangingPunct="1">
              <a:defRPr/>
            </a:pPr>
            <a:r>
              <a:rPr lang="en-US" sz="4000" dirty="0">
                <a:latin typeface="Arial" pitchFamily="34" charset="0"/>
                <a:cs typeface="Arial" pitchFamily="34" charset="0"/>
              </a:rPr>
              <a:t>Adjudicated Settlements</a:t>
            </a:r>
            <a:r>
              <a:rPr lang="en-US" sz="3200" dirty="0">
                <a:latin typeface="Arial" pitchFamily="34" charset="0"/>
                <a:cs typeface="Arial" pitchFamily="34" charset="0"/>
              </a:rPr>
              <a:t>*</a:t>
            </a:r>
            <a:r>
              <a:rPr lang="en-US" sz="4000" dirty="0">
                <a:latin typeface="Arial" pitchFamily="34" charset="0"/>
                <a:cs typeface="Arial" pitchFamily="34" charset="0"/>
              </a:rPr>
              <a:t> </a:t>
            </a:r>
            <a:br>
              <a:rPr lang="en-US" dirty="0"/>
            </a:br>
            <a:r>
              <a:rPr lang="en-US" sz="1800" dirty="0">
                <a:latin typeface="Arial" pitchFamily="34" charset="0"/>
                <a:cs typeface="Arial" pitchFamily="34" charset="0"/>
              </a:rPr>
              <a:t>Reporting Period:  8/16/13 – 11/15/13</a:t>
            </a:r>
            <a:br>
              <a:rPr lang="en-US" dirty="0"/>
            </a:br>
            <a:r>
              <a:rPr lang="en-US" dirty="0"/>
              <a:t> </a:t>
            </a:r>
            <a:endParaRPr lang="en-US" sz="2800" dirty="0"/>
          </a:p>
        </p:txBody>
      </p:sp>
      <p:sp>
        <p:nvSpPr>
          <p:cNvPr id="24579" name="Rectangle 3">
            <a:extLst>
              <a:ext uri="{FF2B5EF4-FFF2-40B4-BE49-F238E27FC236}">
                <a16:creationId xmlns:a16="http://schemas.microsoft.com/office/drawing/2014/main" id="{F15B1E84-44F3-0E95-D336-E27381C2DB65}"/>
              </a:ext>
            </a:extLst>
          </p:cNvPr>
          <p:cNvSpPr>
            <a:spLocks noGrp="1" noChangeArrowheads="1"/>
          </p:cNvSpPr>
          <p:nvPr>
            <p:ph type="body" idx="1"/>
          </p:nvPr>
        </p:nvSpPr>
        <p:spPr/>
        <p:txBody>
          <a:bodyPr/>
          <a:lstStyle/>
          <a:p>
            <a:pPr marL="0" indent="0" eaLnBrk="1" hangingPunct="1">
              <a:buFont typeface="Wingdings" panose="05000000000000000000" pitchFamily="2" charset="2"/>
              <a:buNone/>
              <a:defRPr/>
            </a:pPr>
            <a:endParaRPr lang="en-US" sz="2400" dirty="0"/>
          </a:p>
          <a:p>
            <a:pPr marL="0" indent="0" eaLnBrk="1" hangingPunct="1">
              <a:buFont typeface="Wingdings" panose="05000000000000000000" pitchFamily="2" charset="2"/>
              <a:buNone/>
              <a:defRPr/>
            </a:pPr>
            <a:endParaRPr lang="en-US" sz="2400" dirty="0"/>
          </a:p>
        </p:txBody>
      </p:sp>
      <p:graphicFrame>
        <p:nvGraphicFramePr>
          <p:cNvPr id="5" name="Table 4">
            <a:extLst>
              <a:ext uri="{FF2B5EF4-FFF2-40B4-BE49-F238E27FC236}">
                <a16:creationId xmlns:a16="http://schemas.microsoft.com/office/drawing/2014/main" id="{90103A04-1DCF-F80B-4503-A78C2AA75A44}"/>
              </a:ext>
            </a:extLst>
          </p:cNvPr>
          <p:cNvGraphicFramePr>
            <a:graphicFrameLocks noGrp="1"/>
          </p:cNvGraphicFramePr>
          <p:nvPr/>
        </p:nvGraphicFramePr>
        <p:xfrm>
          <a:off x="0" y="1143000"/>
          <a:ext cx="9144000" cy="4949825"/>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0000"/>
                    </a:ext>
                  </a:extLst>
                </a:gridCol>
                <a:gridCol w="57150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tblGrid>
              <a:tr h="579247">
                <a:tc>
                  <a:txBody>
                    <a:bodyPr/>
                    <a:lstStyle/>
                    <a:p>
                      <a:pPr algn="ctr"/>
                      <a:r>
                        <a:rPr lang="en-US" sz="1600" dirty="0">
                          <a:latin typeface="Arial" pitchFamily="34" charset="0"/>
                          <a:cs typeface="Arial" pitchFamily="34" charset="0"/>
                        </a:rPr>
                        <a:t>Vaccine(s)</a:t>
                      </a:r>
                    </a:p>
                  </a:txBody>
                  <a:tcPr marT="45724" marB="45724" anchor="ctr"/>
                </a:tc>
                <a:tc>
                  <a:txBody>
                    <a:bodyPr/>
                    <a:lstStyle/>
                    <a:p>
                      <a:pPr algn="ctr"/>
                      <a:r>
                        <a:rPr lang="en-US" sz="1600" dirty="0">
                          <a:latin typeface="Arial" pitchFamily="34" charset="0"/>
                          <a:cs typeface="Arial" pitchFamily="34" charset="0"/>
                        </a:rPr>
                        <a:t>Alleged Injury(ies)</a:t>
                      </a:r>
                    </a:p>
                  </a:txBody>
                  <a:tcPr marT="45724" marB="45724" anchor="ctr"/>
                </a:tc>
                <a:tc>
                  <a:txBody>
                    <a:bodyPr/>
                    <a:lstStyle/>
                    <a:p>
                      <a:pPr algn="ctr"/>
                      <a:r>
                        <a:rPr lang="en-US" sz="1600" dirty="0">
                          <a:latin typeface="Arial" pitchFamily="34" charset="0"/>
                          <a:cs typeface="Arial" pitchFamily="34" charset="0"/>
                        </a:rPr>
                        <a:t>Petition Filing to Settlement</a:t>
                      </a:r>
                      <a:r>
                        <a:rPr lang="en-US" sz="1600" baseline="0" dirty="0">
                          <a:latin typeface="Arial" pitchFamily="34" charset="0"/>
                          <a:cs typeface="Arial" pitchFamily="34" charset="0"/>
                        </a:rPr>
                        <a:t> Filing</a:t>
                      </a:r>
                      <a:endParaRPr lang="en-US" sz="1600" dirty="0">
                        <a:latin typeface="Arial" pitchFamily="34" charset="0"/>
                        <a:cs typeface="Arial" pitchFamily="34" charset="0"/>
                      </a:endParaRPr>
                    </a:p>
                  </a:txBody>
                  <a:tcPr marT="45724" marB="45724" anchor="ctr"/>
                </a:tc>
                <a:extLst>
                  <a:ext uri="{0D108BD9-81ED-4DB2-BD59-A6C34878D82A}">
                    <a16:rowId xmlns:a16="http://schemas.microsoft.com/office/drawing/2014/main" val="10000"/>
                  </a:ext>
                </a:extLst>
              </a:tr>
              <a:tr h="497236">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shoulder injury</a:t>
                      </a:r>
                    </a:p>
                  </a:txBody>
                  <a:tcPr marL="9525" marR="9525" marT="9525" marB="0" anchor="ctr"/>
                </a:tc>
                <a:tc>
                  <a:txBody>
                    <a:bodyPr/>
                    <a:lstStyle/>
                    <a:p>
                      <a:pPr algn="ctr" fontAlgn="ctr"/>
                      <a:r>
                        <a:rPr lang="en-US" sz="1400" b="0" i="0" u="none" strike="noStrike" dirty="0">
                          <a:solidFill>
                            <a:srgbClr val="000000"/>
                          </a:solidFill>
                          <a:effectLst/>
                          <a:latin typeface="Calibri"/>
                        </a:rPr>
                        <a:t>11 months</a:t>
                      </a:r>
                    </a:p>
                  </a:txBody>
                  <a:tcPr marL="9525" marR="9525" marT="9525" marB="0" anchor="ctr"/>
                </a:tc>
                <a:extLst>
                  <a:ext uri="{0D108BD9-81ED-4DB2-BD59-A6C34878D82A}">
                    <a16:rowId xmlns:a16="http://schemas.microsoft.com/office/drawing/2014/main" val="10001"/>
                  </a:ext>
                </a:extLst>
              </a:tr>
              <a:tr h="497327">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bilateral optic neuritis resulting in permanent legal blindness</a:t>
                      </a:r>
                    </a:p>
                  </a:txBody>
                  <a:tcPr marL="9525" marR="9525" marT="9525" marB="0" anchor="ctr"/>
                </a:tc>
                <a:tc>
                  <a:txBody>
                    <a:bodyPr/>
                    <a:lstStyle/>
                    <a:p>
                      <a:pPr algn="ctr" fontAlgn="ctr"/>
                      <a:r>
                        <a:rPr lang="en-US" sz="1400" b="0" i="0" u="none" strike="noStrike" dirty="0">
                          <a:solidFill>
                            <a:srgbClr val="000000"/>
                          </a:solidFill>
                          <a:effectLst/>
                          <a:latin typeface="Calibri"/>
                        </a:rPr>
                        <a:t>11 months</a:t>
                      </a:r>
                    </a:p>
                  </a:txBody>
                  <a:tcPr marL="9525" marR="9525" marT="9525" marB="0" anchor="ctr"/>
                </a:tc>
                <a:extLst>
                  <a:ext uri="{0D108BD9-81ED-4DB2-BD59-A6C34878D82A}">
                    <a16:rowId xmlns:a16="http://schemas.microsoft.com/office/drawing/2014/main" val="10002"/>
                  </a:ext>
                </a:extLst>
              </a:tr>
              <a:tr h="741112">
                <a:tc>
                  <a:txBody>
                    <a:bodyPr/>
                    <a:lstStyle/>
                    <a:p>
                      <a:pPr algn="ctr" fontAlgn="ctr"/>
                      <a:r>
                        <a:rPr lang="en-US" sz="1400" b="0" i="0" u="none" strike="noStrike" dirty="0">
                          <a:solidFill>
                            <a:srgbClr val="000000"/>
                          </a:solidFill>
                          <a:effectLst/>
                          <a:latin typeface="Calibri"/>
                        </a:rPr>
                        <a:t>MMR, PCV, Varicella</a:t>
                      </a:r>
                    </a:p>
                  </a:txBody>
                  <a:tcPr marL="9525" marR="9525" marT="9525" marB="0" anchor="ctr"/>
                </a:tc>
                <a:tc>
                  <a:txBody>
                    <a:bodyPr/>
                    <a:lstStyle/>
                    <a:p>
                      <a:pPr algn="ctr" fontAlgn="ctr"/>
                      <a:r>
                        <a:rPr lang="en-US" sz="1400" b="0" i="0" u="none" strike="noStrike" dirty="0">
                          <a:solidFill>
                            <a:srgbClr val="000000"/>
                          </a:solidFill>
                          <a:effectLst/>
                          <a:latin typeface="Calibri"/>
                        </a:rPr>
                        <a:t>encephalopathy or acute disseminated encephalomyelitis</a:t>
                      </a:r>
                    </a:p>
                  </a:txBody>
                  <a:tcPr marL="9525" marR="9525" marT="9525" marB="0" anchor="ctr"/>
                </a:tc>
                <a:tc>
                  <a:txBody>
                    <a:bodyPr/>
                    <a:lstStyle/>
                    <a:p>
                      <a:pPr algn="ctr" fontAlgn="ctr"/>
                      <a:r>
                        <a:rPr lang="en-US" sz="1400" b="0" i="0" u="none" strike="noStrike" dirty="0">
                          <a:solidFill>
                            <a:srgbClr val="000000"/>
                          </a:solidFill>
                          <a:effectLst/>
                          <a:latin typeface="Calibri"/>
                        </a:rPr>
                        <a:t>3 years, 6 months</a:t>
                      </a:r>
                    </a:p>
                  </a:txBody>
                  <a:tcPr marL="9525" marR="9525" marT="9525" marB="0" anchor="ctr"/>
                </a:tc>
                <a:extLst>
                  <a:ext uri="{0D108BD9-81ED-4DB2-BD59-A6C34878D82A}">
                    <a16:rowId xmlns:a16="http://schemas.microsoft.com/office/drawing/2014/main" val="10003"/>
                  </a:ext>
                </a:extLst>
              </a:tr>
              <a:tr h="497327">
                <a:tc>
                  <a:txBody>
                    <a:bodyPr/>
                    <a:lstStyle/>
                    <a:p>
                      <a:pPr algn="ctr" fontAlgn="ctr"/>
                      <a:r>
                        <a:rPr lang="en-US" sz="1400" b="0" i="0" u="none" strike="noStrike" dirty="0">
                          <a:solidFill>
                            <a:srgbClr val="000000"/>
                          </a:solidFill>
                          <a:effectLst/>
                          <a:latin typeface="Calibri"/>
                        </a:rPr>
                        <a:t>DTaP, Flu</a:t>
                      </a:r>
                    </a:p>
                  </a:txBody>
                  <a:tcPr marL="9525" marR="9525" marT="9525" marB="0" anchor="ctr"/>
                </a:tc>
                <a:tc>
                  <a:txBody>
                    <a:bodyPr/>
                    <a:lstStyle/>
                    <a:p>
                      <a:pPr algn="ctr" fontAlgn="ctr"/>
                      <a:r>
                        <a:rPr lang="en-US" sz="1400" b="0" i="0" u="none" strike="noStrike" dirty="0">
                          <a:solidFill>
                            <a:srgbClr val="000000"/>
                          </a:solidFill>
                          <a:effectLst/>
                          <a:latin typeface="Calibri"/>
                        </a:rPr>
                        <a:t>Guillain-Barré Syndrome and/or chronic inflammatory demyelinating polyneuropathy</a:t>
                      </a:r>
                    </a:p>
                  </a:txBody>
                  <a:tcPr marL="9525" marR="9525" marT="9525" marB="0" anchor="ctr"/>
                </a:tc>
                <a:tc>
                  <a:txBody>
                    <a:bodyPr/>
                    <a:lstStyle/>
                    <a:p>
                      <a:pPr algn="ctr" fontAlgn="ctr"/>
                      <a:r>
                        <a:rPr lang="en-US" sz="1400" b="0" i="0" u="none" strike="noStrike" dirty="0">
                          <a:solidFill>
                            <a:srgbClr val="000000"/>
                          </a:solidFill>
                          <a:effectLst/>
                          <a:latin typeface="Calibri"/>
                        </a:rPr>
                        <a:t>1 year, 8 months</a:t>
                      </a:r>
                    </a:p>
                  </a:txBody>
                  <a:tcPr marL="9525" marR="9525" marT="9525" marB="0" anchor="ctr"/>
                </a:tc>
                <a:extLst>
                  <a:ext uri="{0D108BD9-81ED-4DB2-BD59-A6C34878D82A}">
                    <a16:rowId xmlns:a16="http://schemas.microsoft.com/office/drawing/2014/main" val="10004"/>
                  </a:ext>
                </a:extLst>
              </a:tr>
              <a:tr h="649620">
                <a:tc>
                  <a:txBody>
                    <a:bodyPr/>
                    <a:lstStyle/>
                    <a:p>
                      <a:pPr algn="ctr" fontAlgn="ctr"/>
                      <a:r>
                        <a:rPr lang="en-US" sz="1400" b="0" i="0" u="none" strike="noStrike" dirty="0">
                          <a:solidFill>
                            <a:srgbClr val="000000"/>
                          </a:solidFill>
                          <a:effectLst/>
                          <a:latin typeface="Calibri"/>
                        </a:rPr>
                        <a:t>Varicella, Meningococcal, Tdap, Flu</a:t>
                      </a:r>
                    </a:p>
                  </a:txBody>
                  <a:tcPr marL="9525" marR="9525" marT="9525" marB="0" anchor="ctr"/>
                </a:tc>
                <a:tc>
                  <a:txBody>
                    <a:bodyPr/>
                    <a:lstStyle/>
                    <a:p>
                      <a:pPr algn="ctr" fontAlgn="ctr"/>
                      <a:r>
                        <a:rPr lang="en-US" sz="1400" b="0" i="0" u="none" strike="noStrike" dirty="0">
                          <a:solidFill>
                            <a:srgbClr val="000000"/>
                          </a:solidFill>
                          <a:effectLst/>
                          <a:latin typeface="Calibri"/>
                        </a:rPr>
                        <a:t>leukoencephalopathy</a:t>
                      </a:r>
                    </a:p>
                  </a:txBody>
                  <a:tcPr marL="9525" marR="9525" marT="9525" marB="0" anchor="ctr"/>
                </a:tc>
                <a:tc>
                  <a:txBody>
                    <a:bodyPr/>
                    <a:lstStyle/>
                    <a:p>
                      <a:pPr algn="ctr" fontAlgn="ctr"/>
                      <a:r>
                        <a:rPr lang="en-US" sz="1400" b="0" i="0" u="none" strike="noStrike" dirty="0">
                          <a:solidFill>
                            <a:srgbClr val="000000"/>
                          </a:solidFill>
                          <a:effectLst/>
                          <a:latin typeface="Calibri"/>
                        </a:rPr>
                        <a:t>1 year, 10 months</a:t>
                      </a:r>
                    </a:p>
                  </a:txBody>
                  <a:tcPr marL="9525" marR="9525" marT="9525" marB="0" anchor="ctr"/>
                </a:tc>
                <a:extLst>
                  <a:ext uri="{0D108BD9-81ED-4DB2-BD59-A6C34878D82A}">
                    <a16:rowId xmlns:a16="http://schemas.microsoft.com/office/drawing/2014/main" val="10005"/>
                  </a:ext>
                </a:extLst>
              </a:tr>
              <a:tr h="497250">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Guillain-Barré Syndrome</a:t>
                      </a:r>
                      <a:br>
                        <a:rPr lang="en-US" sz="1400" b="0" i="0" u="none" strike="noStrike" dirty="0">
                          <a:solidFill>
                            <a:srgbClr val="000000"/>
                          </a:solidFill>
                          <a:effectLst/>
                          <a:latin typeface="Calibri"/>
                        </a:rPr>
                      </a:br>
                      <a:endParaRPr lang="en-US" sz="1400" b="0" i="0" u="none" strike="noStrike" dirty="0">
                        <a:solidFill>
                          <a:srgbClr val="000000"/>
                        </a:solidFill>
                        <a:effectLst/>
                        <a:latin typeface="Calibri"/>
                      </a:endParaRPr>
                    </a:p>
                  </a:txBody>
                  <a:tcPr marL="9525" marR="9525" marT="9525" marB="0" anchor="ctr"/>
                </a:tc>
                <a:tc>
                  <a:txBody>
                    <a:bodyPr/>
                    <a:lstStyle/>
                    <a:p>
                      <a:pPr algn="ctr" fontAlgn="ctr"/>
                      <a:r>
                        <a:rPr lang="en-US" sz="1400" b="0" i="0" u="none" strike="noStrike" dirty="0">
                          <a:solidFill>
                            <a:srgbClr val="000000"/>
                          </a:solidFill>
                          <a:effectLst/>
                          <a:latin typeface="Calibri"/>
                        </a:rPr>
                        <a:t>1 year, 2 months</a:t>
                      </a:r>
                    </a:p>
                  </a:txBody>
                  <a:tcPr marL="9525" marR="9525" marT="9525" marB="0" anchor="ctr"/>
                </a:tc>
                <a:extLst>
                  <a:ext uri="{0D108BD9-81ED-4DB2-BD59-A6C34878D82A}">
                    <a16:rowId xmlns:a16="http://schemas.microsoft.com/office/drawing/2014/main" val="10006"/>
                  </a:ext>
                </a:extLst>
              </a:tr>
              <a:tr h="542019">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chemically-induced multiple sclerosis and/or transverse myelitis</a:t>
                      </a:r>
                    </a:p>
                  </a:txBody>
                  <a:tcPr marL="9525" marR="9525" marT="9525" marB="0" anchor="ctr"/>
                </a:tc>
                <a:tc>
                  <a:txBody>
                    <a:bodyPr/>
                    <a:lstStyle/>
                    <a:p>
                      <a:pPr algn="ctr" fontAlgn="ctr"/>
                      <a:r>
                        <a:rPr lang="en-US" sz="1400" b="0" i="0" u="none" strike="noStrike" dirty="0">
                          <a:solidFill>
                            <a:srgbClr val="000000"/>
                          </a:solidFill>
                          <a:effectLst/>
                          <a:latin typeface="Calibri"/>
                        </a:rPr>
                        <a:t>6 years, 7 months</a:t>
                      </a:r>
                    </a:p>
                  </a:txBody>
                  <a:tcPr marL="9525" marR="9525" marT="9525" marB="0" anchor="ctr"/>
                </a:tc>
                <a:extLst>
                  <a:ext uri="{0D108BD9-81ED-4DB2-BD59-A6C34878D82A}">
                    <a16:rowId xmlns:a16="http://schemas.microsoft.com/office/drawing/2014/main" val="10007"/>
                  </a:ext>
                </a:extLst>
              </a:tr>
              <a:tr h="448686">
                <a:tc>
                  <a:txBody>
                    <a:bodyPr/>
                    <a:lstStyle/>
                    <a:p>
                      <a:pPr algn="ctr" fontAlgn="ctr"/>
                      <a:r>
                        <a:rPr lang="en-US" sz="1400" b="0" i="0" u="none" strike="noStrike" dirty="0">
                          <a:solidFill>
                            <a:srgbClr val="000000"/>
                          </a:solidFill>
                          <a:effectLst/>
                          <a:latin typeface="Calibri"/>
                        </a:rPr>
                        <a:t>Td</a:t>
                      </a:r>
                    </a:p>
                  </a:txBody>
                  <a:tcPr marL="9525" marR="9525" marT="9525" marB="0" anchor="ctr"/>
                </a:tc>
                <a:tc>
                  <a:txBody>
                    <a:bodyPr/>
                    <a:lstStyle/>
                    <a:p>
                      <a:pPr algn="ctr" fontAlgn="ctr"/>
                      <a:r>
                        <a:rPr lang="en-US" sz="1400" b="0" i="0" u="none" strike="noStrike" dirty="0">
                          <a:solidFill>
                            <a:srgbClr val="000000"/>
                          </a:solidFill>
                          <a:effectLst/>
                          <a:latin typeface="Calibri"/>
                        </a:rPr>
                        <a:t>multiple debilitating symptoms, including aggravation of chronic fatigue syndrome and chronic pain and muscle weakness</a:t>
                      </a:r>
                    </a:p>
                  </a:txBody>
                  <a:tcPr marL="9525" marR="9525" marT="9525" marB="0" anchor="ctr"/>
                </a:tc>
                <a:tc>
                  <a:txBody>
                    <a:bodyPr/>
                    <a:lstStyle/>
                    <a:p>
                      <a:pPr algn="ctr" fontAlgn="ctr"/>
                      <a:r>
                        <a:rPr lang="en-US" sz="1400" b="0" i="0" u="none" strike="noStrike" dirty="0">
                          <a:solidFill>
                            <a:srgbClr val="000000"/>
                          </a:solidFill>
                          <a:effectLst/>
                          <a:latin typeface="Calibri"/>
                        </a:rPr>
                        <a:t>2 years, 7 months</a:t>
                      </a:r>
                    </a:p>
                  </a:txBody>
                  <a:tcPr marL="9525" marR="9525" marT="9525" marB="0" anchor="ctr"/>
                </a:tc>
                <a:extLst>
                  <a:ext uri="{0D108BD9-81ED-4DB2-BD59-A6C34878D82A}">
                    <a16:rowId xmlns:a16="http://schemas.microsoft.com/office/drawing/2014/main" val="10008"/>
                  </a:ext>
                </a:extLst>
              </a:tr>
            </a:tbl>
          </a:graphicData>
        </a:graphic>
      </p:graphicFrame>
      <p:sp>
        <p:nvSpPr>
          <p:cNvPr id="22575" name="TextBox 5">
            <a:extLst>
              <a:ext uri="{FF2B5EF4-FFF2-40B4-BE49-F238E27FC236}">
                <a16:creationId xmlns:a16="http://schemas.microsoft.com/office/drawing/2014/main" id="{55EC9657-A077-1D61-281B-B9E21FCA9B76}"/>
              </a:ext>
            </a:extLst>
          </p:cNvPr>
          <p:cNvSpPr txBox="1">
            <a:spLocks noChangeArrowheads="1"/>
          </p:cNvSpPr>
          <p:nvPr/>
        </p:nvSpPr>
        <p:spPr bwMode="auto">
          <a:xfrm>
            <a:off x="6858000" y="6477000"/>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en-US" altLang="en-US" sz="1200" i="1">
                <a:latin typeface="Arial" panose="020B0604020202020204" pitchFamily="34" charset="0"/>
              </a:rPr>
              <a:t>(continued . . . )</a:t>
            </a:r>
          </a:p>
        </p:txBody>
      </p:sp>
      <p:sp>
        <p:nvSpPr>
          <p:cNvPr id="22576" name="TextBox 1">
            <a:extLst>
              <a:ext uri="{FF2B5EF4-FFF2-40B4-BE49-F238E27FC236}">
                <a16:creationId xmlns:a16="http://schemas.microsoft.com/office/drawing/2014/main" id="{E8176DA8-658B-E1DA-FD28-D364DC7ECF5D}"/>
              </a:ext>
            </a:extLst>
          </p:cNvPr>
          <p:cNvSpPr txBox="1">
            <a:spLocks noChangeArrowheads="1"/>
          </p:cNvSpPr>
          <p:nvPr/>
        </p:nvSpPr>
        <p:spPr bwMode="auto">
          <a:xfrm>
            <a:off x="381000" y="6477000"/>
            <a:ext cx="4953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en-US" altLang="en-US" sz="1400">
                <a:latin typeface="Arial" panose="020B0604020202020204" pitchFamily="34" charset="0"/>
              </a:rPr>
              <a:t>*Terms of settlement are memorialized by Stipulation</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Slide Number Placeholder 4">
            <a:extLst>
              <a:ext uri="{FF2B5EF4-FFF2-40B4-BE49-F238E27FC236}">
                <a16:creationId xmlns:a16="http://schemas.microsoft.com/office/drawing/2014/main" id="{7A934089-CCA4-BBE9-F2A7-1DF324DF0F8D}"/>
              </a:ext>
            </a:extLst>
          </p:cNvPr>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fld id="{65C20185-C9B5-470C-9E53-31028180DFA2}" type="slidenum">
              <a:rPr lang="en-US" altLang="de-DE" sz="1200">
                <a:latin typeface="Arial" panose="020B0604020202020204" pitchFamily="34" charset="0"/>
              </a:rPr>
              <a:pPr eaLnBrk="1" hangingPunct="1">
                <a:spcBef>
                  <a:spcPct val="0"/>
                </a:spcBef>
                <a:buClrTx/>
                <a:buSzTx/>
                <a:buFontTx/>
                <a:buNone/>
              </a:pPr>
              <a:t>21</a:t>
            </a:fld>
            <a:endParaRPr lang="en-US" altLang="de-DE" sz="1200">
              <a:latin typeface="Arial" panose="020B0604020202020204" pitchFamily="34" charset="0"/>
            </a:endParaRPr>
          </a:p>
        </p:txBody>
      </p:sp>
      <p:sp>
        <p:nvSpPr>
          <p:cNvPr id="24578" name="Rectangle 2">
            <a:extLst>
              <a:ext uri="{FF2B5EF4-FFF2-40B4-BE49-F238E27FC236}">
                <a16:creationId xmlns:a16="http://schemas.microsoft.com/office/drawing/2014/main" id="{8C650040-1357-8D06-BC0B-F923BC902F81}"/>
              </a:ext>
            </a:extLst>
          </p:cNvPr>
          <p:cNvSpPr>
            <a:spLocks noGrp="1" noRot="1" noChangeArrowheads="1"/>
          </p:cNvSpPr>
          <p:nvPr>
            <p:ph type="title"/>
          </p:nvPr>
        </p:nvSpPr>
        <p:spPr/>
        <p:txBody>
          <a:bodyPr/>
          <a:lstStyle/>
          <a:p>
            <a:pPr eaLnBrk="1" hangingPunct="1">
              <a:defRPr/>
            </a:pPr>
            <a:r>
              <a:rPr lang="en-US" sz="4000" dirty="0">
                <a:latin typeface="Arial" pitchFamily="34" charset="0"/>
                <a:cs typeface="Arial" pitchFamily="34" charset="0"/>
              </a:rPr>
              <a:t>Adjudicated Settlements</a:t>
            </a:r>
            <a:r>
              <a:rPr lang="en-US" sz="3200" dirty="0">
                <a:latin typeface="Arial" pitchFamily="34" charset="0"/>
                <a:cs typeface="Arial" pitchFamily="34" charset="0"/>
              </a:rPr>
              <a:t>*</a:t>
            </a:r>
            <a:r>
              <a:rPr lang="en-US" sz="4000" dirty="0">
                <a:latin typeface="Arial" pitchFamily="34" charset="0"/>
                <a:cs typeface="Arial" pitchFamily="34" charset="0"/>
              </a:rPr>
              <a:t> </a:t>
            </a:r>
            <a:br>
              <a:rPr lang="en-US" dirty="0"/>
            </a:br>
            <a:r>
              <a:rPr lang="en-US" sz="1800" dirty="0">
                <a:latin typeface="Arial" pitchFamily="34" charset="0"/>
                <a:cs typeface="Arial" pitchFamily="34" charset="0"/>
              </a:rPr>
              <a:t>Reporting Period:  8/16/13 – 11/15/13</a:t>
            </a:r>
            <a:br>
              <a:rPr lang="en-US" dirty="0"/>
            </a:br>
            <a:r>
              <a:rPr lang="en-US" dirty="0"/>
              <a:t> </a:t>
            </a:r>
            <a:endParaRPr lang="en-US" sz="2800" dirty="0"/>
          </a:p>
        </p:txBody>
      </p:sp>
      <p:sp>
        <p:nvSpPr>
          <p:cNvPr id="24579" name="Rectangle 3">
            <a:extLst>
              <a:ext uri="{FF2B5EF4-FFF2-40B4-BE49-F238E27FC236}">
                <a16:creationId xmlns:a16="http://schemas.microsoft.com/office/drawing/2014/main" id="{23F200FB-E8BC-711A-F72D-F47B11878158}"/>
              </a:ext>
            </a:extLst>
          </p:cNvPr>
          <p:cNvSpPr>
            <a:spLocks noGrp="1" noChangeArrowheads="1"/>
          </p:cNvSpPr>
          <p:nvPr>
            <p:ph type="body" idx="1"/>
          </p:nvPr>
        </p:nvSpPr>
        <p:spPr/>
        <p:txBody>
          <a:bodyPr/>
          <a:lstStyle/>
          <a:p>
            <a:pPr marL="0" indent="0" eaLnBrk="1" hangingPunct="1">
              <a:buFont typeface="Wingdings" panose="05000000000000000000" pitchFamily="2" charset="2"/>
              <a:buNone/>
              <a:defRPr/>
            </a:pPr>
            <a:endParaRPr lang="en-US" sz="2400" dirty="0"/>
          </a:p>
          <a:p>
            <a:pPr marL="0" indent="0" eaLnBrk="1" hangingPunct="1">
              <a:buFont typeface="Wingdings" panose="05000000000000000000" pitchFamily="2" charset="2"/>
              <a:buNone/>
              <a:defRPr/>
            </a:pPr>
            <a:endParaRPr lang="en-US" sz="2400" dirty="0"/>
          </a:p>
        </p:txBody>
      </p:sp>
      <p:graphicFrame>
        <p:nvGraphicFramePr>
          <p:cNvPr id="5" name="Table 4">
            <a:extLst>
              <a:ext uri="{FF2B5EF4-FFF2-40B4-BE49-F238E27FC236}">
                <a16:creationId xmlns:a16="http://schemas.microsoft.com/office/drawing/2014/main" id="{BD68C27E-C376-C76F-C50D-AB673184FA26}"/>
              </a:ext>
            </a:extLst>
          </p:cNvPr>
          <p:cNvGraphicFramePr>
            <a:graphicFrameLocks noGrp="1"/>
          </p:cNvGraphicFramePr>
          <p:nvPr/>
        </p:nvGraphicFramePr>
        <p:xfrm>
          <a:off x="0" y="1143000"/>
          <a:ext cx="9144000" cy="4797425"/>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0000"/>
                    </a:ext>
                  </a:extLst>
                </a:gridCol>
                <a:gridCol w="57150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tblGrid>
              <a:tr h="579234">
                <a:tc>
                  <a:txBody>
                    <a:bodyPr/>
                    <a:lstStyle/>
                    <a:p>
                      <a:pPr algn="ctr"/>
                      <a:r>
                        <a:rPr lang="en-US" sz="1600" dirty="0">
                          <a:latin typeface="Arial" pitchFamily="34" charset="0"/>
                          <a:cs typeface="Arial" pitchFamily="34" charset="0"/>
                        </a:rPr>
                        <a:t>Vaccine(s)</a:t>
                      </a:r>
                    </a:p>
                  </a:txBody>
                  <a:tcPr marT="45723" marB="45723" anchor="ctr"/>
                </a:tc>
                <a:tc>
                  <a:txBody>
                    <a:bodyPr/>
                    <a:lstStyle/>
                    <a:p>
                      <a:pPr algn="ctr"/>
                      <a:r>
                        <a:rPr lang="en-US" sz="1600" dirty="0">
                          <a:latin typeface="Arial" pitchFamily="34" charset="0"/>
                          <a:cs typeface="Arial" pitchFamily="34" charset="0"/>
                        </a:rPr>
                        <a:t>Alleged Injury(ies)</a:t>
                      </a:r>
                    </a:p>
                  </a:txBody>
                  <a:tcPr marT="45723" marB="45723" anchor="ctr"/>
                </a:tc>
                <a:tc>
                  <a:txBody>
                    <a:bodyPr/>
                    <a:lstStyle/>
                    <a:p>
                      <a:pPr algn="ctr"/>
                      <a:r>
                        <a:rPr lang="en-US" sz="1600" dirty="0">
                          <a:latin typeface="Arial" pitchFamily="34" charset="0"/>
                          <a:cs typeface="Arial" pitchFamily="34" charset="0"/>
                        </a:rPr>
                        <a:t>Petition Filing to Settlement</a:t>
                      </a:r>
                      <a:r>
                        <a:rPr lang="en-US" sz="1600" baseline="0" dirty="0">
                          <a:latin typeface="Arial" pitchFamily="34" charset="0"/>
                          <a:cs typeface="Arial" pitchFamily="34" charset="0"/>
                        </a:rPr>
                        <a:t> Filing</a:t>
                      </a:r>
                      <a:endParaRPr lang="en-US" sz="1600" dirty="0">
                        <a:latin typeface="Arial" pitchFamily="34" charset="0"/>
                        <a:cs typeface="Arial" pitchFamily="34" charset="0"/>
                      </a:endParaRPr>
                    </a:p>
                  </a:txBody>
                  <a:tcPr marT="45723" marB="45723" anchor="ctr"/>
                </a:tc>
                <a:extLst>
                  <a:ext uri="{0D108BD9-81ED-4DB2-BD59-A6C34878D82A}">
                    <a16:rowId xmlns:a16="http://schemas.microsoft.com/office/drawing/2014/main" val="10000"/>
                  </a:ext>
                </a:extLst>
              </a:tr>
              <a:tr h="497225">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Guillain-Barré Syndrome and/or chronic inflammatory demyelinating polyneuropathy, death</a:t>
                      </a:r>
                    </a:p>
                  </a:txBody>
                  <a:tcPr marL="9525" marR="9525" marT="9525" marB="0" anchor="ctr"/>
                </a:tc>
                <a:tc>
                  <a:txBody>
                    <a:bodyPr/>
                    <a:lstStyle/>
                    <a:p>
                      <a:pPr algn="ctr" fontAlgn="ctr"/>
                      <a:r>
                        <a:rPr lang="en-US" sz="1400" b="0" i="0" u="none" strike="noStrike" dirty="0">
                          <a:solidFill>
                            <a:srgbClr val="000000"/>
                          </a:solidFill>
                          <a:effectLst/>
                          <a:latin typeface="Calibri"/>
                        </a:rPr>
                        <a:t>1 year, 7 months</a:t>
                      </a:r>
                    </a:p>
                  </a:txBody>
                  <a:tcPr marL="9525" marR="9525" marT="9525" marB="0" anchor="ctr"/>
                </a:tc>
                <a:extLst>
                  <a:ext uri="{0D108BD9-81ED-4DB2-BD59-A6C34878D82A}">
                    <a16:rowId xmlns:a16="http://schemas.microsoft.com/office/drawing/2014/main" val="10001"/>
                  </a:ext>
                </a:extLst>
              </a:tr>
              <a:tr h="497316">
                <a:tc>
                  <a:txBody>
                    <a:bodyPr/>
                    <a:lstStyle/>
                    <a:p>
                      <a:pPr algn="ctr" fontAlgn="ctr"/>
                      <a:r>
                        <a:rPr lang="en-US" sz="1400" b="0" i="0" u="none" strike="noStrike" dirty="0">
                          <a:solidFill>
                            <a:srgbClr val="000000"/>
                          </a:solidFill>
                          <a:effectLst/>
                          <a:latin typeface="Calibri"/>
                        </a:rPr>
                        <a:t>DTaP, Hib </a:t>
                      </a:r>
                    </a:p>
                  </a:txBody>
                  <a:tcPr marL="9525" marR="9525" marT="9525" marB="0" anchor="ctr"/>
                </a:tc>
                <a:tc>
                  <a:txBody>
                    <a:bodyPr/>
                    <a:lstStyle/>
                    <a:p>
                      <a:pPr algn="ctr" fontAlgn="ctr"/>
                      <a:r>
                        <a:rPr lang="en-US" sz="1400" b="0" i="0" u="none" strike="noStrike" dirty="0">
                          <a:solidFill>
                            <a:srgbClr val="000000"/>
                          </a:solidFill>
                          <a:effectLst/>
                          <a:latin typeface="Calibri"/>
                        </a:rPr>
                        <a:t>opsoclonus-myoclonus syndrome </a:t>
                      </a:r>
                    </a:p>
                  </a:txBody>
                  <a:tcPr marL="9525" marR="9525" marT="9525" marB="0" anchor="ctr"/>
                </a:tc>
                <a:tc>
                  <a:txBody>
                    <a:bodyPr/>
                    <a:lstStyle/>
                    <a:p>
                      <a:pPr algn="ctr" fontAlgn="ctr"/>
                      <a:r>
                        <a:rPr lang="en-US" sz="1400" b="0" i="0" u="none" strike="noStrike" dirty="0">
                          <a:solidFill>
                            <a:srgbClr val="000000"/>
                          </a:solidFill>
                          <a:effectLst/>
                          <a:latin typeface="Calibri"/>
                        </a:rPr>
                        <a:t>1 year, 6 months</a:t>
                      </a:r>
                    </a:p>
                  </a:txBody>
                  <a:tcPr marL="9525" marR="9525" marT="9525" marB="0" anchor="ctr"/>
                </a:tc>
                <a:extLst>
                  <a:ext uri="{0D108BD9-81ED-4DB2-BD59-A6C34878D82A}">
                    <a16:rowId xmlns:a16="http://schemas.microsoft.com/office/drawing/2014/main" val="10002"/>
                  </a:ext>
                </a:extLst>
              </a:tr>
              <a:tr h="741095">
                <a:tc>
                  <a:txBody>
                    <a:bodyPr/>
                    <a:lstStyle/>
                    <a:p>
                      <a:pPr algn="ctr" fontAlgn="ctr"/>
                      <a:r>
                        <a:rPr lang="en-US" sz="1400" b="0" i="0" u="none" strike="noStrike" dirty="0">
                          <a:solidFill>
                            <a:srgbClr val="000000"/>
                          </a:solidFill>
                          <a:effectLst/>
                          <a:latin typeface="Calibri"/>
                        </a:rPr>
                        <a:t>Flu, Tdap, Hep B</a:t>
                      </a:r>
                    </a:p>
                  </a:txBody>
                  <a:tcPr marL="9525" marR="9525" marT="9525" marB="0" anchor="ctr"/>
                </a:tc>
                <a:tc>
                  <a:txBody>
                    <a:bodyPr/>
                    <a:lstStyle/>
                    <a:p>
                      <a:pPr algn="ctr" fontAlgn="ctr"/>
                      <a:r>
                        <a:rPr lang="en-US" sz="1400" b="0" i="0" u="none" strike="noStrike" dirty="0">
                          <a:solidFill>
                            <a:srgbClr val="000000"/>
                          </a:solidFill>
                          <a:effectLst/>
                          <a:latin typeface="Calibri"/>
                        </a:rPr>
                        <a:t>brachial neuritis</a:t>
                      </a:r>
                    </a:p>
                  </a:txBody>
                  <a:tcPr marL="9525" marR="9525" marT="9525" marB="0" anchor="ctr"/>
                </a:tc>
                <a:tc>
                  <a:txBody>
                    <a:bodyPr/>
                    <a:lstStyle/>
                    <a:p>
                      <a:pPr algn="ctr" fontAlgn="ctr"/>
                      <a:r>
                        <a:rPr lang="en-US" sz="1400" b="0" i="0" u="none" strike="noStrike" dirty="0">
                          <a:solidFill>
                            <a:srgbClr val="000000"/>
                          </a:solidFill>
                          <a:effectLst/>
                          <a:latin typeface="Calibri"/>
                        </a:rPr>
                        <a:t>1 year, 3 months</a:t>
                      </a:r>
                    </a:p>
                  </a:txBody>
                  <a:tcPr marL="9525" marR="9525" marT="9525" marB="0" anchor="ctr"/>
                </a:tc>
                <a:extLst>
                  <a:ext uri="{0D108BD9-81ED-4DB2-BD59-A6C34878D82A}">
                    <a16:rowId xmlns:a16="http://schemas.microsoft.com/office/drawing/2014/main" val="10003"/>
                  </a:ext>
                </a:extLst>
              </a:tr>
              <a:tr h="497316">
                <a:tc>
                  <a:txBody>
                    <a:bodyPr/>
                    <a:lstStyle/>
                    <a:p>
                      <a:pPr algn="ctr" fontAlgn="ctr"/>
                      <a:r>
                        <a:rPr lang="en-US" sz="1400" b="0" i="0" u="none" strike="noStrike" dirty="0">
                          <a:solidFill>
                            <a:srgbClr val="000000"/>
                          </a:solidFill>
                          <a:effectLst/>
                          <a:latin typeface="Calibri"/>
                        </a:rPr>
                        <a:t>Tdap, Hep B </a:t>
                      </a:r>
                    </a:p>
                  </a:txBody>
                  <a:tcPr marL="9525" marR="9525" marT="9525" marB="0" anchor="ctr"/>
                </a:tc>
                <a:tc>
                  <a:txBody>
                    <a:bodyPr/>
                    <a:lstStyle/>
                    <a:p>
                      <a:pPr algn="ctr" fontAlgn="ctr"/>
                      <a:r>
                        <a:rPr lang="en-US" sz="1400" b="0" i="0" u="none" strike="noStrike" dirty="0">
                          <a:solidFill>
                            <a:srgbClr val="000000"/>
                          </a:solidFill>
                          <a:effectLst/>
                          <a:latin typeface="Calibri"/>
                        </a:rPr>
                        <a:t>injection-related shoulder injury and rheumatoid arthritis</a:t>
                      </a:r>
                    </a:p>
                  </a:txBody>
                  <a:tcPr marL="9525" marR="9525" marT="9525" marB="0" anchor="ctr"/>
                </a:tc>
                <a:tc>
                  <a:txBody>
                    <a:bodyPr/>
                    <a:lstStyle/>
                    <a:p>
                      <a:pPr algn="ctr" fontAlgn="ctr"/>
                      <a:r>
                        <a:rPr lang="en-US" sz="1400" b="0" i="0" u="none" strike="noStrike" dirty="0">
                          <a:solidFill>
                            <a:srgbClr val="000000"/>
                          </a:solidFill>
                          <a:effectLst/>
                          <a:latin typeface="Calibri"/>
                        </a:rPr>
                        <a:t>1 year, </a:t>
                      </a:r>
                      <a:r>
                        <a:rPr lang="en-US" sz="1400" b="0" i="0" u="none" strike="noStrike">
                          <a:solidFill>
                            <a:srgbClr val="000000"/>
                          </a:solidFill>
                          <a:effectLst/>
                          <a:latin typeface="Calibri"/>
                        </a:rPr>
                        <a:t>1 month</a:t>
                      </a:r>
                      <a:endParaRPr lang="en-US" sz="14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497318">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Guillain-Barré Syndrome</a:t>
                      </a:r>
                      <a:br>
                        <a:rPr lang="en-US" sz="1400" b="0" i="0" u="none" strike="noStrike" dirty="0">
                          <a:solidFill>
                            <a:srgbClr val="000000"/>
                          </a:solidFill>
                          <a:effectLst/>
                          <a:latin typeface="Calibri"/>
                        </a:rPr>
                      </a:br>
                      <a:endParaRPr lang="en-US" sz="1400" b="0" i="0" u="none" strike="noStrike" dirty="0">
                        <a:solidFill>
                          <a:srgbClr val="000000"/>
                        </a:solidFill>
                        <a:effectLst/>
                        <a:latin typeface="Calibri"/>
                      </a:endParaRPr>
                    </a:p>
                  </a:txBody>
                  <a:tcPr marL="9525" marR="9525" marT="9525" marB="0" anchor="ctr"/>
                </a:tc>
                <a:tc>
                  <a:txBody>
                    <a:bodyPr/>
                    <a:lstStyle/>
                    <a:p>
                      <a:pPr algn="ctr" fontAlgn="ctr"/>
                      <a:r>
                        <a:rPr lang="en-US" sz="1400" b="0" i="0" u="none" strike="noStrike" dirty="0">
                          <a:solidFill>
                            <a:srgbClr val="000000"/>
                          </a:solidFill>
                          <a:effectLst/>
                          <a:latin typeface="Calibri"/>
                        </a:rPr>
                        <a:t>1 year</a:t>
                      </a:r>
                    </a:p>
                  </a:txBody>
                  <a:tcPr marL="9525" marR="9525" marT="9525" marB="0" anchor="ctr"/>
                </a:tc>
                <a:extLst>
                  <a:ext uri="{0D108BD9-81ED-4DB2-BD59-A6C34878D82A}">
                    <a16:rowId xmlns:a16="http://schemas.microsoft.com/office/drawing/2014/main" val="10005"/>
                  </a:ext>
                </a:extLst>
              </a:tr>
              <a:tr h="497239">
                <a:tc>
                  <a:txBody>
                    <a:bodyPr/>
                    <a:lstStyle/>
                    <a:p>
                      <a:pPr algn="ctr" fontAlgn="ctr"/>
                      <a:r>
                        <a:rPr lang="en-US" sz="1400" b="0" i="0" u="none" strike="noStrike" dirty="0">
                          <a:solidFill>
                            <a:srgbClr val="000000"/>
                          </a:solidFill>
                          <a:effectLst/>
                          <a:latin typeface="Calibri"/>
                        </a:rPr>
                        <a:t>Tdap</a:t>
                      </a:r>
                    </a:p>
                  </a:txBody>
                  <a:tcPr marL="9525" marR="9525" marT="9525" marB="0" anchor="ctr"/>
                </a:tc>
                <a:tc>
                  <a:txBody>
                    <a:bodyPr/>
                    <a:lstStyle/>
                    <a:p>
                      <a:pPr algn="ctr" fontAlgn="ctr"/>
                      <a:r>
                        <a:rPr lang="en-US" sz="1400" b="0" i="0" u="none" strike="noStrike" dirty="0">
                          <a:solidFill>
                            <a:srgbClr val="000000"/>
                          </a:solidFill>
                          <a:effectLst/>
                          <a:latin typeface="Calibri"/>
                        </a:rPr>
                        <a:t>upper and lower extremity numbness and tingling, joint pain, and weakness</a:t>
                      </a:r>
                    </a:p>
                  </a:txBody>
                  <a:tcPr marL="9525" marR="9525" marT="9525" marB="0" anchor="ctr"/>
                </a:tc>
                <a:tc>
                  <a:txBody>
                    <a:bodyPr/>
                    <a:lstStyle/>
                    <a:p>
                      <a:pPr algn="ctr" fontAlgn="ctr"/>
                      <a:r>
                        <a:rPr lang="en-US" sz="1400" b="0" i="0" u="none" strike="noStrike" dirty="0">
                          <a:solidFill>
                            <a:srgbClr val="000000"/>
                          </a:solidFill>
                          <a:effectLst/>
                          <a:latin typeface="Calibri"/>
                        </a:rPr>
                        <a:t>1 year, 1 month</a:t>
                      </a:r>
                    </a:p>
                  </a:txBody>
                  <a:tcPr marL="9525" marR="9525" marT="9525" marB="0" anchor="ctr"/>
                </a:tc>
                <a:extLst>
                  <a:ext uri="{0D108BD9-81ED-4DB2-BD59-A6C34878D82A}">
                    <a16:rowId xmlns:a16="http://schemas.microsoft.com/office/drawing/2014/main" val="10006"/>
                  </a:ext>
                </a:extLst>
              </a:tr>
              <a:tr h="542007">
                <a:tc>
                  <a:txBody>
                    <a:bodyPr/>
                    <a:lstStyle/>
                    <a:p>
                      <a:pPr algn="ctr" fontAlgn="ctr"/>
                      <a:r>
                        <a:rPr lang="en-US" sz="1400" b="0" i="0" u="none" strike="noStrike" dirty="0">
                          <a:solidFill>
                            <a:srgbClr val="000000"/>
                          </a:solidFill>
                          <a:effectLst/>
                          <a:latin typeface="Calibri"/>
                        </a:rPr>
                        <a:t>Meningococcal </a:t>
                      </a:r>
                    </a:p>
                  </a:txBody>
                  <a:tcPr marL="9525" marR="9525" marT="9525" marB="0" anchor="ctr"/>
                </a:tc>
                <a:tc>
                  <a:txBody>
                    <a:bodyPr/>
                    <a:lstStyle/>
                    <a:p>
                      <a:pPr algn="ctr" fontAlgn="ctr"/>
                      <a:r>
                        <a:rPr lang="en-US" sz="1400" b="0" i="0" u="none" strike="noStrike" dirty="0">
                          <a:solidFill>
                            <a:srgbClr val="000000"/>
                          </a:solidFill>
                          <a:effectLst/>
                          <a:latin typeface="Calibri"/>
                        </a:rPr>
                        <a:t>vasculitis, skin disfigurement</a:t>
                      </a:r>
                    </a:p>
                  </a:txBody>
                  <a:tcPr marL="9525" marR="9525" marT="9525" marB="0" anchor="ctr"/>
                </a:tc>
                <a:tc>
                  <a:txBody>
                    <a:bodyPr/>
                    <a:lstStyle/>
                    <a:p>
                      <a:pPr algn="ctr" fontAlgn="ctr"/>
                      <a:r>
                        <a:rPr lang="en-US" sz="1400" b="0" i="0" u="none" strike="noStrike" dirty="0">
                          <a:solidFill>
                            <a:srgbClr val="000000"/>
                          </a:solidFill>
                          <a:effectLst/>
                          <a:latin typeface="Calibri"/>
                        </a:rPr>
                        <a:t>10 months</a:t>
                      </a:r>
                    </a:p>
                  </a:txBody>
                  <a:tcPr marL="9525" marR="9525" marT="9525" marB="0" anchor="ctr"/>
                </a:tc>
                <a:extLst>
                  <a:ext uri="{0D108BD9-81ED-4DB2-BD59-A6C34878D82A}">
                    <a16:rowId xmlns:a16="http://schemas.microsoft.com/office/drawing/2014/main" val="10007"/>
                  </a:ext>
                </a:extLst>
              </a:tr>
              <a:tr h="448676">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fibromyalgia, myositis, myopathy, hyperCKemia, myalgia, and other injuries</a:t>
                      </a:r>
                    </a:p>
                  </a:txBody>
                  <a:tcPr marL="9525" marR="9525" marT="9525" marB="0" anchor="ctr"/>
                </a:tc>
                <a:tc>
                  <a:txBody>
                    <a:bodyPr/>
                    <a:lstStyle/>
                    <a:p>
                      <a:pPr algn="ctr" fontAlgn="ctr"/>
                      <a:r>
                        <a:rPr lang="en-US" sz="1400" b="0" i="0" u="none" strike="noStrike" dirty="0">
                          <a:solidFill>
                            <a:srgbClr val="000000"/>
                          </a:solidFill>
                          <a:effectLst/>
                          <a:latin typeface="Calibri"/>
                        </a:rPr>
                        <a:t>1 year, 7 months</a:t>
                      </a:r>
                    </a:p>
                  </a:txBody>
                  <a:tcPr marL="9525" marR="9525" marT="9525" marB="0" anchor="ctr"/>
                </a:tc>
                <a:extLst>
                  <a:ext uri="{0D108BD9-81ED-4DB2-BD59-A6C34878D82A}">
                    <a16:rowId xmlns:a16="http://schemas.microsoft.com/office/drawing/2014/main" val="10008"/>
                  </a:ext>
                </a:extLst>
              </a:tr>
            </a:tbl>
          </a:graphicData>
        </a:graphic>
      </p:graphicFrame>
      <p:sp>
        <p:nvSpPr>
          <p:cNvPr id="23599" name="TextBox 5">
            <a:extLst>
              <a:ext uri="{FF2B5EF4-FFF2-40B4-BE49-F238E27FC236}">
                <a16:creationId xmlns:a16="http://schemas.microsoft.com/office/drawing/2014/main" id="{0ED4B64A-226B-95FF-D2A8-6ED57735BE47}"/>
              </a:ext>
            </a:extLst>
          </p:cNvPr>
          <p:cNvSpPr txBox="1">
            <a:spLocks noChangeArrowheads="1"/>
          </p:cNvSpPr>
          <p:nvPr/>
        </p:nvSpPr>
        <p:spPr bwMode="auto">
          <a:xfrm>
            <a:off x="6858000" y="6477000"/>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en-US" altLang="en-US" sz="1200" i="1">
                <a:latin typeface="Arial" panose="020B0604020202020204" pitchFamily="34" charset="0"/>
              </a:rPr>
              <a:t>(continued . . . )</a:t>
            </a:r>
          </a:p>
        </p:txBody>
      </p:sp>
      <p:sp>
        <p:nvSpPr>
          <p:cNvPr id="23600" name="TextBox 1">
            <a:extLst>
              <a:ext uri="{FF2B5EF4-FFF2-40B4-BE49-F238E27FC236}">
                <a16:creationId xmlns:a16="http://schemas.microsoft.com/office/drawing/2014/main" id="{05B4B1AA-4371-1FC1-BBD7-41CEB1B03A37}"/>
              </a:ext>
            </a:extLst>
          </p:cNvPr>
          <p:cNvSpPr txBox="1">
            <a:spLocks noChangeArrowheads="1"/>
          </p:cNvSpPr>
          <p:nvPr/>
        </p:nvSpPr>
        <p:spPr bwMode="auto">
          <a:xfrm>
            <a:off x="381000" y="6477000"/>
            <a:ext cx="4953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en-US" altLang="en-US" sz="1400">
                <a:latin typeface="Arial" panose="020B0604020202020204" pitchFamily="34" charset="0"/>
              </a:rPr>
              <a:t>*Terms of settlement are memorialized by Stipulation</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Slide Number Placeholder 4">
            <a:extLst>
              <a:ext uri="{FF2B5EF4-FFF2-40B4-BE49-F238E27FC236}">
                <a16:creationId xmlns:a16="http://schemas.microsoft.com/office/drawing/2014/main" id="{7334C862-498E-C21B-12E8-B2A1B83FA8FA}"/>
              </a:ext>
            </a:extLst>
          </p:cNvPr>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fld id="{D8779A44-58D3-45A1-9BEA-55EDFC05B1FA}" type="slidenum">
              <a:rPr lang="en-US" altLang="de-DE" sz="1200">
                <a:latin typeface="Arial" panose="020B0604020202020204" pitchFamily="34" charset="0"/>
              </a:rPr>
              <a:pPr eaLnBrk="1" hangingPunct="1">
                <a:spcBef>
                  <a:spcPct val="0"/>
                </a:spcBef>
                <a:buClrTx/>
                <a:buSzTx/>
                <a:buFontTx/>
                <a:buNone/>
              </a:pPr>
              <a:t>22</a:t>
            </a:fld>
            <a:endParaRPr lang="en-US" altLang="de-DE" sz="1200">
              <a:latin typeface="Arial" panose="020B0604020202020204" pitchFamily="34" charset="0"/>
            </a:endParaRPr>
          </a:p>
        </p:txBody>
      </p:sp>
      <p:sp>
        <p:nvSpPr>
          <p:cNvPr id="24578" name="Rectangle 2">
            <a:extLst>
              <a:ext uri="{FF2B5EF4-FFF2-40B4-BE49-F238E27FC236}">
                <a16:creationId xmlns:a16="http://schemas.microsoft.com/office/drawing/2014/main" id="{C6ABD825-17B4-D02E-7138-E13EE64061D8}"/>
              </a:ext>
            </a:extLst>
          </p:cNvPr>
          <p:cNvSpPr>
            <a:spLocks noGrp="1" noRot="1" noChangeArrowheads="1"/>
          </p:cNvSpPr>
          <p:nvPr>
            <p:ph type="title"/>
          </p:nvPr>
        </p:nvSpPr>
        <p:spPr/>
        <p:txBody>
          <a:bodyPr/>
          <a:lstStyle/>
          <a:p>
            <a:pPr eaLnBrk="1" hangingPunct="1">
              <a:defRPr/>
            </a:pPr>
            <a:r>
              <a:rPr lang="en-US" sz="4000" dirty="0">
                <a:latin typeface="Arial" pitchFamily="34" charset="0"/>
                <a:cs typeface="Arial" pitchFamily="34" charset="0"/>
              </a:rPr>
              <a:t>Adjudicated Settlements</a:t>
            </a:r>
            <a:r>
              <a:rPr lang="en-US" sz="3200" dirty="0">
                <a:latin typeface="Arial" pitchFamily="34" charset="0"/>
                <a:cs typeface="Arial" pitchFamily="34" charset="0"/>
              </a:rPr>
              <a:t>*</a:t>
            </a:r>
            <a:r>
              <a:rPr lang="en-US" sz="4000" dirty="0">
                <a:latin typeface="Arial" pitchFamily="34" charset="0"/>
                <a:cs typeface="Arial" pitchFamily="34" charset="0"/>
              </a:rPr>
              <a:t> </a:t>
            </a:r>
            <a:br>
              <a:rPr lang="en-US" dirty="0"/>
            </a:br>
            <a:r>
              <a:rPr lang="en-US" sz="1800" dirty="0">
                <a:latin typeface="Arial" pitchFamily="34" charset="0"/>
                <a:cs typeface="Arial" pitchFamily="34" charset="0"/>
              </a:rPr>
              <a:t>Reporting Period:  8/16/13 – 11/15/13</a:t>
            </a:r>
            <a:br>
              <a:rPr lang="en-US" dirty="0"/>
            </a:br>
            <a:r>
              <a:rPr lang="en-US" dirty="0"/>
              <a:t> </a:t>
            </a:r>
            <a:endParaRPr lang="en-US" sz="2800" dirty="0"/>
          </a:p>
        </p:txBody>
      </p:sp>
      <p:sp>
        <p:nvSpPr>
          <p:cNvPr id="24579" name="Rectangle 3">
            <a:extLst>
              <a:ext uri="{FF2B5EF4-FFF2-40B4-BE49-F238E27FC236}">
                <a16:creationId xmlns:a16="http://schemas.microsoft.com/office/drawing/2014/main" id="{74958FE2-4E06-A8C9-F893-600B52B52DB3}"/>
              </a:ext>
            </a:extLst>
          </p:cNvPr>
          <p:cNvSpPr>
            <a:spLocks noGrp="1" noChangeArrowheads="1"/>
          </p:cNvSpPr>
          <p:nvPr>
            <p:ph type="body" idx="1"/>
          </p:nvPr>
        </p:nvSpPr>
        <p:spPr/>
        <p:txBody>
          <a:bodyPr/>
          <a:lstStyle/>
          <a:p>
            <a:pPr marL="0" indent="0" eaLnBrk="1" hangingPunct="1">
              <a:buFont typeface="Wingdings" panose="05000000000000000000" pitchFamily="2" charset="2"/>
              <a:buNone/>
              <a:defRPr/>
            </a:pPr>
            <a:endParaRPr lang="en-US" sz="2400" dirty="0"/>
          </a:p>
          <a:p>
            <a:pPr marL="0" indent="0" eaLnBrk="1" hangingPunct="1">
              <a:buFont typeface="Wingdings" panose="05000000000000000000" pitchFamily="2" charset="2"/>
              <a:buNone/>
              <a:defRPr/>
            </a:pPr>
            <a:endParaRPr lang="en-US" sz="2400" dirty="0"/>
          </a:p>
        </p:txBody>
      </p:sp>
      <p:graphicFrame>
        <p:nvGraphicFramePr>
          <p:cNvPr id="5" name="Table 4">
            <a:extLst>
              <a:ext uri="{FF2B5EF4-FFF2-40B4-BE49-F238E27FC236}">
                <a16:creationId xmlns:a16="http://schemas.microsoft.com/office/drawing/2014/main" id="{D5F933AD-A4E8-9F41-9347-B7BDF3688ADF}"/>
              </a:ext>
            </a:extLst>
          </p:cNvPr>
          <p:cNvGraphicFramePr>
            <a:graphicFrameLocks noGrp="1"/>
          </p:cNvGraphicFramePr>
          <p:nvPr/>
        </p:nvGraphicFramePr>
        <p:xfrm>
          <a:off x="0" y="1143000"/>
          <a:ext cx="9144000" cy="4797425"/>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0000"/>
                    </a:ext>
                  </a:extLst>
                </a:gridCol>
                <a:gridCol w="57150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tblGrid>
              <a:tr h="579234">
                <a:tc>
                  <a:txBody>
                    <a:bodyPr/>
                    <a:lstStyle/>
                    <a:p>
                      <a:pPr algn="ctr"/>
                      <a:r>
                        <a:rPr lang="en-US" sz="1600" dirty="0">
                          <a:latin typeface="Arial" pitchFamily="34" charset="0"/>
                          <a:cs typeface="Arial" pitchFamily="34" charset="0"/>
                        </a:rPr>
                        <a:t>Vaccine(s)</a:t>
                      </a:r>
                    </a:p>
                  </a:txBody>
                  <a:tcPr marT="45723" marB="45723" anchor="ctr"/>
                </a:tc>
                <a:tc>
                  <a:txBody>
                    <a:bodyPr/>
                    <a:lstStyle/>
                    <a:p>
                      <a:pPr algn="ctr"/>
                      <a:r>
                        <a:rPr lang="en-US" sz="1600" dirty="0">
                          <a:latin typeface="Arial" pitchFamily="34" charset="0"/>
                          <a:cs typeface="Arial" pitchFamily="34" charset="0"/>
                        </a:rPr>
                        <a:t>Alleged Injury(ies)</a:t>
                      </a:r>
                    </a:p>
                  </a:txBody>
                  <a:tcPr marT="45723" marB="45723" anchor="ctr"/>
                </a:tc>
                <a:tc>
                  <a:txBody>
                    <a:bodyPr/>
                    <a:lstStyle/>
                    <a:p>
                      <a:pPr algn="ctr"/>
                      <a:r>
                        <a:rPr lang="en-US" sz="1600" dirty="0">
                          <a:latin typeface="Arial" pitchFamily="34" charset="0"/>
                          <a:cs typeface="Arial" pitchFamily="34" charset="0"/>
                        </a:rPr>
                        <a:t>Petition Filing to Settlement</a:t>
                      </a:r>
                      <a:r>
                        <a:rPr lang="en-US" sz="1600" baseline="0" dirty="0">
                          <a:latin typeface="Arial" pitchFamily="34" charset="0"/>
                          <a:cs typeface="Arial" pitchFamily="34" charset="0"/>
                        </a:rPr>
                        <a:t> Filing</a:t>
                      </a:r>
                      <a:endParaRPr lang="en-US" sz="1600" dirty="0">
                        <a:latin typeface="Arial" pitchFamily="34" charset="0"/>
                        <a:cs typeface="Arial" pitchFamily="34" charset="0"/>
                      </a:endParaRPr>
                    </a:p>
                  </a:txBody>
                  <a:tcPr marT="45723" marB="45723" anchor="ctr"/>
                </a:tc>
                <a:extLst>
                  <a:ext uri="{0D108BD9-81ED-4DB2-BD59-A6C34878D82A}">
                    <a16:rowId xmlns:a16="http://schemas.microsoft.com/office/drawing/2014/main" val="10000"/>
                  </a:ext>
                </a:extLst>
              </a:tr>
              <a:tr h="497225">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chronic inflammatory demyelinating polyneuropathy</a:t>
                      </a:r>
                    </a:p>
                  </a:txBody>
                  <a:tcPr marL="9525" marR="9525" marT="9525" marB="0" anchor="ctr"/>
                </a:tc>
                <a:tc>
                  <a:txBody>
                    <a:bodyPr/>
                    <a:lstStyle/>
                    <a:p>
                      <a:pPr algn="ctr" fontAlgn="ctr"/>
                      <a:r>
                        <a:rPr lang="en-US" sz="1400" b="0" i="0" u="none" strike="noStrike" dirty="0">
                          <a:solidFill>
                            <a:srgbClr val="000000"/>
                          </a:solidFill>
                          <a:effectLst/>
                          <a:latin typeface="Calibri"/>
                        </a:rPr>
                        <a:t>1 year, 3 months</a:t>
                      </a:r>
                    </a:p>
                  </a:txBody>
                  <a:tcPr marL="9525" marR="9525" marT="9525" marB="0" anchor="ctr"/>
                </a:tc>
                <a:extLst>
                  <a:ext uri="{0D108BD9-81ED-4DB2-BD59-A6C34878D82A}">
                    <a16:rowId xmlns:a16="http://schemas.microsoft.com/office/drawing/2014/main" val="10001"/>
                  </a:ext>
                </a:extLst>
              </a:tr>
              <a:tr h="497316">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Guillain-Barré Syndrome</a:t>
                      </a:r>
                      <a:br>
                        <a:rPr lang="en-US" sz="1400" b="0" i="0" u="none" strike="noStrike" dirty="0">
                          <a:solidFill>
                            <a:srgbClr val="000000"/>
                          </a:solidFill>
                          <a:effectLst/>
                          <a:latin typeface="Calibri"/>
                        </a:rPr>
                      </a:br>
                      <a:endParaRPr lang="en-US" sz="1400" b="0" i="0" u="none" strike="noStrike" dirty="0">
                        <a:solidFill>
                          <a:srgbClr val="000000"/>
                        </a:solidFill>
                        <a:effectLst/>
                        <a:latin typeface="Calibri"/>
                      </a:endParaRPr>
                    </a:p>
                  </a:txBody>
                  <a:tcPr marL="9525" marR="9525" marT="9525" marB="0" anchor="ctr"/>
                </a:tc>
                <a:tc>
                  <a:txBody>
                    <a:bodyPr/>
                    <a:lstStyle/>
                    <a:p>
                      <a:pPr algn="ctr" fontAlgn="ctr"/>
                      <a:r>
                        <a:rPr lang="en-US" sz="1400" b="0" i="0" u="none" strike="noStrike" dirty="0">
                          <a:solidFill>
                            <a:srgbClr val="000000"/>
                          </a:solidFill>
                          <a:effectLst/>
                          <a:latin typeface="Calibri"/>
                        </a:rPr>
                        <a:t>1 year, 2 months</a:t>
                      </a:r>
                    </a:p>
                  </a:txBody>
                  <a:tcPr marL="9525" marR="9525" marT="9525" marB="0" anchor="ctr"/>
                </a:tc>
                <a:extLst>
                  <a:ext uri="{0D108BD9-81ED-4DB2-BD59-A6C34878D82A}">
                    <a16:rowId xmlns:a16="http://schemas.microsoft.com/office/drawing/2014/main" val="10002"/>
                  </a:ext>
                </a:extLst>
              </a:tr>
              <a:tr h="741095">
                <a:tc>
                  <a:txBody>
                    <a:bodyPr/>
                    <a:lstStyle/>
                    <a:p>
                      <a:pPr algn="ctr" fontAlgn="ctr"/>
                      <a:r>
                        <a:rPr lang="en-US" sz="1400" b="0" i="0" u="none" strike="noStrike" dirty="0">
                          <a:solidFill>
                            <a:srgbClr val="000000"/>
                          </a:solidFill>
                          <a:effectLst/>
                          <a:latin typeface="Calibri"/>
                        </a:rPr>
                        <a:t>Tetanus, Hep B</a:t>
                      </a:r>
                    </a:p>
                  </a:txBody>
                  <a:tcPr marL="9525" marR="9525" marT="9525" marB="0" anchor="ctr"/>
                </a:tc>
                <a:tc>
                  <a:txBody>
                    <a:bodyPr/>
                    <a:lstStyle/>
                    <a:p>
                      <a:pPr algn="ctr" fontAlgn="ctr"/>
                      <a:r>
                        <a:rPr lang="en-US" sz="1400" b="0" i="0" u="none" strike="noStrike" dirty="0">
                          <a:solidFill>
                            <a:srgbClr val="000000"/>
                          </a:solidFill>
                          <a:effectLst/>
                          <a:latin typeface="Calibri"/>
                        </a:rPr>
                        <a:t>bi-lateral shoulder pain, neck pain, seizure activity, myalgia, myositis, radiculopathy, manifestations of nerve neuropathies</a:t>
                      </a:r>
                    </a:p>
                  </a:txBody>
                  <a:tcPr marL="9525" marR="9525" marT="9525" marB="0" anchor="ctr"/>
                </a:tc>
                <a:tc>
                  <a:txBody>
                    <a:bodyPr/>
                    <a:lstStyle/>
                    <a:p>
                      <a:pPr algn="ctr" fontAlgn="ctr"/>
                      <a:r>
                        <a:rPr lang="en-US" sz="1400" b="0" i="0" u="none" strike="noStrike" dirty="0">
                          <a:solidFill>
                            <a:srgbClr val="000000"/>
                          </a:solidFill>
                          <a:effectLst/>
                          <a:latin typeface="Calibri"/>
                        </a:rPr>
                        <a:t>2 years, 10 months</a:t>
                      </a:r>
                    </a:p>
                  </a:txBody>
                  <a:tcPr marL="9525" marR="9525" marT="9525" marB="0" anchor="ctr"/>
                </a:tc>
                <a:extLst>
                  <a:ext uri="{0D108BD9-81ED-4DB2-BD59-A6C34878D82A}">
                    <a16:rowId xmlns:a16="http://schemas.microsoft.com/office/drawing/2014/main" val="10003"/>
                  </a:ext>
                </a:extLst>
              </a:tr>
              <a:tr h="497316">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Guillain-Barré Syndrome</a:t>
                      </a:r>
                      <a:br>
                        <a:rPr lang="en-US" sz="1400" b="0" i="0" u="none" strike="noStrike" dirty="0">
                          <a:solidFill>
                            <a:srgbClr val="000000"/>
                          </a:solidFill>
                          <a:effectLst/>
                          <a:latin typeface="Calibri"/>
                        </a:rPr>
                      </a:br>
                      <a:endParaRPr lang="en-US" sz="1400" b="0" i="0" u="none" strike="noStrike" dirty="0">
                        <a:solidFill>
                          <a:srgbClr val="000000"/>
                        </a:solidFill>
                        <a:effectLst/>
                        <a:latin typeface="Calibri"/>
                      </a:endParaRPr>
                    </a:p>
                  </a:txBody>
                  <a:tcPr marL="9525" marR="9525" marT="9525" marB="0" anchor="ctr"/>
                </a:tc>
                <a:tc>
                  <a:txBody>
                    <a:bodyPr/>
                    <a:lstStyle/>
                    <a:p>
                      <a:pPr algn="ctr" fontAlgn="ctr"/>
                      <a:r>
                        <a:rPr lang="en-US" sz="1400" b="0" i="0" u="none" strike="noStrike" dirty="0">
                          <a:solidFill>
                            <a:srgbClr val="000000"/>
                          </a:solidFill>
                          <a:effectLst/>
                          <a:latin typeface="Calibri"/>
                        </a:rPr>
                        <a:t>2 years, 8 months</a:t>
                      </a:r>
                    </a:p>
                  </a:txBody>
                  <a:tcPr marL="9525" marR="9525" marT="9525" marB="0" anchor="ctr"/>
                </a:tc>
                <a:extLst>
                  <a:ext uri="{0D108BD9-81ED-4DB2-BD59-A6C34878D82A}">
                    <a16:rowId xmlns:a16="http://schemas.microsoft.com/office/drawing/2014/main" val="10004"/>
                  </a:ext>
                </a:extLst>
              </a:tr>
              <a:tr h="497318">
                <a:tc>
                  <a:txBody>
                    <a:bodyPr/>
                    <a:lstStyle/>
                    <a:p>
                      <a:pPr algn="ctr" fontAlgn="ctr"/>
                      <a:r>
                        <a:rPr lang="en-US" sz="1400" b="0" i="0" u="none" strike="noStrike" dirty="0">
                          <a:solidFill>
                            <a:srgbClr val="000000"/>
                          </a:solidFill>
                          <a:effectLst/>
                          <a:latin typeface="Calibri"/>
                        </a:rPr>
                        <a:t>Tdap</a:t>
                      </a:r>
                    </a:p>
                  </a:txBody>
                  <a:tcPr marL="9525" marR="9525" marT="9525" marB="0" anchor="ctr"/>
                </a:tc>
                <a:tc>
                  <a:txBody>
                    <a:bodyPr/>
                    <a:lstStyle/>
                    <a:p>
                      <a:pPr algn="ctr" fontAlgn="ctr"/>
                      <a:r>
                        <a:rPr lang="en-US" sz="1400" b="0" i="0" u="none" strike="noStrike" dirty="0">
                          <a:solidFill>
                            <a:srgbClr val="000000"/>
                          </a:solidFill>
                          <a:effectLst/>
                          <a:latin typeface="Calibri"/>
                        </a:rPr>
                        <a:t>intermittent left sided weakness, headaches, paresthesia, and fatigue</a:t>
                      </a:r>
                    </a:p>
                  </a:txBody>
                  <a:tcPr marL="9525" marR="9525" marT="9525" marB="0" anchor="ctr"/>
                </a:tc>
                <a:tc>
                  <a:txBody>
                    <a:bodyPr/>
                    <a:lstStyle/>
                    <a:p>
                      <a:pPr algn="ctr" fontAlgn="ctr"/>
                      <a:r>
                        <a:rPr lang="en-US" sz="1400" b="0" i="0" u="none" strike="noStrike" dirty="0">
                          <a:solidFill>
                            <a:srgbClr val="000000"/>
                          </a:solidFill>
                          <a:effectLst/>
                          <a:latin typeface="Calibri"/>
                        </a:rPr>
                        <a:t>2 years</a:t>
                      </a:r>
                    </a:p>
                  </a:txBody>
                  <a:tcPr marL="9525" marR="9525" marT="9525" marB="0" anchor="ctr"/>
                </a:tc>
                <a:extLst>
                  <a:ext uri="{0D108BD9-81ED-4DB2-BD59-A6C34878D82A}">
                    <a16:rowId xmlns:a16="http://schemas.microsoft.com/office/drawing/2014/main" val="10005"/>
                  </a:ext>
                </a:extLst>
              </a:tr>
              <a:tr h="497239">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left arm pain and muscle wasting</a:t>
                      </a:r>
                    </a:p>
                  </a:txBody>
                  <a:tcPr marL="9525" marR="9525" marT="9525" marB="0" anchor="ctr"/>
                </a:tc>
                <a:tc>
                  <a:txBody>
                    <a:bodyPr/>
                    <a:lstStyle/>
                    <a:p>
                      <a:pPr algn="ctr" fontAlgn="ctr"/>
                      <a:r>
                        <a:rPr lang="en-US" sz="1400" b="0" i="0" u="none" strike="noStrike" dirty="0">
                          <a:solidFill>
                            <a:srgbClr val="000000"/>
                          </a:solidFill>
                          <a:effectLst/>
                          <a:latin typeface="Calibri"/>
                        </a:rPr>
                        <a:t>1 year, 10 months</a:t>
                      </a:r>
                    </a:p>
                  </a:txBody>
                  <a:tcPr marL="9525" marR="9525" marT="9525" marB="0" anchor="ctr"/>
                </a:tc>
                <a:extLst>
                  <a:ext uri="{0D108BD9-81ED-4DB2-BD59-A6C34878D82A}">
                    <a16:rowId xmlns:a16="http://schemas.microsoft.com/office/drawing/2014/main" val="10006"/>
                  </a:ext>
                </a:extLst>
              </a:tr>
              <a:tr h="542007">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Guillain-Barré Syndrome</a:t>
                      </a:r>
                      <a:br>
                        <a:rPr lang="en-US" sz="1400" b="0" i="0" u="none" strike="noStrike" dirty="0">
                          <a:solidFill>
                            <a:srgbClr val="000000"/>
                          </a:solidFill>
                          <a:effectLst/>
                          <a:latin typeface="Calibri"/>
                        </a:rPr>
                      </a:br>
                      <a:endParaRPr lang="en-US" sz="1400" b="0" i="0" u="none" strike="noStrike" dirty="0">
                        <a:solidFill>
                          <a:srgbClr val="000000"/>
                        </a:solidFill>
                        <a:effectLst/>
                        <a:latin typeface="Calibri"/>
                      </a:endParaRPr>
                    </a:p>
                  </a:txBody>
                  <a:tcPr marL="9525" marR="9525" marT="9525" marB="0" anchor="ctr"/>
                </a:tc>
                <a:tc>
                  <a:txBody>
                    <a:bodyPr/>
                    <a:lstStyle/>
                    <a:p>
                      <a:pPr algn="ctr" fontAlgn="ctr"/>
                      <a:r>
                        <a:rPr lang="en-US" sz="1400" b="0" i="0" u="none" strike="noStrike" dirty="0">
                          <a:solidFill>
                            <a:srgbClr val="000000"/>
                          </a:solidFill>
                          <a:effectLst/>
                          <a:latin typeface="Calibri"/>
                        </a:rPr>
                        <a:t>6 months</a:t>
                      </a:r>
                    </a:p>
                  </a:txBody>
                  <a:tcPr marL="9525" marR="9525" marT="9525" marB="0" anchor="ctr"/>
                </a:tc>
                <a:extLst>
                  <a:ext uri="{0D108BD9-81ED-4DB2-BD59-A6C34878D82A}">
                    <a16:rowId xmlns:a16="http://schemas.microsoft.com/office/drawing/2014/main" val="10007"/>
                  </a:ext>
                </a:extLst>
              </a:tr>
              <a:tr h="448676">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transverse myelitis</a:t>
                      </a:r>
                    </a:p>
                  </a:txBody>
                  <a:tcPr marL="9525" marR="9525" marT="9525" marB="0" anchor="ctr"/>
                </a:tc>
                <a:tc>
                  <a:txBody>
                    <a:bodyPr/>
                    <a:lstStyle/>
                    <a:p>
                      <a:pPr algn="ctr" fontAlgn="ctr"/>
                      <a:r>
                        <a:rPr lang="en-US" sz="1400" b="0" i="0" u="none" strike="noStrike" dirty="0">
                          <a:solidFill>
                            <a:srgbClr val="000000"/>
                          </a:solidFill>
                          <a:effectLst/>
                          <a:latin typeface="Calibri"/>
                        </a:rPr>
                        <a:t>10 months</a:t>
                      </a:r>
                    </a:p>
                  </a:txBody>
                  <a:tcPr marL="9525" marR="9525" marT="9525" marB="0" anchor="ctr"/>
                </a:tc>
                <a:extLst>
                  <a:ext uri="{0D108BD9-81ED-4DB2-BD59-A6C34878D82A}">
                    <a16:rowId xmlns:a16="http://schemas.microsoft.com/office/drawing/2014/main" val="10008"/>
                  </a:ext>
                </a:extLst>
              </a:tr>
            </a:tbl>
          </a:graphicData>
        </a:graphic>
      </p:graphicFrame>
      <p:sp>
        <p:nvSpPr>
          <p:cNvPr id="24623" name="TextBox 5">
            <a:extLst>
              <a:ext uri="{FF2B5EF4-FFF2-40B4-BE49-F238E27FC236}">
                <a16:creationId xmlns:a16="http://schemas.microsoft.com/office/drawing/2014/main" id="{6BC0A421-8D80-BC01-C3C0-5FD5FB3EBA47}"/>
              </a:ext>
            </a:extLst>
          </p:cNvPr>
          <p:cNvSpPr txBox="1">
            <a:spLocks noChangeArrowheads="1"/>
          </p:cNvSpPr>
          <p:nvPr/>
        </p:nvSpPr>
        <p:spPr bwMode="auto">
          <a:xfrm>
            <a:off x="6858000" y="6477000"/>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en-US" altLang="en-US" sz="1200" i="1">
                <a:latin typeface="Arial" panose="020B0604020202020204" pitchFamily="34" charset="0"/>
              </a:rPr>
              <a:t>(continued . . . )</a:t>
            </a:r>
          </a:p>
        </p:txBody>
      </p:sp>
      <p:sp>
        <p:nvSpPr>
          <p:cNvPr id="24624" name="TextBox 1">
            <a:extLst>
              <a:ext uri="{FF2B5EF4-FFF2-40B4-BE49-F238E27FC236}">
                <a16:creationId xmlns:a16="http://schemas.microsoft.com/office/drawing/2014/main" id="{13A7E235-E1B4-23CC-0C90-531DA57E8E14}"/>
              </a:ext>
            </a:extLst>
          </p:cNvPr>
          <p:cNvSpPr txBox="1">
            <a:spLocks noChangeArrowheads="1"/>
          </p:cNvSpPr>
          <p:nvPr/>
        </p:nvSpPr>
        <p:spPr bwMode="auto">
          <a:xfrm>
            <a:off x="381000" y="6477000"/>
            <a:ext cx="4953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en-US" altLang="en-US" sz="1400">
                <a:latin typeface="Arial" panose="020B0604020202020204" pitchFamily="34" charset="0"/>
              </a:rPr>
              <a:t>*Terms of settlement are memorialized by Stipulation</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Slide Number Placeholder 4">
            <a:extLst>
              <a:ext uri="{FF2B5EF4-FFF2-40B4-BE49-F238E27FC236}">
                <a16:creationId xmlns:a16="http://schemas.microsoft.com/office/drawing/2014/main" id="{13B1F0BD-4D82-D0AE-D557-7A92B784E8BA}"/>
              </a:ext>
            </a:extLst>
          </p:cNvPr>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fld id="{FB534E8C-6CDE-4025-B28F-41A6CEDA0DAE}" type="slidenum">
              <a:rPr lang="en-US" altLang="de-DE" sz="1200">
                <a:latin typeface="Arial" panose="020B0604020202020204" pitchFamily="34" charset="0"/>
              </a:rPr>
              <a:pPr eaLnBrk="1" hangingPunct="1">
                <a:spcBef>
                  <a:spcPct val="0"/>
                </a:spcBef>
                <a:buClrTx/>
                <a:buSzTx/>
                <a:buFontTx/>
                <a:buNone/>
              </a:pPr>
              <a:t>23</a:t>
            </a:fld>
            <a:endParaRPr lang="en-US" altLang="de-DE" sz="1200">
              <a:latin typeface="Arial" panose="020B0604020202020204" pitchFamily="34" charset="0"/>
            </a:endParaRPr>
          </a:p>
        </p:txBody>
      </p:sp>
      <p:sp>
        <p:nvSpPr>
          <p:cNvPr id="24578" name="Rectangle 2">
            <a:extLst>
              <a:ext uri="{FF2B5EF4-FFF2-40B4-BE49-F238E27FC236}">
                <a16:creationId xmlns:a16="http://schemas.microsoft.com/office/drawing/2014/main" id="{705F5E8A-82EE-1FCA-F564-48407402483A}"/>
              </a:ext>
            </a:extLst>
          </p:cNvPr>
          <p:cNvSpPr>
            <a:spLocks noGrp="1" noRot="1" noChangeArrowheads="1"/>
          </p:cNvSpPr>
          <p:nvPr>
            <p:ph type="title"/>
          </p:nvPr>
        </p:nvSpPr>
        <p:spPr/>
        <p:txBody>
          <a:bodyPr/>
          <a:lstStyle/>
          <a:p>
            <a:pPr eaLnBrk="1" hangingPunct="1">
              <a:defRPr/>
            </a:pPr>
            <a:r>
              <a:rPr lang="en-US" sz="4000" dirty="0">
                <a:latin typeface="Arial" pitchFamily="34" charset="0"/>
                <a:cs typeface="Arial" pitchFamily="34" charset="0"/>
              </a:rPr>
              <a:t>Adjudicated Settlements</a:t>
            </a:r>
            <a:r>
              <a:rPr lang="en-US" sz="3200" dirty="0">
                <a:latin typeface="Arial" pitchFamily="34" charset="0"/>
                <a:cs typeface="Arial" pitchFamily="34" charset="0"/>
              </a:rPr>
              <a:t>*</a:t>
            </a:r>
            <a:r>
              <a:rPr lang="en-US" sz="4000" dirty="0">
                <a:latin typeface="Arial" pitchFamily="34" charset="0"/>
                <a:cs typeface="Arial" pitchFamily="34" charset="0"/>
              </a:rPr>
              <a:t> </a:t>
            </a:r>
            <a:br>
              <a:rPr lang="en-US" dirty="0"/>
            </a:br>
            <a:r>
              <a:rPr lang="en-US" sz="1800" dirty="0">
                <a:latin typeface="Arial" pitchFamily="34" charset="0"/>
                <a:cs typeface="Arial" pitchFamily="34" charset="0"/>
              </a:rPr>
              <a:t>Reporting Period:  8/16/13 – 11/15/13</a:t>
            </a:r>
            <a:br>
              <a:rPr lang="en-US" dirty="0"/>
            </a:br>
            <a:r>
              <a:rPr lang="en-US" dirty="0"/>
              <a:t> </a:t>
            </a:r>
            <a:endParaRPr lang="en-US" sz="2800" dirty="0"/>
          </a:p>
        </p:txBody>
      </p:sp>
      <p:sp>
        <p:nvSpPr>
          <p:cNvPr id="24579" name="Rectangle 3">
            <a:extLst>
              <a:ext uri="{FF2B5EF4-FFF2-40B4-BE49-F238E27FC236}">
                <a16:creationId xmlns:a16="http://schemas.microsoft.com/office/drawing/2014/main" id="{5DB48C0B-E55C-40DB-9C16-939F71254344}"/>
              </a:ext>
            </a:extLst>
          </p:cNvPr>
          <p:cNvSpPr>
            <a:spLocks noGrp="1" noChangeArrowheads="1"/>
          </p:cNvSpPr>
          <p:nvPr>
            <p:ph type="body" idx="1"/>
          </p:nvPr>
        </p:nvSpPr>
        <p:spPr/>
        <p:txBody>
          <a:bodyPr/>
          <a:lstStyle/>
          <a:p>
            <a:pPr marL="0" indent="0" eaLnBrk="1" hangingPunct="1">
              <a:buFont typeface="Wingdings" panose="05000000000000000000" pitchFamily="2" charset="2"/>
              <a:buNone/>
              <a:defRPr/>
            </a:pPr>
            <a:endParaRPr lang="en-US" sz="2400" dirty="0"/>
          </a:p>
          <a:p>
            <a:pPr marL="0" indent="0" eaLnBrk="1" hangingPunct="1">
              <a:buFont typeface="Wingdings" panose="05000000000000000000" pitchFamily="2" charset="2"/>
              <a:buNone/>
              <a:defRPr/>
            </a:pPr>
            <a:endParaRPr lang="en-US" sz="2400" dirty="0"/>
          </a:p>
        </p:txBody>
      </p:sp>
      <p:graphicFrame>
        <p:nvGraphicFramePr>
          <p:cNvPr id="5" name="Table 4">
            <a:extLst>
              <a:ext uri="{FF2B5EF4-FFF2-40B4-BE49-F238E27FC236}">
                <a16:creationId xmlns:a16="http://schemas.microsoft.com/office/drawing/2014/main" id="{6443F9D3-D91D-D76E-7590-70B2B5034F1B}"/>
              </a:ext>
            </a:extLst>
          </p:cNvPr>
          <p:cNvGraphicFramePr>
            <a:graphicFrameLocks noGrp="1"/>
          </p:cNvGraphicFramePr>
          <p:nvPr/>
        </p:nvGraphicFramePr>
        <p:xfrm>
          <a:off x="0" y="1143000"/>
          <a:ext cx="9144000" cy="4797425"/>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0000"/>
                    </a:ext>
                  </a:extLst>
                </a:gridCol>
                <a:gridCol w="57150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tblGrid>
              <a:tr h="579234">
                <a:tc>
                  <a:txBody>
                    <a:bodyPr/>
                    <a:lstStyle/>
                    <a:p>
                      <a:pPr algn="ctr"/>
                      <a:r>
                        <a:rPr lang="en-US" sz="1600" dirty="0">
                          <a:latin typeface="Arial" pitchFamily="34" charset="0"/>
                          <a:cs typeface="Arial" pitchFamily="34" charset="0"/>
                        </a:rPr>
                        <a:t>Vaccine(s)</a:t>
                      </a:r>
                    </a:p>
                  </a:txBody>
                  <a:tcPr marT="45723" marB="45723" anchor="ctr"/>
                </a:tc>
                <a:tc>
                  <a:txBody>
                    <a:bodyPr/>
                    <a:lstStyle/>
                    <a:p>
                      <a:pPr algn="ctr"/>
                      <a:r>
                        <a:rPr lang="en-US" sz="1600" dirty="0">
                          <a:latin typeface="Arial" pitchFamily="34" charset="0"/>
                          <a:cs typeface="Arial" pitchFamily="34" charset="0"/>
                        </a:rPr>
                        <a:t>Alleged Injury(ies)</a:t>
                      </a:r>
                    </a:p>
                  </a:txBody>
                  <a:tcPr marT="45723" marB="45723" anchor="ctr"/>
                </a:tc>
                <a:tc>
                  <a:txBody>
                    <a:bodyPr/>
                    <a:lstStyle/>
                    <a:p>
                      <a:pPr algn="ctr"/>
                      <a:r>
                        <a:rPr lang="en-US" sz="1600" dirty="0">
                          <a:latin typeface="Arial" pitchFamily="34" charset="0"/>
                          <a:cs typeface="Arial" pitchFamily="34" charset="0"/>
                        </a:rPr>
                        <a:t>Petition Filing to Settlement</a:t>
                      </a:r>
                      <a:r>
                        <a:rPr lang="en-US" sz="1600" baseline="0" dirty="0">
                          <a:latin typeface="Arial" pitchFamily="34" charset="0"/>
                          <a:cs typeface="Arial" pitchFamily="34" charset="0"/>
                        </a:rPr>
                        <a:t> Filing</a:t>
                      </a:r>
                      <a:endParaRPr lang="en-US" sz="1600" dirty="0">
                        <a:latin typeface="Arial" pitchFamily="34" charset="0"/>
                        <a:cs typeface="Arial" pitchFamily="34" charset="0"/>
                      </a:endParaRPr>
                    </a:p>
                  </a:txBody>
                  <a:tcPr marT="45723" marB="45723" anchor="ctr"/>
                </a:tc>
                <a:extLst>
                  <a:ext uri="{0D108BD9-81ED-4DB2-BD59-A6C34878D82A}">
                    <a16:rowId xmlns:a16="http://schemas.microsoft.com/office/drawing/2014/main" val="10000"/>
                  </a:ext>
                </a:extLst>
              </a:tr>
              <a:tr h="497225">
                <a:tc>
                  <a:txBody>
                    <a:bodyPr/>
                    <a:lstStyle/>
                    <a:p>
                      <a:pPr algn="ctr" fontAlgn="ctr"/>
                      <a:r>
                        <a:rPr lang="en-US" sz="1400" b="0" i="0" u="none" strike="noStrike" dirty="0">
                          <a:solidFill>
                            <a:srgbClr val="000000"/>
                          </a:solidFill>
                          <a:effectLst/>
                          <a:latin typeface="Calibri"/>
                        </a:rPr>
                        <a:t>Hep B, IPV, DTaP, PCV, Hib</a:t>
                      </a:r>
                    </a:p>
                  </a:txBody>
                  <a:tcPr marL="9525" marR="9525" marT="9525" marB="0" anchor="ctr"/>
                </a:tc>
                <a:tc>
                  <a:txBody>
                    <a:bodyPr/>
                    <a:lstStyle/>
                    <a:p>
                      <a:pPr algn="ctr" fontAlgn="ctr"/>
                      <a:r>
                        <a:rPr lang="en-US" sz="1400" b="0" i="0" u="none" strike="noStrike" dirty="0">
                          <a:solidFill>
                            <a:srgbClr val="000000"/>
                          </a:solidFill>
                          <a:effectLst/>
                          <a:latin typeface="Calibri"/>
                        </a:rPr>
                        <a:t>death</a:t>
                      </a:r>
                    </a:p>
                  </a:txBody>
                  <a:tcPr marL="9525" marR="9525" marT="9525" marB="0" anchor="ctr"/>
                </a:tc>
                <a:tc>
                  <a:txBody>
                    <a:bodyPr/>
                    <a:lstStyle/>
                    <a:p>
                      <a:pPr algn="ctr" fontAlgn="ctr"/>
                      <a:r>
                        <a:rPr lang="en-US" sz="1400" b="0" i="0" u="none" strike="noStrike" dirty="0">
                          <a:solidFill>
                            <a:srgbClr val="000000"/>
                          </a:solidFill>
                          <a:effectLst/>
                          <a:latin typeface="Calibri"/>
                        </a:rPr>
                        <a:t>4 years, 5 months</a:t>
                      </a:r>
                    </a:p>
                  </a:txBody>
                  <a:tcPr marL="9525" marR="9525" marT="9525" marB="0" anchor="ctr"/>
                </a:tc>
                <a:extLst>
                  <a:ext uri="{0D108BD9-81ED-4DB2-BD59-A6C34878D82A}">
                    <a16:rowId xmlns:a16="http://schemas.microsoft.com/office/drawing/2014/main" val="10001"/>
                  </a:ext>
                </a:extLst>
              </a:tr>
              <a:tr h="497316">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Guillain-Barré Syndrome</a:t>
                      </a:r>
                      <a:br>
                        <a:rPr lang="en-US" sz="1400" b="0" i="0" u="none" strike="noStrike" dirty="0">
                          <a:solidFill>
                            <a:srgbClr val="000000"/>
                          </a:solidFill>
                          <a:effectLst/>
                          <a:latin typeface="Calibri"/>
                        </a:rPr>
                      </a:br>
                      <a:endParaRPr lang="en-US" sz="1400" b="0" i="0" u="none" strike="noStrike" dirty="0">
                        <a:solidFill>
                          <a:srgbClr val="000000"/>
                        </a:solidFill>
                        <a:effectLst/>
                        <a:latin typeface="Calibri"/>
                      </a:endParaRPr>
                    </a:p>
                  </a:txBody>
                  <a:tcPr marL="9525" marR="9525" marT="9525" marB="0" anchor="ctr"/>
                </a:tc>
                <a:tc>
                  <a:txBody>
                    <a:bodyPr/>
                    <a:lstStyle/>
                    <a:p>
                      <a:pPr algn="ctr" fontAlgn="ctr"/>
                      <a:r>
                        <a:rPr lang="en-US" sz="1400" b="0" i="0" u="none" strike="noStrike" dirty="0">
                          <a:solidFill>
                            <a:srgbClr val="000000"/>
                          </a:solidFill>
                          <a:effectLst/>
                          <a:latin typeface="Calibri"/>
                        </a:rPr>
                        <a:t>8 months</a:t>
                      </a:r>
                    </a:p>
                  </a:txBody>
                  <a:tcPr marL="9525" marR="9525" marT="9525" marB="0" anchor="ctr"/>
                </a:tc>
                <a:extLst>
                  <a:ext uri="{0D108BD9-81ED-4DB2-BD59-A6C34878D82A}">
                    <a16:rowId xmlns:a16="http://schemas.microsoft.com/office/drawing/2014/main" val="10002"/>
                  </a:ext>
                </a:extLst>
              </a:tr>
              <a:tr h="741095">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chronic inflammatory demyelinating polyneuropathy</a:t>
                      </a:r>
                    </a:p>
                  </a:txBody>
                  <a:tcPr marL="9525" marR="9525" marT="9525" marB="0" anchor="ctr"/>
                </a:tc>
                <a:tc>
                  <a:txBody>
                    <a:bodyPr/>
                    <a:lstStyle/>
                    <a:p>
                      <a:pPr algn="ctr" fontAlgn="ctr"/>
                      <a:r>
                        <a:rPr lang="en-US" sz="1400" b="0" i="0" u="none" strike="noStrike" dirty="0">
                          <a:solidFill>
                            <a:srgbClr val="000000"/>
                          </a:solidFill>
                          <a:effectLst/>
                          <a:latin typeface="Calibri"/>
                        </a:rPr>
                        <a:t>11 months</a:t>
                      </a:r>
                    </a:p>
                  </a:txBody>
                  <a:tcPr marL="9525" marR="9525" marT="9525" marB="0" anchor="ctr"/>
                </a:tc>
                <a:extLst>
                  <a:ext uri="{0D108BD9-81ED-4DB2-BD59-A6C34878D82A}">
                    <a16:rowId xmlns:a16="http://schemas.microsoft.com/office/drawing/2014/main" val="10003"/>
                  </a:ext>
                </a:extLst>
              </a:tr>
              <a:tr h="497316">
                <a:tc>
                  <a:txBody>
                    <a:bodyPr/>
                    <a:lstStyle/>
                    <a:p>
                      <a:pPr algn="ctr" fontAlgn="ctr"/>
                      <a:r>
                        <a:rPr lang="en-US" sz="1400" b="0" i="0" u="none" strike="noStrike" dirty="0">
                          <a:solidFill>
                            <a:srgbClr val="000000"/>
                          </a:solidFill>
                          <a:effectLst/>
                          <a:latin typeface="Calibri"/>
                        </a:rPr>
                        <a:t>Tdap</a:t>
                      </a:r>
                    </a:p>
                  </a:txBody>
                  <a:tcPr marL="9525" marR="9525" marT="9525" marB="0" anchor="ctr"/>
                </a:tc>
                <a:tc>
                  <a:txBody>
                    <a:bodyPr/>
                    <a:lstStyle/>
                    <a:p>
                      <a:pPr algn="ctr" fontAlgn="ctr"/>
                      <a:r>
                        <a:rPr lang="en-US" sz="1400" b="0" i="0" u="none" strike="noStrike" dirty="0">
                          <a:solidFill>
                            <a:srgbClr val="000000"/>
                          </a:solidFill>
                          <a:effectLst/>
                          <a:latin typeface="Calibri"/>
                        </a:rPr>
                        <a:t>brachial neuritis</a:t>
                      </a:r>
                    </a:p>
                  </a:txBody>
                  <a:tcPr marL="9525" marR="9525" marT="9525" marB="0" anchor="ctr"/>
                </a:tc>
                <a:tc>
                  <a:txBody>
                    <a:bodyPr/>
                    <a:lstStyle/>
                    <a:p>
                      <a:pPr algn="ctr" fontAlgn="ctr"/>
                      <a:r>
                        <a:rPr lang="en-US" sz="1400" b="0" i="0" u="none" strike="noStrike" dirty="0">
                          <a:solidFill>
                            <a:srgbClr val="000000"/>
                          </a:solidFill>
                          <a:effectLst/>
                          <a:latin typeface="Calibri"/>
                        </a:rPr>
                        <a:t>11 months</a:t>
                      </a:r>
                    </a:p>
                  </a:txBody>
                  <a:tcPr marL="9525" marR="9525" marT="9525" marB="0" anchor="ctr"/>
                </a:tc>
                <a:extLst>
                  <a:ext uri="{0D108BD9-81ED-4DB2-BD59-A6C34878D82A}">
                    <a16:rowId xmlns:a16="http://schemas.microsoft.com/office/drawing/2014/main" val="10004"/>
                  </a:ext>
                </a:extLst>
              </a:tr>
              <a:tr h="497318">
                <a:tc>
                  <a:txBody>
                    <a:bodyPr/>
                    <a:lstStyle/>
                    <a:p>
                      <a:pPr algn="ctr" fontAlgn="ctr"/>
                      <a:r>
                        <a:rPr lang="en-US" sz="1400" b="0" i="0" u="none" strike="noStrike" dirty="0">
                          <a:solidFill>
                            <a:srgbClr val="000000"/>
                          </a:solidFill>
                          <a:effectLst/>
                          <a:latin typeface="Calibri"/>
                        </a:rPr>
                        <a:t>DTaP, MMR</a:t>
                      </a:r>
                    </a:p>
                  </a:txBody>
                  <a:tcPr marL="9525" marR="9525" marT="9525" marB="0" anchor="ctr"/>
                </a:tc>
                <a:tc>
                  <a:txBody>
                    <a:bodyPr/>
                    <a:lstStyle/>
                    <a:p>
                      <a:pPr algn="ctr" fontAlgn="ctr"/>
                      <a:r>
                        <a:rPr lang="en-US" sz="1400" b="0" i="0" u="none" strike="noStrike" dirty="0">
                          <a:solidFill>
                            <a:srgbClr val="000000"/>
                          </a:solidFill>
                          <a:effectLst/>
                          <a:latin typeface="Calibri"/>
                        </a:rPr>
                        <a:t>thrombocytopenic purpura</a:t>
                      </a:r>
                    </a:p>
                  </a:txBody>
                  <a:tcPr marL="9525" marR="9525" marT="9525" marB="0" anchor="ctr"/>
                </a:tc>
                <a:tc>
                  <a:txBody>
                    <a:bodyPr/>
                    <a:lstStyle/>
                    <a:p>
                      <a:pPr algn="ctr" fontAlgn="ctr"/>
                      <a:r>
                        <a:rPr lang="en-US" sz="1400" b="0" i="0" u="none" strike="noStrike" dirty="0">
                          <a:solidFill>
                            <a:srgbClr val="000000"/>
                          </a:solidFill>
                          <a:effectLst/>
                          <a:latin typeface="Calibri"/>
                        </a:rPr>
                        <a:t>11 months</a:t>
                      </a:r>
                    </a:p>
                  </a:txBody>
                  <a:tcPr marL="9525" marR="9525" marT="9525" marB="0" anchor="ctr"/>
                </a:tc>
                <a:extLst>
                  <a:ext uri="{0D108BD9-81ED-4DB2-BD59-A6C34878D82A}">
                    <a16:rowId xmlns:a16="http://schemas.microsoft.com/office/drawing/2014/main" val="10005"/>
                  </a:ext>
                </a:extLst>
              </a:tr>
              <a:tr h="497239">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Guillain-Barré Syndrome</a:t>
                      </a:r>
                      <a:br>
                        <a:rPr lang="en-US" sz="1400" b="0" i="0" u="none" strike="noStrike" dirty="0">
                          <a:solidFill>
                            <a:srgbClr val="000000"/>
                          </a:solidFill>
                          <a:effectLst/>
                          <a:latin typeface="Calibri"/>
                        </a:rPr>
                      </a:br>
                      <a:endParaRPr lang="en-US" sz="1400" b="0" i="0" u="none" strike="noStrike" dirty="0">
                        <a:solidFill>
                          <a:srgbClr val="000000"/>
                        </a:solidFill>
                        <a:effectLst/>
                        <a:latin typeface="Calibri"/>
                      </a:endParaRPr>
                    </a:p>
                  </a:txBody>
                  <a:tcPr marL="9525" marR="9525" marT="9525" marB="0" anchor="ctr"/>
                </a:tc>
                <a:tc>
                  <a:txBody>
                    <a:bodyPr/>
                    <a:lstStyle/>
                    <a:p>
                      <a:pPr algn="ctr" fontAlgn="ctr"/>
                      <a:r>
                        <a:rPr lang="en-US" sz="1400" b="0" i="0" u="none" strike="noStrike" dirty="0">
                          <a:solidFill>
                            <a:srgbClr val="000000"/>
                          </a:solidFill>
                          <a:effectLst/>
                          <a:latin typeface="Calibri"/>
                        </a:rPr>
                        <a:t>1 year, 1 month</a:t>
                      </a:r>
                    </a:p>
                  </a:txBody>
                  <a:tcPr marL="9525" marR="9525" marT="9525" marB="0" anchor="ctr"/>
                </a:tc>
                <a:extLst>
                  <a:ext uri="{0D108BD9-81ED-4DB2-BD59-A6C34878D82A}">
                    <a16:rowId xmlns:a16="http://schemas.microsoft.com/office/drawing/2014/main" val="10006"/>
                  </a:ext>
                </a:extLst>
              </a:tr>
              <a:tr h="542007">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transverse myelitis</a:t>
                      </a:r>
                    </a:p>
                  </a:txBody>
                  <a:tcPr marL="9525" marR="9525" marT="9525" marB="0" anchor="ctr"/>
                </a:tc>
                <a:tc>
                  <a:txBody>
                    <a:bodyPr/>
                    <a:lstStyle/>
                    <a:p>
                      <a:pPr algn="ctr" fontAlgn="ctr"/>
                      <a:r>
                        <a:rPr lang="en-US" sz="1400" b="0" i="0" u="none" strike="noStrike" dirty="0">
                          <a:solidFill>
                            <a:srgbClr val="000000"/>
                          </a:solidFill>
                          <a:effectLst/>
                          <a:latin typeface="Calibri"/>
                        </a:rPr>
                        <a:t>1 year, 3 months</a:t>
                      </a:r>
                    </a:p>
                  </a:txBody>
                  <a:tcPr marL="9525" marR="9525" marT="9525" marB="0" anchor="ctr"/>
                </a:tc>
                <a:extLst>
                  <a:ext uri="{0D108BD9-81ED-4DB2-BD59-A6C34878D82A}">
                    <a16:rowId xmlns:a16="http://schemas.microsoft.com/office/drawing/2014/main" val="10007"/>
                  </a:ext>
                </a:extLst>
              </a:tr>
              <a:tr h="448676">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Guillain-Barré Syndrome</a:t>
                      </a:r>
                      <a:br>
                        <a:rPr lang="en-US" sz="1400" b="0" i="0" u="none" strike="noStrike" dirty="0">
                          <a:solidFill>
                            <a:srgbClr val="000000"/>
                          </a:solidFill>
                          <a:effectLst/>
                          <a:latin typeface="Calibri"/>
                        </a:rPr>
                      </a:br>
                      <a:endParaRPr lang="en-US" sz="1400" b="0" i="0" u="none" strike="noStrike" dirty="0">
                        <a:solidFill>
                          <a:srgbClr val="000000"/>
                        </a:solidFill>
                        <a:effectLst/>
                        <a:latin typeface="Calibri"/>
                      </a:endParaRPr>
                    </a:p>
                  </a:txBody>
                  <a:tcPr marL="9525" marR="9525" marT="9525" marB="0" anchor="ctr"/>
                </a:tc>
                <a:tc>
                  <a:txBody>
                    <a:bodyPr/>
                    <a:lstStyle/>
                    <a:p>
                      <a:pPr algn="ctr" fontAlgn="ctr"/>
                      <a:r>
                        <a:rPr lang="en-US" sz="1400" b="0" i="0" u="none" strike="noStrike" dirty="0">
                          <a:solidFill>
                            <a:srgbClr val="000000"/>
                          </a:solidFill>
                          <a:effectLst/>
                          <a:latin typeface="Calibri"/>
                        </a:rPr>
                        <a:t>8 months</a:t>
                      </a:r>
                    </a:p>
                  </a:txBody>
                  <a:tcPr marL="9525" marR="9525" marT="9525" marB="0" anchor="ctr"/>
                </a:tc>
                <a:extLst>
                  <a:ext uri="{0D108BD9-81ED-4DB2-BD59-A6C34878D82A}">
                    <a16:rowId xmlns:a16="http://schemas.microsoft.com/office/drawing/2014/main" val="10008"/>
                  </a:ext>
                </a:extLst>
              </a:tr>
            </a:tbl>
          </a:graphicData>
        </a:graphic>
      </p:graphicFrame>
      <p:sp>
        <p:nvSpPr>
          <p:cNvPr id="25647" name="TextBox 5">
            <a:extLst>
              <a:ext uri="{FF2B5EF4-FFF2-40B4-BE49-F238E27FC236}">
                <a16:creationId xmlns:a16="http://schemas.microsoft.com/office/drawing/2014/main" id="{91FAFEDD-9650-8631-C846-2F15AF0CA28B}"/>
              </a:ext>
            </a:extLst>
          </p:cNvPr>
          <p:cNvSpPr txBox="1">
            <a:spLocks noChangeArrowheads="1"/>
          </p:cNvSpPr>
          <p:nvPr/>
        </p:nvSpPr>
        <p:spPr bwMode="auto">
          <a:xfrm>
            <a:off x="6858000" y="6477000"/>
            <a:ext cx="1371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en-US" altLang="en-US" sz="1200" i="1">
                <a:latin typeface="Arial" panose="020B0604020202020204" pitchFamily="34" charset="0"/>
              </a:rPr>
              <a:t>(continued . . . )</a:t>
            </a:r>
          </a:p>
        </p:txBody>
      </p:sp>
      <p:sp>
        <p:nvSpPr>
          <p:cNvPr id="25648" name="TextBox 1">
            <a:extLst>
              <a:ext uri="{FF2B5EF4-FFF2-40B4-BE49-F238E27FC236}">
                <a16:creationId xmlns:a16="http://schemas.microsoft.com/office/drawing/2014/main" id="{F5684E34-7865-04A0-3A73-D29F2E9B7DF2}"/>
              </a:ext>
            </a:extLst>
          </p:cNvPr>
          <p:cNvSpPr txBox="1">
            <a:spLocks noChangeArrowheads="1"/>
          </p:cNvSpPr>
          <p:nvPr/>
        </p:nvSpPr>
        <p:spPr bwMode="auto">
          <a:xfrm>
            <a:off x="381000" y="6477000"/>
            <a:ext cx="4953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en-US" altLang="en-US" sz="1400">
                <a:latin typeface="Arial" panose="020B0604020202020204" pitchFamily="34" charset="0"/>
              </a:rPr>
              <a:t>*Terms of settlement are memorialized by Stipulation</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Slide Number Placeholder 4">
            <a:extLst>
              <a:ext uri="{FF2B5EF4-FFF2-40B4-BE49-F238E27FC236}">
                <a16:creationId xmlns:a16="http://schemas.microsoft.com/office/drawing/2014/main" id="{D31CA818-BBFE-51E6-D3D9-EC2D17974920}"/>
              </a:ext>
            </a:extLst>
          </p:cNvPr>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fld id="{583D2555-C59C-4A18-8560-F2AD2138BFD8}" type="slidenum">
              <a:rPr lang="en-US" altLang="de-DE" sz="1200">
                <a:latin typeface="Arial" panose="020B0604020202020204" pitchFamily="34" charset="0"/>
              </a:rPr>
              <a:pPr eaLnBrk="1" hangingPunct="1">
                <a:spcBef>
                  <a:spcPct val="0"/>
                </a:spcBef>
                <a:buClrTx/>
                <a:buSzTx/>
                <a:buFontTx/>
                <a:buNone/>
              </a:pPr>
              <a:t>24</a:t>
            </a:fld>
            <a:endParaRPr lang="en-US" altLang="de-DE" sz="1200">
              <a:latin typeface="Arial" panose="020B0604020202020204" pitchFamily="34" charset="0"/>
            </a:endParaRPr>
          </a:p>
        </p:txBody>
      </p:sp>
      <p:sp>
        <p:nvSpPr>
          <p:cNvPr id="24578" name="Rectangle 2">
            <a:extLst>
              <a:ext uri="{FF2B5EF4-FFF2-40B4-BE49-F238E27FC236}">
                <a16:creationId xmlns:a16="http://schemas.microsoft.com/office/drawing/2014/main" id="{8AE3EB8C-B397-9872-FECA-ED5FC9C4F7E5}"/>
              </a:ext>
            </a:extLst>
          </p:cNvPr>
          <p:cNvSpPr>
            <a:spLocks noGrp="1" noRot="1" noChangeArrowheads="1"/>
          </p:cNvSpPr>
          <p:nvPr>
            <p:ph type="title"/>
          </p:nvPr>
        </p:nvSpPr>
        <p:spPr/>
        <p:txBody>
          <a:bodyPr/>
          <a:lstStyle/>
          <a:p>
            <a:pPr eaLnBrk="1" hangingPunct="1">
              <a:defRPr/>
            </a:pPr>
            <a:r>
              <a:rPr lang="en-US" sz="4000" dirty="0">
                <a:latin typeface="Arial" pitchFamily="34" charset="0"/>
                <a:cs typeface="Arial" pitchFamily="34" charset="0"/>
              </a:rPr>
              <a:t>Adjudicated Settlements</a:t>
            </a:r>
            <a:r>
              <a:rPr lang="en-US" sz="3200" dirty="0">
                <a:latin typeface="Arial" pitchFamily="34" charset="0"/>
                <a:cs typeface="Arial" pitchFamily="34" charset="0"/>
              </a:rPr>
              <a:t>*</a:t>
            </a:r>
            <a:r>
              <a:rPr lang="en-US" sz="4000" dirty="0">
                <a:latin typeface="Arial" pitchFamily="34" charset="0"/>
                <a:cs typeface="Arial" pitchFamily="34" charset="0"/>
              </a:rPr>
              <a:t> </a:t>
            </a:r>
            <a:br>
              <a:rPr lang="en-US" dirty="0"/>
            </a:br>
            <a:r>
              <a:rPr lang="en-US" sz="1800" dirty="0">
                <a:latin typeface="Arial" pitchFamily="34" charset="0"/>
                <a:cs typeface="Arial" pitchFamily="34" charset="0"/>
              </a:rPr>
              <a:t>Reporting Period:  8/16/13 – 11/15/13</a:t>
            </a:r>
            <a:br>
              <a:rPr lang="en-US" dirty="0"/>
            </a:br>
            <a:r>
              <a:rPr lang="en-US" dirty="0"/>
              <a:t> </a:t>
            </a:r>
            <a:endParaRPr lang="en-US" sz="2800" dirty="0"/>
          </a:p>
        </p:txBody>
      </p:sp>
      <p:sp>
        <p:nvSpPr>
          <p:cNvPr id="24579" name="Rectangle 3">
            <a:extLst>
              <a:ext uri="{FF2B5EF4-FFF2-40B4-BE49-F238E27FC236}">
                <a16:creationId xmlns:a16="http://schemas.microsoft.com/office/drawing/2014/main" id="{BE3074F8-431E-B2BC-8A2C-C615ACBC82CA}"/>
              </a:ext>
            </a:extLst>
          </p:cNvPr>
          <p:cNvSpPr>
            <a:spLocks noGrp="1" noChangeArrowheads="1"/>
          </p:cNvSpPr>
          <p:nvPr>
            <p:ph type="body" idx="1"/>
          </p:nvPr>
        </p:nvSpPr>
        <p:spPr/>
        <p:txBody>
          <a:bodyPr/>
          <a:lstStyle/>
          <a:p>
            <a:pPr marL="0" indent="0" eaLnBrk="1" hangingPunct="1">
              <a:buFont typeface="Wingdings" panose="05000000000000000000" pitchFamily="2" charset="2"/>
              <a:buNone/>
              <a:defRPr/>
            </a:pPr>
            <a:endParaRPr lang="en-US" sz="2400" dirty="0"/>
          </a:p>
          <a:p>
            <a:pPr marL="0" indent="0" eaLnBrk="1" hangingPunct="1">
              <a:buFont typeface="Wingdings" panose="05000000000000000000" pitchFamily="2" charset="2"/>
              <a:buNone/>
              <a:defRPr/>
            </a:pPr>
            <a:endParaRPr lang="en-US" sz="2400" dirty="0"/>
          </a:p>
        </p:txBody>
      </p:sp>
      <p:graphicFrame>
        <p:nvGraphicFramePr>
          <p:cNvPr id="5" name="Table 4">
            <a:extLst>
              <a:ext uri="{FF2B5EF4-FFF2-40B4-BE49-F238E27FC236}">
                <a16:creationId xmlns:a16="http://schemas.microsoft.com/office/drawing/2014/main" id="{C39B477F-F018-0B59-994D-B20878731EBD}"/>
              </a:ext>
            </a:extLst>
          </p:cNvPr>
          <p:cNvGraphicFramePr>
            <a:graphicFrameLocks noGrp="1"/>
          </p:cNvGraphicFramePr>
          <p:nvPr/>
        </p:nvGraphicFramePr>
        <p:xfrm>
          <a:off x="0" y="1143000"/>
          <a:ext cx="9144000" cy="3806825"/>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0000"/>
                    </a:ext>
                  </a:extLst>
                </a:gridCol>
                <a:gridCol w="57150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tblGrid>
              <a:tr h="579246">
                <a:tc>
                  <a:txBody>
                    <a:bodyPr/>
                    <a:lstStyle/>
                    <a:p>
                      <a:pPr algn="ctr"/>
                      <a:r>
                        <a:rPr lang="en-US" sz="1600" dirty="0">
                          <a:latin typeface="Arial" pitchFamily="34" charset="0"/>
                          <a:cs typeface="Arial" pitchFamily="34" charset="0"/>
                        </a:rPr>
                        <a:t>Vaccine(s)</a:t>
                      </a:r>
                    </a:p>
                  </a:txBody>
                  <a:tcPr marT="45724" marB="45724" anchor="ctr"/>
                </a:tc>
                <a:tc>
                  <a:txBody>
                    <a:bodyPr/>
                    <a:lstStyle/>
                    <a:p>
                      <a:pPr algn="ctr"/>
                      <a:r>
                        <a:rPr lang="en-US" sz="1600" dirty="0">
                          <a:latin typeface="Arial" pitchFamily="34" charset="0"/>
                          <a:cs typeface="Arial" pitchFamily="34" charset="0"/>
                        </a:rPr>
                        <a:t>Alleged Injury(ies)</a:t>
                      </a:r>
                    </a:p>
                  </a:txBody>
                  <a:tcPr marT="45724" marB="45724" anchor="ctr"/>
                </a:tc>
                <a:tc>
                  <a:txBody>
                    <a:bodyPr/>
                    <a:lstStyle/>
                    <a:p>
                      <a:pPr algn="ctr"/>
                      <a:r>
                        <a:rPr lang="en-US" sz="1600" dirty="0">
                          <a:latin typeface="Arial" pitchFamily="34" charset="0"/>
                          <a:cs typeface="Arial" pitchFamily="34" charset="0"/>
                        </a:rPr>
                        <a:t>Petition Filing to Settlement</a:t>
                      </a:r>
                      <a:r>
                        <a:rPr lang="en-US" sz="1600" baseline="0" dirty="0">
                          <a:latin typeface="Arial" pitchFamily="34" charset="0"/>
                          <a:cs typeface="Arial" pitchFamily="34" charset="0"/>
                        </a:rPr>
                        <a:t> Filing</a:t>
                      </a:r>
                      <a:endParaRPr lang="en-US" sz="1600" dirty="0">
                        <a:latin typeface="Arial" pitchFamily="34" charset="0"/>
                        <a:cs typeface="Arial" pitchFamily="34" charset="0"/>
                      </a:endParaRPr>
                    </a:p>
                  </a:txBody>
                  <a:tcPr marT="45724" marB="45724" anchor="ctr"/>
                </a:tc>
                <a:extLst>
                  <a:ext uri="{0D108BD9-81ED-4DB2-BD59-A6C34878D82A}">
                    <a16:rowId xmlns:a16="http://schemas.microsoft.com/office/drawing/2014/main" val="10000"/>
                  </a:ext>
                </a:extLst>
              </a:tr>
              <a:tr h="497236">
                <a:tc>
                  <a:txBody>
                    <a:bodyPr/>
                    <a:lstStyle/>
                    <a:p>
                      <a:pPr algn="ctr" fontAlgn="ctr"/>
                      <a:r>
                        <a:rPr lang="en-US" sz="1400" b="0" i="0" u="none" strike="noStrike" dirty="0">
                          <a:solidFill>
                            <a:srgbClr val="000000"/>
                          </a:solidFill>
                          <a:effectLst/>
                          <a:latin typeface="Calibri"/>
                        </a:rPr>
                        <a:t>HPV</a:t>
                      </a:r>
                    </a:p>
                  </a:txBody>
                  <a:tcPr marL="9525" marR="9525" marT="9525" marB="0" anchor="ctr"/>
                </a:tc>
                <a:tc>
                  <a:txBody>
                    <a:bodyPr/>
                    <a:lstStyle/>
                    <a:p>
                      <a:pPr algn="ctr" fontAlgn="ctr"/>
                      <a:r>
                        <a:rPr lang="en-US" sz="1400" b="0" i="0" u="none" strike="noStrike" dirty="0">
                          <a:solidFill>
                            <a:srgbClr val="000000"/>
                          </a:solidFill>
                          <a:effectLst/>
                          <a:latin typeface="Calibri"/>
                        </a:rPr>
                        <a:t>polymyositis</a:t>
                      </a:r>
                    </a:p>
                  </a:txBody>
                  <a:tcPr marL="9525" marR="9525" marT="9525" marB="0" anchor="ctr"/>
                </a:tc>
                <a:tc>
                  <a:txBody>
                    <a:bodyPr/>
                    <a:lstStyle/>
                    <a:p>
                      <a:pPr algn="ctr" fontAlgn="ctr"/>
                      <a:r>
                        <a:rPr lang="en-US" sz="1400" b="0" i="0" u="none" strike="noStrike" dirty="0">
                          <a:solidFill>
                            <a:srgbClr val="000000"/>
                          </a:solidFill>
                          <a:effectLst/>
                          <a:latin typeface="Calibri"/>
                        </a:rPr>
                        <a:t>1 year, 5 months</a:t>
                      </a:r>
                    </a:p>
                  </a:txBody>
                  <a:tcPr marL="9525" marR="9525" marT="9525" marB="0" anchor="ctr"/>
                </a:tc>
                <a:extLst>
                  <a:ext uri="{0D108BD9-81ED-4DB2-BD59-A6C34878D82A}">
                    <a16:rowId xmlns:a16="http://schemas.microsoft.com/office/drawing/2014/main" val="10001"/>
                  </a:ext>
                </a:extLst>
              </a:tr>
              <a:tr h="497327">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Guillain-Barré Syndrome</a:t>
                      </a:r>
                      <a:br>
                        <a:rPr lang="en-US" sz="1400" b="0" i="0" u="none" strike="noStrike" dirty="0">
                          <a:solidFill>
                            <a:srgbClr val="000000"/>
                          </a:solidFill>
                          <a:effectLst/>
                          <a:latin typeface="Calibri"/>
                        </a:rPr>
                      </a:br>
                      <a:endParaRPr lang="en-US" sz="1400" b="0" i="0" u="none" strike="noStrike" dirty="0">
                        <a:solidFill>
                          <a:srgbClr val="000000"/>
                        </a:solidFill>
                        <a:effectLst/>
                        <a:latin typeface="Calibri"/>
                      </a:endParaRPr>
                    </a:p>
                  </a:txBody>
                  <a:tcPr marL="9525" marR="9525" marT="9525" marB="0" anchor="ctr"/>
                </a:tc>
                <a:tc>
                  <a:txBody>
                    <a:bodyPr/>
                    <a:lstStyle/>
                    <a:p>
                      <a:pPr algn="ctr" fontAlgn="ctr"/>
                      <a:r>
                        <a:rPr lang="en-US" sz="1400" b="0" i="0" u="none" strike="noStrike" dirty="0">
                          <a:solidFill>
                            <a:srgbClr val="000000"/>
                          </a:solidFill>
                          <a:effectLst/>
                          <a:latin typeface="Calibri"/>
                        </a:rPr>
                        <a:t>1 year, 8 months</a:t>
                      </a:r>
                    </a:p>
                  </a:txBody>
                  <a:tcPr marL="9525" marR="9525" marT="9525" marB="0" anchor="ctr"/>
                </a:tc>
                <a:extLst>
                  <a:ext uri="{0D108BD9-81ED-4DB2-BD59-A6C34878D82A}">
                    <a16:rowId xmlns:a16="http://schemas.microsoft.com/office/drawing/2014/main" val="10002"/>
                  </a:ext>
                </a:extLst>
              </a:tr>
              <a:tr h="741111">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Guillain-Barré Syndrome</a:t>
                      </a:r>
                      <a:br>
                        <a:rPr lang="en-US" sz="1400" b="0" i="0" u="none" strike="noStrike" dirty="0">
                          <a:solidFill>
                            <a:srgbClr val="000000"/>
                          </a:solidFill>
                          <a:effectLst/>
                          <a:latin typeface="Calibri"/>
                        </a:rPr>
                      </a:br>
                      <a:endParaRPr lang="en-US" sz="1400" b="0" i="0" u="none" strike="noStrike" dirty="0">
                        <a:solidFill>
                          <a:srgbClr val="000000"/>
                        </a:solidFill>
                        <a:effectLst/>
                        <a:latin typeface="Calibri"/>
                      </a:endParaRPr>
                    </a:p>
                  </a:txBody>
                  <a:tcPr marL="9525" marR="9525" marT="9525" marB="0" anchor="ctr"/>
                </a:tc>
                <a:tc>
                  <a:txBody>
                    <a:bodyPr/>
                    <a:lstStyle/>
                    <a:p>
                      <a:pPr algn="ctr" fontAlgn="ctr"/>
                      <a:r>
                        <a:rPr lang="en-US" sz="1400" b="0" i="0" u="none" strike="noStrike" dirty="0">
                          <a:solidFill>
                            <a:srgbClr val="000000"/>
                          </a:solidFill>
                          <a:effectLst/>
                          <a:latin typeface="Calibri"/>
                        </a:rPr>
                        <a:t>1 year</a:t>
                      </a:r>
                    </a:p>
                  </a:txBody>
                  <a:tcPr marL="9525" marR="9525" marT="9525" marB="0" anchor="ctr"/>
                </a:tc>
                <a:extLst>
                  <a:ext uri="{0D108BD9-81ED-4DB2-BD59-A6C34878D82A}">
                    <a16:rowId xmlns:a16="http://schemas.microsoft.com/office/drawing/2014/main" val="10003"/>
                  </a:ext>
                </a:extLst>
              </a:tr>
              <a:tr h="497327">
                <a:tc>
                  <a:txBody>
                    <a:bodyPr/>
                    <a:lstStyle/>
                    <a:p>
                      <a:pPr algn="ctr" fontAlgn="ctr"/>
                      <a:r>
                        <a:rPr lang="en-US" sz="1400" b="0" i="0" u="none" strike="noStrike" dirty="0">
                          <a:solidFill>
                            <a:srgbClr val="000000"/>
                          </a:solidFill>
                          <a:effectLst/>
                          <a:latin typeface="Calibri"/>
                        </a:rPr>
                        <a:t>Tetanus</a:t>
                      </a:r>
                    </a:p>
                  </a:txBody>
                  <a:tcPr marL="9525" marR="9525" marT="9525" marB="0" anchor="ctr"/>
                </a:tc>
                <a:tc>
                  <a:txBody>
                    <a:bodyPr/>
                    <a:lstStyle/>
                    <a:p>
                      <a:pPr algn="ctr" fontAlgn="ctr"/>
                      <a:r>
                        <a:rPr lang="en-US" sz="1400" b="0" i="0" u="none" strike="noStrike" dirty="0">
                          <a:solidFill>
                            <a:srgbClr val="000000"/>
                          </a:solidFill>
                          <a:effectLst/>
                          <a:latin typeface="Calibri"/>
                        </a:rPr>
                        <a:t>immunologic response resembling a transverse myelitis</a:t>
                      </a:r>
                    </a:p>
                  </a:txBody>
                  <a:tcPr marL="9525" marR="9525" marT="9525" marB="0" anchor="ctr"/>
                </a:tc>
                <a:tc>
                  <a:txBody>
                    <a:bodyPr/>
                    <a:lstStyle/>
                    <a:p>
                      <a:pPr algn="ctr" fontAlgn="ctr"/>
                      <a:r>
                        <a:rPr lang="en-US" sz="1400" b="0" i="0" u="none" strike="noStrike" dirty="0">
                          <a:solidFill>
                            <a:srgbClr val="000000"/>
                          </a:solidFill>
                          <a:effectLst/>
                          <a:latin typeface="Calibri"/>
                        </a:rPr>
                        <a:t>11 months</a:t>
                      </a:r>
                    </a:p>
                  </a:txBody>
                  <a:tcPr marL="9525" marR="9525" marT="9525" marB="0" anchor="ctr"/>
                </a:tc>
                <a:extLst>
                  <a:ext uri="{0D108BD9-81ED-4DB2-BD59-A6C34878D82A}">
                    <a16:rowId xmlns:a16="http://schemas.microsoft.com/office/drawing/2014/main" val="10004"/>
                  </a:ext>
                </a:extLst>
              </a:tr>
              <a:tr h="497329">
                <a:tc>
                  <a:txBody>
                    <a:bodyPr/>
                    <a:lstStyle/>
                    <a:p>
                      <a:pPr algn="ctr" fontAlgn="ctr"/>
                      <a:r>
                        <a:rPr lang="en-US" sz="1400" b="0" i="0" u="none" strike="noStrike" dirty="0">
                          <a:solidFill>
                            <a:srgbClr val="000000"/>
                          </a:solidFill>
                          <a:effectLst/>
                          <a:latin typeface="Calibri"/>
                        </a:rPr>
                        <a:t>Flu</a:t>
                      </a:r>
                    </a:p>
                  </a:txBody>
                  <a:tcPr marL="9525" marR="9525" marT="9525" marB="0" anchor="ctr"/>
                </a:tc>
                <a:tc>
                  <a:txBody>
                    <a:bodyPr/>
                    <a:lstStyle/>
                    <a:p>
                      <a:pPr algn="ctr" fontAlgn="ctr"/>
                      <a:r>
                        <a:rPr lang="en-US" sz="1400" b="0" i="0" u="none" strike="noStrike" dirty="0">
                          <a:solidFill>
                            <a:srgbClr val="000000"/>
                          </a:solidFill>
                          <a:effectLst/>
                          <a:latin typeface="Calibri"/>
                        </a:rPr>
                        <a:t>Guillain-Barré Syndrome</a:t>
                      </a:r>
                      <a:br>
                        <a:rPr lang="en-US" sz="1400" b="0" i="0" u="none" strike="noStrike" dirty="0">
                          <a:solidFill>
                            <a:srgbClr val="000000"/>
                          </a:solidFill>
                          <a:effectLst/>
                          <a:latin typeface="Calibri"/>
                        </a:rPr>
                      </a:br>
                      <a:endParaRPr lang="en-US" sz="1400" b="0" i="0" u="none" strike="noStrike" dirty="0">
                        <a:solidFill>
                          <a:srgbClr val="000000"/>
                        </a:solidFill>
                        <a:effectLst/>
                        <a:latin typeface="Calibri"/>
                      </a:endParaRPr>
                    </a:p>
                  </a:txBody>
                  <a:tcPr marL="9525" marR="9525" marT="9525" marB="0" anchor="ctr"/>
                </a:tc>
                <a:tc>
                  <a:txBody>
                    <a:bodyPr/>
                    <a:lstStyle/>
                    <a:p>
                      <a:pPr algn="ctr" fontAlgn="ctr"/>
                      <a:r>
                        <a:rPr lang="en-US" sz="1400" b="0" i="0" u="none" strike="noStrike" dirty="0">
                          <a:solidFill>
                            <a:srgbClr val="000000"/>
                          </a:solidFill>
                          <a:effectLst/>
                          <a:latin typeface="Calibri"/>
                        </a:rPr>
                        <a:t>3 years, 3 months</a:t>
                      </a:r>
                    </a:p>
                  </a:txBody>
                  <a:tcPr marL="9525" marR="9525" marT="9525" marB="0" anchor="ctr"/>
                </a:tc>
                <a:extLst>
                  <a:ext uri="{0D108BD9-81ED-4DB2-BD59-A6C34878D82A}">
                    <a16:rowId xmlns:a16="http://schemas.microsoft.com/office/drawing/2014/main" val="10005"/>
                  </a:ext>
                </a:extLst>
              </a:tr>
              <a:tr h="497250">
                <a:tc>
                  <a:txBody>
                    <a:bodyPr/>
                    <a:lstStyle/>
                    <a:p>
                      <a:pPr algn="ctr" fontAlgn="ctr"/>
                      <a:r>
                        <a:rPr lang="en-US" sz="1400" b="0" i="0" u="none" strike="noStrike" dirty="0">
                          <a:solidFill>
                            <a:srgbClr val="000000"/>
                          </a:solidFill>
                          <a:effectLst/>
                          <a:latin typeface="Calibri"/>
                        </a:rPr>
                        <a:t>Hep B</a:t>
                      </a:r>
                    </a:p>
                  </a:txBody>
                  <a:tcPr marL="9525" marR="9525" marT="9525" marB="0" anchor="ctr"/>
                </a:tc>
                <a:tc>
                  <a:txBody>
                    <a:bodyPr/>
                    <a:lstStyle/>
                    <a:p>
                      <a:pPr algn="ctr" fontAlgn="ctr"/>
                      <a:r>
                        <a:rPr lang="en-US" sz="1400" b="0" i="0" u="none" strike="noStrike" dirty="0">
                          <a:solidFill>
                            <a:srgbClr val="000000"/>
                          </a:solidFill>
                          <a:effectLst/>
                          <a:latin typeface="Calibri"/>
                        </a:rPr>
                        <a:t>focal lipodystrophy and paresthesias</a:t>
                      </a:r>
                    </a:p>
                  </a:txBody>
                  <a:tcPr marL="9525" marR="9525" marT="9525" marB="0" anchor="ctr"/>
                </a:tc>
                <a:tc>
                  <a:txBody>
                    <a:bodyPr/>
                    <a:lstStyle/>
                    <a:p>
                      <a:pPr algn="ctr" fontAlgn="ctr"/>
                      <a:r>
                        <a:rPr lang="en-US" sz="1400" b="0" i="0" u="none" strike="noStrike" dirty="0">
                          <a:solidFill>
                            <a:srgbClr val="000000"/>
                          </a:solidFill>
                          <a:effectLst/>
                          <a:latin typeface="Calibri"/>
                        </a:rPr>
                        <a:t>1 year, 8 months</a:t>
                      </a:r>
                    </a:p>
                  </a:txBody>
                  <a:tcPr marL="9525" marR="9525" marT="9525" marB="0" anchor="ctr"/>
                </a:tc>
                <a:extLst>
                  <a:ext uri="{0D108BD9-81ED-4DB2-BD59-A6C34878D82A}">
                    <a16:rowId xmlns:a16="http://schemas.microsoft.com/office/drawing/2014/main" val="10006"/>
                  </a:ext>
                </a:extLst>
              </a:tr>
            </a:tbl>
          </a:graphicData>
        </a:graphic>
      </p:graphicFrame>
      <p:sp>
        <p:nvSpPr>
          <p:cNvPr id="26663" name="TextBox 1">
            <a:extLst>
              <a:ext uri="{FF2B5EF4-FFF2-40B4-BE49-F238E27FC236}">
                <a16:creationId xmlns:a16="http://schemas.microsoft.com/office/drawing/2014/main" id="{FCAA8FEF-79BE-A450-DEA4-93648A70A1E0}"/>
              </a:ext>
            </a:extLst>
          </p:cNvPr>
          <p:cNvSpPr txBox="1">
            <a:spLocks noChangeArrowheads="1"/>
          </p:cNvSpPr>
          <p:nvPr/>
        </p:nvSpPr>
        <p:spPr bwMode="auto">
          <a:xfrm>
            <a:off x="381000" y="6477000"/>
            <a:ext cx="4953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en-US" altLang="en-US" sz="1400">
                <a:latin typeface="Arial" panose="020B0604020202020204" pitchFamily="34" charset="0"/>
              </a:rPr>
              <a:t>*Terms of settlement are memorialized by Stipulation</a:t>
            </a:r>
          </a:p>
        </p:txBody>
      </p:sp>
      <p:sp>
        <p:nvSpPr>
          <p:cNvPr id="26664" name="Rectangle 7">
            <a:extLst>
              <a:ext uri="{FF2B5EF4-FFF2-40B4-BE49-F238E27FC236}">
                <a16:creationId xmlns:a16="http://schemas.microsoft.com/office/drawing/2014/main" id="{AC37DEC9-1ACE-9DC4-4506-76736701D705}"/>
              </a:ext>
            </a:extLst>
          </p:cNvPr>
          <p:cNvSpPr>
            <a:spLocks noChangeArrowheads="1"/>
          </p:cNvSpPr>
          <p:nvPr/>
        </p:nvSpPr>
        <p:spPr bwMode="auto">
          <a:xfrm>
            <a:off x="228600" y="5105400"/>
            <a:ext cx="8001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r>
              <a:rPr lang="en-US" altLang="en-US" sz="1600" b="1" i="1">
                <a:latin typeface="Arial" panose="020B0604020202020204" pitchFamily="34" charset="0"/>
              </a:rPr>
              <a:t>Total Number of Judgments Adopting Settlement this reporting period:  70</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a:extLst>
              <a:ext uri="{FF2B5EF4-FFF2-40B4-BE49-F238E27FC236}">
                <a16:creationId xmlns:a16="http://schemas.microsoft.com/office/drawing/2014/main" id="{235F237D-94D7-4173-0AD4-D5AF4D54C46C}"/>
              </a:ext>
            </a:extLst>
          </p:cNvPr>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fld id="{31107749-0678-4657-AEF7-896BDF0C06F7}" type="slidenum">
              <a:rPr lang="en-US" altLang="de-DE" sz="1200">
                <a:latin typeface="Arial" panose="020B0604020202020204" pitchFamily="34" charset="0"/>
              </a:rPr>
              <a:pPr eaLnBrk="1" hangingPunct="1">
                <a:spcBef>
                  <a:spcPct val="0"/>
                </a:spcBef>
                <a:buClrTx/>
                <a:buSzTx/>
                <a:buFontTx/>
                <a:buNone/>
              </a:pPr>
              <a:t>3</a:t>
            </a:fld>
            <a:endParaRPr lang="en-US" altLang="de-DE" sz="1200">
              <a:latin typeface="Arial" panose="020B0604020202020204" pitchFamily="34" charset="0"/>
            </a:endParaRPr>
          </a:p>
        </p:txBody>
      </p:sp>
      <p:sp>
        <p:nvSpPr>
          <p:cNvPr id="36866" name="Rectangle 2">
            <a:extLst>
              <a:ext uri="{FF2B5EF4-FFF2-40B4-BE49-F238E27FC236}">
                <a16:creationId xmlns:a16="http://schemas.microsoft.com/office/drawing/2014/main" id="{67A3DF51-33E9-48E2-DEBC-207CDF697239}"/>
              </a:ext>
            </a:extLst>
          </p:cNvPr>
          <p:cNvSpPr>
            <a:spLocks noGrp="1" noRot="1" noChangeArrowheads="1"/>
          </p:cNvSpPr>
          <p:nvPr>
            <p:ph type="title"/>
          </p:nvPr>
        </p:nvSpPr>
        <p:spPr/>
        <p:txBody>
          <a:bodyPr/>
          <a:lstStyle/>
          <a:p>
            <a:pPr eaLnBrk="1" hangingPunct="1">
              <a:defRPr/>
            </a:pPr>
            <a:r>
              <a:rPr lang="en-US" dirty="0">
                <a:latin typeface="Arial" pitchFamily="34" charset="0"/>
                <a:cs typeface="Arial" pitchFamily="34" charset="0"/>
              </a:rPr>
              <a:t>Statistics</a:t>
            </a:r>
            <a:br>
              <a:rPr lang="en-US" dirty="0">
                <a:latin typeface="Arial" pitchFamily="34" charset="0"/>
                <a:cs typeface="Arial" pitchFamily="34" charset="0"/>
              </a:rPr>
            </a:br>
            <a:r>
              <a:rPr lang="en-US" sz="2400" dirty="0">
                <a:latin typeface="Arial" pitchFamily="34" charset="0"/>
                <a:cs typeface="Arial" pitchFamily="34" charset="0"/>
              </a:rPr>
              <a:t>Reporting Period:  8/16/13 – 11/15/13</a:t>
            </a:r>
          </a:p>
        </p:txBody>
      </p:sp>
      <p:sp>
        <p:nvSpPr>
          <p:cNvPr id="36867" name="Rectangle 3">
            <a:extLst>
              <a:ext uri="{FF2B5EF4-FFF2-40B4-BE49-F238E27FC236}">
                <a16:creationId xmlns:a16="http://schemas.microsoft.com/office/drawing/2014/main" id="{F0A458C5-6EE8-1972-2B4B-240B6186F02B}"/>
              </a:ext>
            </a:extLst>
          </p:cNvPr>
          <p:cNvSpPr>
            <a:spLocks noGrp="1" noChangeArrowheads="1"/>
          </p:cNvSpPr>
          <p:nvPr>
            <p:ph type="body" idx="1"/>
          </p:nvPr>
        </p:nvSpPr>
        <p:spPr/>
        <p:txBody>
          <a:bodyPr/>
          <a:lstStyle/>
          <a:p>
            <a:pPr eaLnBrk="1" hangingPunct="1">
              <a:lnSpc>
                <a:spcPct val="90000"/>
              </a:lnSpc>
              <a:buFont typeface="Wingdings" panose="05000000000000000000" pitchFamily="2" charset="2"/>
              <a:buNone/>
              <a:defRPr/>
            </a:pPr>
            <a:r>
              <a:rPr lang="en-US" sz="2000" b="1" dirty="0">
                <a:latin typeface="Arial" pitchFamily="34" charset="0"/>
                <a:cs typeface="Arial" pitchFamily="34" charset="0"/>
              </a:rPr>
              <a:t>II.  Total Petitions Adjudicated this reporting period:  139</a:t>
            </a:r>
          </a:p>
          <a:p>
            <a:pPr eaLnBrk="1" hangingPunct="1">
              <a:lnSpc>
                <a:spcPct val="90000"/>
              </a:lnSpc>
              <a:buFont typeface="Wingdings" panose="05000000000000000000" pitchFamily="2" charset="2"/>
              <a:buNone/>
              <a:defRPr/>
            </a:pPr>
            <a:r>
              <a:rPr lang="en-US" sz="2000" dirty="0">
                <a:latin typeface="Arial" pitchFamily="34" charset="0"/>
                <a:cs typeface="Arial" pitchFamily="34" charset="0"/>
              </a:rPr>
              <a:t>	 A.  Compensated:  75</a:t>
            </a:r>
          </a:p>
          <a:p>
            <a:pPr eaLnBrk="1" hangingPunct="1">
              <a:lnSpc>
                <a:spcPct val="90000"/>
              </a:lnSpc>
              <a:buFont typeface="Wingdings" panose="05000000000000000000" pitchFamily="2" charset="2"/>
              <a:buNone/>
              <a:defRPr/>
            </a:pPr>
            <a:r>
              <a:rPr lang="en-US" sz="2000" dirty="0">
                <a:latin typeface="Arial" pitchFamily="34" charset="0"/>
                <a:cs typeface="Arial" pitchFamily="34" charset="0"/>
              </a:rPr>
              <a:t>		 i. Cases conceded by HHS:  1</a:t>
            </a:r>
          </a:p>
          <a:p>
            <a:pPr eaLnBrk="1" hangingPunct="1">
              <a:lnSpc>
                <a:spcPct val="90000"/>
              </a:lnSpc>
              <a:buFont typeface="Wingdings" panose="05000000000000000000" pitchFamily="2" charset="2"/>
              <a:buNone/>
              <a:defRPr/>
            </a:pPr>
            <a:r>
              <a:rPr lang="en-US" sz="2000" dirty="0">
                <a:latin typeface="Arial" pitchFamily="34" charset="0"/>
                <a:cs typeface="Arial" pitchFamily="34" charset="0"/>
              </a:rPr>
              <a:t>		 	1.  Decision awarding damages:  0</a:t>
            </a:r>
          </a:p>
          <a:p>
            <a:pPr eaLnBrk="1" hangingPunct="1">
              <a:lnSpc>
                <a:spcPct val="90000"/>
              </a:lnSpc>
              <a:buFont typeface="Wingdings" panose="05000000000000000000" pitchFamily="2" charset="2"/>
              <a:buNone/>
              <a:defRPr/>
            </a:pPr>
            <a:r>
              <a:rPr lang="en-US" sz="2000" dirty="0">
                <a:latin typeface="Arial" pitchFamily="34" charset="0"/>
                <a:cs typeface="Arial" pitchFamily="34" charset="0"/>
              </a:rPr>
              <a:t>		    	2.  Decision adopting Proffer:  1    </a:t>
            </a:r>
          </a:p>
          <a:p>
            <a:pPr eaLnBrk="1" hangingPunct="1">
              <a:lnSpc>
                <a:spcPct val="90000"/>
              </a:lnSpc>
              <a:buFont typeface="Wingdings" panose="05000000000000000000" pitchFamily="2" charset="2"/>
              <a:buNone/>
              <a:defRPr/>
            </a:pPr>
            <a:r>
              <a:rPr lang="en-US" sz="2000" dirty="0">
                <a:latin typeface="Arial" pitchFamily="34" charset="0"/>
                <a:cs typeface="Arial" pitchFamily="34" charset="0"/>
              </a:rPr>
              <a:t>		    	3.  Decision adopting Settlement:  0     </a:t>
            </a:r>
          </a:p>
          <a:p>
            <a:pPr eaLnBrk="1" hangingPunct="1">
              <a:lnSpc>
                <a:spcPct val="90000"/>
              </a:lnSpc>
              <a:buFont typeface="Wingdings" panose="05000000000000000000" pitchFamily="2" charset="2"/>
              <a:buNone/>
              <a:defRPr/>
            </a:pPr>
            <a:r>
              <a:rPr lang="en-US" sz="2000" dirty="0">
                <a:latin typeface="Arial" pitchFamily="34" charset="0"/>
                <a:cs typeface="Arial" pitchFamily="34" charset="0"/>
              </a:rPr>
              <a:t>		ii. Cases not conceded by HHS:  74      </a:t>
            </a:r>
          </a:p>
          <a:p>
            <a:pPr eaLnBrk="1" hangingPunct="1">
              <a:lnSpc>
                <a:spcPct val="90000"/>
              </a:lnSpc>
              <a:buFont typeface="Wingdings" panose="05000000000000000000" pitchFamily="2" charset="2"/>
              <a:buNone/>
              <a:defRPr/>
            </a:pPr>
            <a:r>
              <a:rPr lang="en-US" sz="2000" dirty="0">
                <a:latin typeface="Arial" pitchFamily="34" charset="0"/>
                <a:cs typeface="Arial" pitchFamily="34" charset="0"/>
              </a:rPr>
              <a:t>		    	1.  Decision awarding damages:  0    </a:t>
            </a:r>
          </a:p>
          <a:p>
            <a:pPr eaLnBrk="1" hangingPunct="1">
              <a:lnSpc>
                <a:spcPct val="90000"/>
              </a:lnSpc>
              <a:buFont typeface="Wingdings" panose="05000000000000000000" pitchFamily="2" charset="2"/>
              <a:buNone/>
              <a:defRPr/>
            </a:pPr>
            <a:r>
              <a:rPr lang="en-US" sz="2000" dirty="0">
                <a:latin typeface="Arial" pitchFamily="34" charset="0"/>
                <a:cs typeface="Arial" pitchFamily="34" charset="0"/>
              </a:rPr>
              <a:t>		    	2.  Decision adopting Proffer:  4    </a:t>
            </a:r>
          </a:p>
          <a:p>
            <a:pPr eaLnBrk="1" hangingPunct="1">
              <a:lnSpc>
                <a:spcPct val="90000"/>
              </a:lnSpc>
              <a:buFont typeface="Wingdings" panose="05000000000000000000" pitchFamily="2" charset="2"/>
              <a:buNone/>
              <a:defRPr/>
            </a:pPr>
            <a:r>
              <a:rPr lang="en-US" sz="2000" dirty="0">
                <a:latin typeface="Arial" pitchFamily="34" charset="0"/>
                <a:cs typeface="Arial" pitchFamily="34" charset="0"/>
              </a:rPr>
              <a:t>		    	3.  Decision adopting Settlement:  70  </a:t>
            </a:r>
          </a:p>
          <a:p>
            <a:pPr eaLnBrk="1" hangingPunct="1">
              <a:lnSpc>
                <a:spcPct val="90000"/>
              </a:lnSpc>
              <a:buFont typeface="Wingdings" panose="05000000000000000000" pitchFamily="2" charset="2"/>
              <a:buNone/>
              <a:defRPr/>
            </a:pPr>
            <a:r>
              <a:rPr lang="en-US" sz="2000" dirty="0">
                <a:latin typeface="Arial" pitchFamily="34" charset="0"/>
                <a:cs typeface="Arial" pitchFamily="34" charset="0"/>
              </a:rPr>
              <a:t>	B.  Not Compensated/Dismissed:  64    </a:t>
            </a:r>
          </a:p>
          <a:p>
            <a:pPr eaLnBrk="1" hangingPunct="1">
              <a:lnSpc>
                <a:spcPct val="90000"/>
              </a:lnSpc>
              <a:buFont typeface="Wingdings" panose="05000000000000000000" pitchFamily="2" charset="2"/>
              <a:buNone/>
              <a:defRPr/>
            </a:pPr>
            <a:r>
              <a:rPr lang="en-US" sz="2000" dirty="0">
                <a:latin typeface="Arial" pitchFamily="34" charset="0"/>
                <a:cs typeface="Arial" pitchFamily="34" charset="0"/>
              </a:rPr>
              <a:t>		 i.  Decision dismissing Non-OAP:  37    </a:t>
            </a:r>
          </a:p>
          <a:p>
            <a:pPr eaLnBrk="1" hangingPunct="1">
              <a:lnSpc>
                <a:spcPct val="90000"/>
              </a:lnSpc>
              <a:buFont typeface="Wingdings" panose="05000000000000000000" pitchFamily="2" charset="2"/>
              <a:buNone/>
              <a:defRPr/>
            </a:pPr>
            <a:r>
              <a:rPr lang="en-US" sz="2000" dirty="0">
                <a:latin typeface="Arial" pitchFamily="34" charset="0"/>
                <a:cs typeface="Arial" pitchFamily="34" charset="0"/>
              </a:rPr>
              <a:t>		ii.  Decision dismissing OAP:  27        </a:t>
            </a:r>
          </a:p>
          <a:p>
            <a:pPr eaLnBrk="1" hangingPunct="1">
              <a:lnSpc>
                <a:spcPct val="90000"/>
              </a:lnSpc>
              <a:buFont typeface="Wingdings" panose="05000000000000000000" pitchFamily="2" charset="2"/>
              <a:buNone/>
              <a:defRPr/>
            </a:pPr>
            <a:endParaRPr lang="en-US" sz="2400" dirty="0"/>
          </a:p>
          <a:p>
            <a:pPr eaLnBrk="1" hangingPunct="1">
              <a:lnSpc>
                <a:spcPct val="90000"/>
              </a:lnSpc>
              <a:buFont typeface="Wingdings" panose="05000000000000000000" pitchFamily="2" charset="2"/>
              <a:buNone/>
              <a:defRPr/>
            </a:pPr>
            <a:r>
              <a:rPr lang="en-US" sz="2700" dirty="0"/>
              <a:t>		</a:t>
            </a:r>
          </a:p>
          <a:p>
            <a:pPr eaLnBrk="1" hangingPunct="1">
              <a:lnSpc>
                <a:spcPct val="90000"/>
              </a:lnSpc>
              <a:buFont typeface="Wingdings" panose="05000000000000000000" pitchFamily="2" charset="2"/>
              <a:buNone/>
              <a:defRPr/>
            </a:pPr>
            <a:endParaRPr lang="en-US" sz="2800" dirty="0"/>
          </a:p>
        </p:txBody>
      </p:sp>
    </p:spTree>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C9C69-94C0-BAAC-ED6B-11C6522A2FFF}"/>
              </a:ext>
            </a:extLst>
          </p:cNvPr>
          <p:cNvSpPr>
            <a:spLocks noGrp="1"/>
          </p:cNvSpPr>
          <p:nvPr>
            <p:ph type="title"/>
          </p:nvPr>
        </p:nvSpPr>
        <p:spPr/>
        <p:txBody>
          <a:bodyPr/>
          <a:lstStyle/>
          <a:p>
            <a:pPr>
              <a:defRPr/>
            </a:pPr>
            <a:r>
              <a:rPr lang="en-US" dirty="0">
                <a:latin typeface="Arial" pitchFamily="34" charset="0"/>
                <a:cs typeface="Arial" pitchFamily="34" charset="0"/>
              </a:rPr>
              <a:t>Statistics</a:t>
            </a:r>
            <a:br>
              <a:rPr lang="en-US" dirty="0">
                <a:latin typeface="Arial" pitchFamily="34" charset="0"/>
                <a:cs typeface="Arial" pitchFamily="34" charset="0"/>
              </a:rPr>
            </a:br>
            <a:r>
              <a:rPr lang="en-US" sz="2400" dirty="0">
                <a:latin typeface="Arial" pitchFamily="34" charset="0"/>
                <a:cs typeface="Arial" pitchFamily="34" charset="0"/>
              </a:rPr>
              <a:t>Reporting Period:  8/16/13 – 11/15/13</a:t>
            </a:r>
          </a:p>
        </p:txBody>
      </p:sp>
      <p:sp>
        <p:nvSpPr>
          <p:cNvPr id="3" name="Content Placeholder 2">
            <a:extLst>
              <a:ext uri="{FF2B5EF4-FFF2-40B4-BE49-F238E27FC236}">
                <a16:creationId xmlns:a16="http://schemas.microsoft.com/office/drawing/2014/main" id="{DF66393F-E042-530E-6677-586EA189A26A}"/>
              </a:ext>
            </a:extLst>
          </p:cNvPr>
          <p:cNvSpPr>
            <a:spLocks noGrp="1"/>
          </p:cNvSpPr>
          <p:nvPr>
            <p:ph idx="1"/>
          </p:nvPr>
        </p:nvSpPr>
        <p:spPr>
          <a:xfrm>
            <a:off x="457200" y="2514600"/>
            <a:ext cx="8229600" cy="3611563"/>
          </a:xfrm>
        </p:spPr>
        <p:txBody>
          <a:bodyPr/>
          <a:lstStyle/>
          <a:p>
            <a:pPr eaLnBrk="1" hangingPunct="1">
              <a:lnSpc>
                <a:spcPct val="90000"/>
              </a:lnSpc>
              <a:buFont typeface="Wingdings" panose="05000000000000000000" pitchFamily="2" charset="2"/>
              <a:buNone/>
              <a:defRPr/>
            </a:pPr>
            <a:r>
              <a:rPr lang="en-US" sz="2200" b="1" dirty="0">
                <a:latin typeface="Arial" pitchFamily="34" charset="0"/>
                <a:cs typeface="Arial" pitchFamily="34" charset="0"/>
              </a:rPr>
              <a:t>III.  Total Petitions Voluntarily Withdrawn this reporting period (no judgment will be issued):  3  </a:t>
            </a:r>
          </a:p>
          <a:p>
            <a:pPr eaLnBrk="1" hangingPunct="1">
              <a:lnSpc>
                <a:spcPct val="90000"/>
              </a:lnSpc>
              <a:buFont typeface="Wingdings" panose="05000000000000000000" pitchFamily="2" charset="2"/>
              <a:buNone/>
              <a:defRPr/>
            </a:pPr>
            <a:r>
              <a:rPr lang="en-US" sz="2200" dirty="0">
                <a:latin typeface="Arial" pitchFamily="34" charset="0"/>
                <a:cs typeface="Arial" pitchFamily="34" charset="0"/>
              </a:rPr>
              <a:t>	</a:t>
            </a:r>
            <a:r>
              <a:rPr lang="en-US" sz="2400" dirty="0"/>
              <a:t>		</a:t>
            </a:r>
            <a:endParaRPr lang="en-US" dirty="0"/>
          </a:p>
        </p:txBody>
      </p:sp>
      <p:sp>
        <p:nvSpPr>
          <p:cNvPr id="6148" name="Slide Number Placeholder 3">
            <a:extLst>
              <a:ext uri="{FF2B5EF4-FFF2-40B4-BE49-F238E27FC236}">
                <a16:creationId xmlns:a16="http://schemas.microsoft.com/office/drawing/2014/main" id="{D02E1586-602B-E34E-F8B3-1C174094CAE0}"/>
              </a:ext>
            </a:extLst>
          </p:cNvPr>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fld id="{64979C3B-520A-4839-B664-6986AE022B7B}" type="slidenum">
              <a:rPr lang="en-US" altLang="de-DE" sz="1200">
                <a:latin typeface="Arial" panose="020B0604020202020204" pitchFamily="34" charset="0"/>
              </a:rPr>
              <a:pPr eaLnBrk="1" hangingPunct="1">
                <a:spcBef>
                  <a:spcPct val="0"/>
                </a:spcBef>
                <a:buClrTx/>
                <a:buSzTx/>
                <a:buFontTx/>
                <a:buNone/>
              </a:pPr>
              <a:t>4</a:t>
            </a:fld>
            <a:endParaRPr lang="en-US" altLang="de-DE" sz="1200">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a:extLst>
              <a:ext uri="{FF2B5EF4-FFF2-40B4-BE49-F238E27FC236}">
                <a16:creationId xmlns:a16="http://schemas.microsoft.com/office/drawing/2014/main" id="{8DC9A532-CFB3-12EF-E139-43A01411A873}"/>
              </a:ext>
            </a:extLst>
          </p:cNvPr>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fld id="{D202D5B9-503B-4528-A5A5-A71EF826EFA5}" type="slidenum">
              <a:rPr lang="en-US" altLang="de-DE" sz="1200">
                <a:latin typeface="Arial" panose="020B0604020202020204" pitchFamily="34" charset="0"/>
              </a:rPr>
              <a:pPr eaLnBrk="1" hangingPunct="1">
                <a:spcBef>
                  <a:spcPct val="0"/>
                </a:spcBef>
                <a:buClrTx/>
                <a:buSzTx/>
                <a:buFontTx/>
                <a:buNone/>
              </a:pPr>
              <a:t>5</a:t>
            </a:fld>
            <a:endParaRPr lang="en-US" altLang="de-DE" sz="1200">
              <a:latin typeface="Arial" panose="020B0604020202020204" pitchFamily="34" charset="0"/>
            </a:endParaRPr>
          </a:p>
        </p:txBody>
      </p:sp>
      <p:sp>
        <p:nvSpPr>
          <p:cNvPr id="186370" name="Rectangle 2">
            <a:extLst>
              <a:ext uri="{FF2B5EF4-FFF2-40B4-BE49-F238E27FC236}">
                <a16:creationId xmlns:a16="http://schemas.microsoft.com/office/drawing/2014/main" id="{5118DD6A-F9E4-321B-6E32-E04B1308A63D}"/>
              </a:ext>
            </a:extLst>
          </p:cNvPr>
          <p:cNvSpPr>
            <a:spLocks noGrp="1" noRot="1" noChangeArrowheads="1"/>
          </p:cNvSpPr>
          <p:nvPr>
            <p:ph type="title"/>
          </p:nvPr>
        </p:nvSpPr>
        <p:spPr/>
        <p:txBody>
          <a:bodyPr/>
          <a:lstStyle/>
          <a:p>
            <a:pPr eaLnBrk="1" hangingPunct="1">
              <a:defRPr/>
            </a:pPr>
            <a:r>
              <a:rPr lang="en-US" dirty="0">
                <a:latin typeface="Arial" pitchFamily="34" charset="0"/>
                <a:cs typeface="Arial" pitchFamily="34" charset="0"/>
              </a:rPr>
              <a:t>Glossary of Terms</a:t>
            </a:r>
          </a:p>
        </p:txBody>
      </p:sp>
      <p:sp>
        <p:nvSpPr>
          <p:cNvPr id="186371" name="Rectangle 3">
            <a:extLst>
              <a:ext uri="{FF2B5EF4-FFF2-40B4-BE49-F238E27FC236}">
                <a16:creationId xmlns:a16="http://schemas.microsoft.com/office/drawing/2014/main" id="{8AD44446-6F3C-182D-FAF9-8E9715298B88}"/>
              </a:ext>
            </a:extLst>
          </p:cNvPr>
          <p:cNvSpPr>
            <a:spLocks noGrp="1" noChangeArrowheads="1"/>
          </p:cNvSpPr>
          <p:nvPr>
            <p:ph type="body" idx="1"/>
          </p:nvPr>
        </p:nvSpPr>
        <p:spPr/>
        <p:txBody>
          <a:bodyPr/>
          <a:lstStyle/>
          <a:p>
            <a:pPr eaLnBrk="1" hangingPunct="1">
              <a:lnSpc>
                <a:spcPct val="90000"/>
              </a:lnSpc>
              <a:defRPr/>
            </a:pPr>
            <a:r>
              <a:rPr lang="en-US" sz="2200" b="1" dirty="0">
                <a:effectLst/>
                <a:latin typeface="Arial" pitchFamily="34" charset="0"/>
                <a:cs typeface="Arial" pitchFamily="34" charset="0"/>
              </a:rPr>
              <a:t>Petitions Adjudicated:  </a:t>
            </a:r>
            <a:r>
              <a:rPr lang="en-US" sz="2200" dirty="0">
                <a:effectLst/>
                <a:latin typeface="Arial" pitchFamily="34" charset="0"/>
                <a:cs typeface="Arial" pitchFamily="34" charset="0"/>
              </a:rPr>
              <a:t>Final judgment has entered on the petition in the United States Court of Federal Claims. </a:t>
            </a:r>
          </a:p>
          <a:p>
            <a:pPr eaLnBrk="1" hangingPunct="1">
              <a:lnSpc>
                <a:spcPct val="90000"/>
              </a:lnSpc>
              <a:defRPr/>
            </a:pPr>
            <a:endParaRPr lang="en-US" sz="2200" dirty="0">
              <a:effectLst/>
              <a:latin typeface="Arial" pitchFamily="34" charset="0"/>
              <a:cs typeface="Arial" pitchFamily="34" charset="0"/>
            </a:endParaRPr>
          </a:p>
          <a:p>
            <a:pPr eaLnBrk="1" hangingPunct="1">
              <a:lnSpc>
                <a:spcPct val="90000"/>
              </a:lnSpc>
              <a:defRPr/>
            </a:pPr>
            <a:r>
              <a:rPr lang="en-US" sz="2200" b="1" dirty="0">
                <a:effectLst/>
                <a:latin typeface="Arial" pitchFamily="34" charset="0"/>
                <a:cs typeface="Arial" pitchFamily="34" charset="0"/>
              </a:rPr>
              <a:t>Final Judgment: </a:t>
            </a:r>
            <a:r>
              <a:rPr lang="en-US" sz="2200" dirty="0">
                <a:effectLst/>
                <a:latin typeface="Arial" pitchFamily="34" charset="0"/>
                <a:cs typeface="Arial" pitchFamily="34" charset="0"/>
              </a:rPr>
              <a:t> Clerk of Court, United States Court of Federal Claims, enters judgment awarding or denying compensation. </a:t>
            </a:r>
            <a:r>
              <a:rPr lang="en-US" sz="2200" dirty="0">
                <a:latin typeface="Arial" pitchFamily="34" charset="0"/>
                <a:cs typeface="Arial" pitchFamily="34" charset="0"/>
              </a:rPr>
              <a:t> </a:t>
            </a:r>
          </a:p>
          <a:p>
            <a:pPr eaLnBrk="1" hangingPunct="1">
              <a:lnSpc>
                <a:spcPct val="90000"/>
              </a:lnSpc>
              <a:defRPr/>
            </a:pPr>
            <a:endParaRPr lang="en-US" sz="2200" dirty="0">
              <a:latin typeface="Arial" pitchFamily="34" charset="0"/>
              <a:cs typeface="Arial" pitchFamily="34" charset="0"/>
            </a:endParaRPr>
          </a:p>
          <a:p>
            <a:pPr eaLnBrk="1" hangingPunct="1">
              <a:lnSpc>
                <a:spcPct val="90000"/>
              </a:lnSpc>
              <a:defRPr/>
            </a:pPr>
            <a:r>
              <a:rPr lang="en-US" sz="2200" b="1" dirty="0">
                <a:effectLst/>
                <a:latin typeface="Arial" pitchFamily="34" charset="0"/>
                <a:cs typeface="Arial" pitchFamily="34" charset="0"/>
              </a:rPr>
              <a:t>Compensable:</a:t>
            </a:r>
            <a:r>
              <a:rPr lang="en-US" sz="2200" dirty="0">
                <a:effectLst/>
                <a:latin typeface="Arial" pitchFamily="34" charset="0"/>
                <a:cs typeface="Arial" pitchFamily="34" charset="0"/>
              </a:rPr>
              <a:t>  Petitioner received an award of compensation, which can be achieved through a concession by HHS, settlement, or decision on the merits by the special master, United States Court of Federal Claims.</a:t>
            </a:r>
            <a:r>
              <a:rPr lang="en-US" sz="2200" dirty="0">
                <a:latin typeface="Arial" pitchFamily="34" charset="0"/>
                <a:cs typeface="Arial" pitchFamily="34" charset="0"/>
              </a:rPr>
              <a:t> </a:t>
            </a:r>
          </a:p>
          <a:p>
            <a:pPr eaLnBrk="1" hangingPunct="1">
              <a:lnSpc>
                <a:spcPct val="90000"/>
              </a:lnSpc>
              <a:defRPr/>
            </a:pPr>
            <a:endParaRPr lang="en-US" sz="2200" dirty="0">
              <a:latin typeface="Arial" pitchFamily="34" charset="0"/>
              <a:cs typeface="Arial" pitchFamily="34" charset="0"/>
            </a:endParaRPr>
          </a:p>
          <a:p>
            <a:pPr eaLnBrk="1" hangingPunct="1">
              <a:lnSpc>
                <a:spcPct val="90000"/>
              </a:lnSpc>
              <a:defRPr/>
            </a:pPr>
            <a:r>
              <a:rPr lang="en-US" sz="2200" b="1" dirty="0">
                <a:effectLst/>
                <a:latin typeface="Arial" pitchFamily="34" charset="0"/>
                <a:cs typeface="Arial" pitchFamily="34" charset="0"/>
              </a:rPr>
              <a:t>Conceded by HHS:  </a:t>
            </a:r>
            <a:r>
              <a:rPr lang="en-US" sz="2200" dirty="0">
                <a:effectLst/>
                <a:latin typeface="Arial" pitchFamily="34" charset="0"/>
                <a:cs typeface="Arial" pitchFamily="34" charset="0"/>
              </a:rPr>
              <a:t>HHS concluded that a petition should be compensated based on review and analysis of the medical records. </a:t>
            </a:r>
          </a:p>
          <a:p>
            <a:pPr eaLnBrk="1" hangingPunct="1">
              <a:lnSpc>
                <a:spcPct val="90000"/>
              </a:lnSpc>
              <a:defRPr/>
            </a:pP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a:extLst>
              <a:ext uri="{FF2B5EF4-FFF2-40B4-BE49-F238E27FC236}">
                <a16:creationId xmlns:a16="http://schemas.microsoft.com/office/drawing/2014/main" id="{E609B51A-FDCE-5F79-3B01-43878A88FD22}"/>
              </a:ext>
            </a:extLst>
          </p:cNvPr>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fld id="{A3E086B0-A72C-47F2-85F1-1A6AAD503B7B}" type="slidenum">
              <a:rPr lang="en-US" altLang="de-DE" sz="1200">
                <a:latin typeface="Arial" panose="020B0604020202020204" pitchFamily="34" charset="0"/>
              </a:rPr>
              <a:pPr eaLnBrk="1" hangingPunct="1">
                <a:spcBef>
                  <a:spcPct val="0"/>
                </a:spcBef>
                <a:buClrTx/>
                <a:buSzTx/>
                <a:buFontTx/>
                <a:buNone/>
              </a:pPr>
              <a:t>6</a:t>
            </a:fld>
            <a:endParaRPr lang="en-US" altLang="de-DE" sz="1200">
              <a:latin typeface="Arial" panose="020B0604020202020204" pitchFamily="34" charset="0"/>
            </a:endParaRPr>
          </a:p>
        </p:txBody>
      </p:sp>
      <p:sp>
        <p:nvSpPr>
          <p:cNvPr id="188418" name="Rectangle 2">
            <a:extLst>
              <a:ext uri="{FF2B5EF4-FFF2-40B4-BE49-F238E27FC236}">
                <a16:creationId xmlns:a16="http://schemas.microsoft.com/office/drawing/2014/main" id="{8C931401-5600-EBD5-C380-A3D807B6E29D}"/>
              </a:ext>
            </a:extLst>
          </p:cNvPr>
          <p:cNvSpPr>
            <a:spLocks noGrp="1" noRot="1" noChangeArrowheads="1"/>
          </p:cNvSpPr>
          <p:nvPr>
            <p:ph type="title"/>
          </p:nvPr>
        </p:nvSpPr>
        <p:spPr/>
        <p:txBody>
          <a:bodyPr/>
          <a:lstStyle/>
          <a:p>
            <a:pPr eaLnBrk="1" hangingPunct="1">
              <a:defRPr/>
            </a:pPr>
            <a:r>
              <a:rPr lang="en-US" dirty="0">
                <a:latin typeface="Arial" pitchFamily="34" charset="0"/>
                <a:cs typeface="Arial" pitchFamily="34" charset="0"/>
              </a:rPr>
              <a:t>Glossary of Terms</a:t>
            </a:r>
          </a:p>
        </p:txBody>
      </p:sp>
      <p:sp>
        <p:nvSpPr>
          <p:cNvPr id="188419" name="Rectangle 3">
            <a:extLst>
              <a:ext uri="{FF2B5EF4-FFF2-40B4-BE49-F238E27FC236}">
                <a16:creationId xmlns:a16="http://schemas.microsoft.com/office/drawing/2014/main" id="{FF07A257-7E15-320B-C0D6-80EB017A1F5A}"/>
              </a:ext>
            </a:extLst>
          </p:cNvPr>
          <p:cNvSpPr>
            <a:spLocks noGrp="1" noChangeArrowheads="1"/>
          </p:cNvSpPr>
          <p:nvPr>
            <p:ph type="body" idx="1"/>
          </p:nvPr>
        </p:nvSpPr>
        <p:spPr>
          <a:xfrm>
            <a:off x="457200" y="1371600"/>
            <a:ext cx="8229600" cy="4525963"/>
          </a:xfrm>
        </p:spPr>
        <p:txBody>
          <a:bodyPr/>
          <a:lstStyle/>
          <a:p>
            <a:pPr eaLnBrk="1" hangingPunct="1">
              <a:lnSpc>
                <a:spcPct val="80000"/>
              </a:lnSpc>
              <a:defRPr/>
            </a:pPr>
            <a:r>
              <a:rPr lang="en-US" sz="2200" b="1" dirty="0">
                <a:effectLst/>
                <a:latin typeface="Arial" pitchFamily="34" charset="0"/>
                <a:cs typeface="Arial" pitchFamily="34" charset="0"/>
              </a:rPr>
              <a:t>Settlement:</a:t>
            </a:r>
            <a:r>
              <a:rPr lang="en-US" sz="2200" dirty="0">
                <a:effectLst/>
                <a:latin typeface="Arial" pitchFamily="34" charset="0"/>
                <a:cs typeface="Arial" pitchFamily="34" charset="0"/>
              </a:rPr>
              <a:t>  Petition is resolved via a negotiated settlement between the parties, and results in the filing of a stipulation that memorializes the terms of the settlement.</a:t>
            </a:r>
            <a:endParaRPr lang="en-US" sz="2200" dirty="0">
              <a:latin typeface="Arial" pitchFamily="34" charset="0"/>
              <a:cs typeface="Arial" pitchFamily="34" charset="0"/>
            </a:endParaRPr>
          </a:p>
          <a:p>
            <a:pPr eaLnBrk="1" hangingPunct="1">
              <a:lnSpc>
                <a:spcPct val="80000"/>
              </a:lnSpc>
              <a:defRPr/>
            </a:pPr>
            <a:endParaRPr lang="en-US" sz="2200" dirty="0">
              <a:latin typeface="Arial" pitchFamily="34" charset="0"/>
              <a:cs typeface="Arial" pitchFamily="34" charset="0"/>
            </a:endParaRPr>
          </a:p>
          <a:p>
            <a:pPr eaLnBrk="1" hangingPunct="1">
              <a:lnSpc>
                <a:spcPct val="80000"/>
              </a:lnSpc>
              <a:defRPr/>
            </a:pPr>
            <a:r>
              <a:rPr lang="en-US" sz="2200" b="1" dirty="0">
                <a:effectLst/>
                <a:latin typeface="Arial" pitchFamily="34" charset="0"/>
                <a:cs typeface="Arial" pitchFamily="34" charset="0"/>
              </a:rPr>
              <a:t>Decision:</a:t>
            </a:r>
            <a:r>
              <a:rPr lang="en-US" sz="2200" dirty="0">
                <a:effectLst/>
                <a:latin typeface="Arial" pitchFamily="34" charset="0"/>
                <a:cs typeface="Arial" pitchFamily="34" charset="0"/>
              </a:rPr>
              <a:t>  Special Master issues decision on the merits of the petition.</a:t>
            </a:r>
          </a:p>
          <a:p>
            <a:pPr eaLnBrk="1" hangingPunct="1">
              <a:lnSpc>
                <a:spcPct val="80000"/>
              </a:lnSpc>
              <a:defRPr/>
            </a:pPr>
            <a:endParaRPr lang="en-US" sz="2200" dirty="0">
              <a:latin typeface="Arial" pitchFamily="34" charset="0"/>
              <a:cs typeface="Arial" pitchFamily="34" charset="0"/>
            </a:endParaRPr>
          </a:p>
          <a:p>
            <a:pPr eaLnBrk="1" hangingPunct="1">
              <a:lnSpc>
                <a:spcPct val="80000"/>
              </a:lnSpc>
              <a:defRPr/>
            </a:pPr>
            <a:r>
              <a:rPr lang="en-US" sz="2200" b="1" dirty="0">
                <a:effectLst/>
                <a:latin typeface="Arial" pitchFamily="34" charset="0"/>
                <a:cs typeface="Arial" pitchFamily="34" charset="0"/>
              </a:rPr>
              <a:t>Non-compensable/Dismissed:</a:t>
            </a:r>
            <a:r>
              <a:rPr lang="en-US" sz="2200" dirty="0">
                <a:effectLst/>
                <a:latin typeface="Arial" pitchFamily="34" charset="0"/>
                <a:cs typeface="Arial" pitchFamily="34" charset="0"/>
              </a:rPr>
              <a:t>  Petition dismissed.</a:t>
            </a:r>
          </a:p>
          <a:p>
            <a:pPr eaLnBrk="1" hangingPunct="1">
              <a:lnSpc>
                <a:spcPct val="80000"/>
              </a:lnSpc>
              <a:defRPr/>
            </a:pPr>
            <a:endParaRPr lang="en-US" sz="2200" dirty="0">
              <a:effectLst/>
              <a:latin typeface="Arial" pitchFamily="34" charset="0"/>
              <a:cs typeface="Arial" pitchFamily="34" charset="0"/>
            </a:endParaRPr>
          </a:p>
          <a:p>
            <a:pPr eaLnBrk="1" hangingPunct="1">
              <a:lnSpc>
                <a:spcPct val="80000"/>
              </a:lnSpc>
              <a:defRPr/>
            </a:pPr>
            <a:r>
              <a:rPr lang="en-US" sz="2200" b="1" dirty="0">
                <a:effectLst/>
                <a:latin typeface="Arial" pitchFamily="34" charset="0"/>
                <a:cs typeface="Arial" pitchFamily="34" charset="0"/>
              </a:rPr>
              <a:t>Proffer:</a:t>
            </a:r>
            <a:r>
              <a:rPr lang="en-US" sz="2200" dirty="0">
                <a:effectLst/>
                <a:latin typeface="Arial" pitchFamily="34" charset="0"/>
                <a:cs typeface="Arial" pitchFamily="34" charset="0"/>
              </a:rPr>
              <a:t> After discussions between the parties regarding a reasonable amount of damages, respondent will file a suggested award of compensation, known within the Program as a “Proffer,” which is also agreed to by petitioners and their counsel. The Proffer is reviewed by the presiding special master to determine that it represents a reasonable measure of the amount of the award and describes compensation pursuant to 42 U.S.C. § 300aa-15(a). The special master issues a final decision consistent with the terms of the Proffer.</a:t>
            </a:r>
            <a:r>
              <a:rPr lang="en-US" sz="2200" dirty="0">
                <a:latin typeface="Arial" pitchFamily="34" charset="0"/>
                <a:cs typeface="Arial" pitchFamily="34" charset="0"/>
              </a:rPr>
              <a:t> </a:t>
            </a:r>
            <a:endParaRPr lang="en-US" sz="2200" dirty="0">
              <a:effectLst/>
              <a:latin typeface="Arial" pitchFamily="34" charset="0"/>
              <a:cs typeface="Arial" pitchFamily="34" charset="0"/>
            </a:endParaRPr>
          </a:p>
          <a:p>
            <a:pPr eaLnBrk="1" hangingPunct="1">
              <a:lnSpc>
                <a:spcPct val="80000"/>
              </a:lnSpc>
              <a:defRPr/>
            </a:pP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a:extLst>
              <a:ext uri="{FF2B5EF4-FFF2-40B4-BE49-F238E27FC236}">
                <a16:creationId xmlns:a16="http://schemas.microsoft.com/office/drawing/2014/main" id="{5247D7AE-3915-2568-8C88-BE9F8DEC459A}"/>
              </a:ext>
            </a:extLst>
          </p:cNvPr>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fld id="{DB2F645F-ADAE-4811-942B-7877C30AC56B}" type="slidenum">
              <a:rPr lang="en-US" altLang="de-DE" sz="1200">
                <a:latin typeface="Arial" panose="020B0604020202020204" pitchFamily="34" charset="0"/>
              </a:rPr>
              <a:pPr eaLnBrk="1" hangingPunct="1">
                <a:spcBef>
                  <a:spcPct val="0"/>
                </a:spcBef>
                <a:buClrTx/>
                <a:buSzTx/>
                <a:buFontTx/>
                <a:buNone/>
              </a:pPr>
              <a:t>7</a:t>
            </a:fld>
            <a:endParaRPr lang="en-US" altLang="de-DE" sz="1200">
              <a:latin typeface="Arial" panose="020B0604020202020204" pitchFamily="34" charset="0"/>
            </a:endParaRPr>
          </a:p>
        </p:txBody>
      </p:sp>
      <p:sp>
        <p:nvSpPr>
          <p:cNvPr id="188418" name="Rectangle 2">
            <a:extLst>
              <a:ext uri="{FF2B5EF4-FFF2-40B4-BE49-F238E27FC236}">
                <a16:creationId xmlns:a16="http://schemas.microsoft.com/office/drawing/2014/main" id="{7B36D434-65BA-A920-3208-120655FD8406}"/>
              </a:ext>
            </a:extLst>
          </p:cNvPr>
          <p:cNvSpPr>
            <a:spLocks noGrp="1" noRot="1" noChangeArrowheads="1"/>
          </p:cNvSpPr>
          <p:nvPr>
            <p:ph type="title"/>
          </p:nvPr>
        </p:nvSpPr>
        <p:spPr/>
        <p:txBody>
          <a:bodyPr/>
          <a:lstStyle/>
          <a:p>
            <a:pPr eaLnBrk="1" hangingPunct="1">
              <a:defRPr/>
            </a:pPr>
            <a:r>
              <a:rPr lang="en-US" dirty="0">
                <a:latin typeface="Arial" pitchFamily="34" charset="0"/>
                <a:cs typeface="Arial" pitchFamily="34" charset="0"/>
              </a:rPr>
              <a:t>Glossary of Terms</a:t>
            </a:r>
          </a:p>
        </p:txBody>
      </p:sp>
      <p:sp>
        <p:nvSpPr>
          <p:cNvPr id="188419" name="Rectangle 3">
            <a:extLst>
              <a:ext uri="{FF2B5EF4-FFF2-40B4-BE49-F238E27FC236}">
                <a16:creationId xmlns:a16="http://schemas.microsoft.com/office/drawing/2014/main" id="{50565D13-7805-21FE-1D32-12E28E2D9949}"/>
              </a:ext>
            </a:extLst>
          </p:cNvPr>
          <p:cNvSpPr>
            <a:spLocks noGrp="1" noChangeArrowheads="1"/>
          </p:cNvSpPr>
          <p:nvPr>
            <p:ph type="body" idx="1"/>
          </p:nvPr>
        </p:nvSpPr>
        <p:spPr/>
        <p:txBody>
          <a:bodyPr/>
          <a:lstStyle/>
          <a:p>
            <a:pPr eaLnBrk="1" hangingPunct="1">
              <a:lnSpc>
                <a:spcPct val="80000"/>
              </a:lnSpc>
              <a:defRPr/>
            </a:pPr>
            <a:r>
              <a:rPr lang="en-US" sz="2200" b="1" dirty="0">
                <a:effectLst/>
                <a:latin typeface="Arial" pitchFamily="34" charset="0"/>
                <a:cs typeface="Arial" pitchFamily="34" charset="0"/>
              </a:rPr>
              <a:t>Affirmed:  </a:t>
            </a:r>
            <a:r>
              <a:rPr lang="en-US" sz="2200" dirty="0">
                <a:effectLst/>
                <a:latin typeface="Arial" pitchFamily="34" charset="0"/>
                <a:cs typeface="Arial" pitchFamily="34" charset="0"/>
              </a:rPr>
              <a:t>Case has been reviewed on appeal, and the court on appeal agreed with the decision of the lower court.</a:t>
            </a:r>
          </a:p>
          <a:p>
            <a:pPr eaLnBrk="1" hangingPunct="1">
              <a:lnSpc>
                <a:spcPct val="80000"/>
              </a:lnSpc>
              <a:defRPr/>
            </a:pPr>
            <a:endParaRPr lang="en-US" sz="2200" b="1" dirty="0">
              <a:effectLst/>
              <a:latin typeface="Arial" pitchFamily="34" charset="0"/>
              <a:cs typeface="Arial" pitchFamily="34" charset="0"/>
            </a:endParaRPr>
          </a:p>
          <a:p>
            <a:pPr eaLnBrk="1" hangingPunct="1">
              <a:lnSpc>
                <a:spcPct val="80000"/>
              </a:lnSpc>
              <a:defRPr/>
            </a:pPr>
            <a:r>
              <a:rPr lang="en-US" sz="2200" b="1" dirty="0">
                <a:effectLst/>
                <a:latin typeface="Arial" pitchFamily="34" charset="0"/>
                <a:cs typeface="Arial" pitchFamily="34" charset="0"/>
              </a:rPr>
              <a:t>Reversed:  </a:t>
            </a:r>
            <a:r>
              <a:rPr lang="en-US" sz="2200" dirty="0">
                <a:effectLst/>
                <a:latin typeface="Arial" pitchFamily="34" charset="0"/>
                <a:cs typeface="Arial" pitchFamily="34" charset="0"/>
              </a:rPr>
              <a:t>Case has been reviewed on appeal, and the court on appeal disagreed with the decision of the lower court.  The court on appeal typically provides reasons for reversing, and that decision becomes the law of the case, absent further appeal.</a:t>
            </a:r>
          </a:p>
          <a:p>
            <a:pPr eaLnBrk="1" hangingPunct="1">
              <a:lnSpc>
                <a:spcPct val="80000"/>
              </a:lnSpc>
              <a:defRPr/>
            </a:pPr>
            <a:endParaRPr lang="en-US" sz="2200" b="1" dirty="0">
              <a:effectLst/>
              <a:latin typeface="Arial" pitchFamily="34" charset="0"/>
              <a:cs typeface="Arial" pitchFamily="34" charset="0"/>
            </a:endParaRPr>
          </a:p>
          <a:p>
            <a:pPr eaLnBrk="1" hangingPunct="1">
              <a:lnSpc>
                <a:spcPct val="80000"/>
              </a:lnSpc>
              <a:defRPr/>
            </a:pPr>
            <a:r>
              <a:rPr lang="en-US" sz="2200" b="1" dirty="0">
                <a:effectLst/>
                <a:latin typeface="Arial" pitchFamily="34" charset="0"/>
                <a:cs typeface="Arial" pitchFamily="34" charset="0"/>
              </a:rPr>
              <a:t>Remanded:  </a:t>
            </a:r>
            <a:r>
              <a:rPr lang="en-US" sz="2200" dirty="0">
                <a:effectLst/>
                <a:latin typeface="Arial" pitchFamily="34" charset="0"/>
                <a:cs typeface="Arial" pitchFamily="34" charset="0"/>
              </a:rPr>
              <a:t>Case has been reviewed on appeal, and the reviewing court has a problem with the decision, and sends it back to the lower court.  Typically, a case is remanded with a specific question or issue for the lower court to address.</a:t>
            </a:r>
          </a:p>
          <a:p>
            <a:pPr eaLnBrk="1" hangingPunct="1">
              <a:lnSpc>
                <a:spcPct val="80000"/>
              </a:lnSpc>
              <a:defRPr/>
            </a:pPr>
            <a:endParaRPr lang="en-US" sz="2200" b="1" dirty="0">
              <a:effectLst/>
              <a:latin typeface="Arial" pitchFamily="34" charset="0"/>
              <a:cs typeface="Arial" pitchFamily="34" charset="0"/>
            </a:endParaRPr>
          </a:p>
          <a:p>
            <a:pPr eaLnBrk="1" hangingPunct="1">
              <a:lnSpc>
                <a:spcPct val="80000"/>
              </a:lnSpc>
              <a:defRPr/>
            </a:pPr>
            <a:r>
              <a:rPr lang="en-US" sz="2200" b="1" dirty="0">
                <a:effectLst/>
                <a:latin typeface="Arial" pitchFamily="34" charset="0"/>
                <a:cs typeface="Arial" pitchFamily="34" charset="0"/>
              </a:rPr>
              <a:t>Vacated:  </a:t>
            </a:r>
            <a:r>
              <a:rPr lang="en-US" sz="2200" dirty="0">
                <a:effectLst/>
                <a:latin typeface="Arial" pitchFamily="34" charset="0"/>
                <a:cs typeface="Arial" pitchFamily="34" charset="0"/>
              </a:rPr>
              <a:t>Case has been reviewed on appeal, and the reviewing court has voided the lower court’s decision.</a:t>
            </a:r>
            <a:endParaRPr lang="en-US" sz="2200" dirty="0">
              <a:latin typeface="Arial" pitchFamily="34" charset="0"/>
              <a:cs typeface="Arial" pitchFamily="34" charset="0"/>
            </a:endParaRPr>
          </a:p>
          <a:p>
            <a:pPr eaLnBrk="1" hangingPunct="1">
              <a:lnSpc>
                <a:spcPct val="80000"/>
              </a:lnSpc>
              <a:defRPr/>
            </a:pPr>
            <a:endParaRPr lang="en-US" sz="2200" dirty="0">
              <a:latin typeface="Arial" pitchFamily="34" charset="0"/>
              <a:cs typeface="Arial" pitchFamily="34" charset="0"/>
            </a:endParaRPr>
          </a:p>
          <a:p>
            <a:pPr eaLnBrk="1" hangingPunct="1">
              <a:lnSpc>
                <a:spcPct val="80000"/>
              </a:lnSpc>
              <a:defRPr/>
            </a:pP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a:extLst>
              <a:ext uri="{FF2B5EF4-FFF2-40B4-BE49-F238E27FC236}">
                <a16:creationId xmlns:a16="http://schemas.microsoft.com/office/drawing/2014/main" id="{79366A64-F5D6-2BFF-1D5F-AA413A86B142}"/>
              </a:ext>
            </a:extLst>
          </p:cNvPr>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fld id="{951F9351-529C-491B-BA6C-5168894235D5}" type="slidenum">
              <a:rPr lang="en-US" altLang="de-DE" sz="1200">
                <a:latin typeface="Arial" panose="020B0604020202020204" pitchFamily="34" charset="0"/>
              </a:rPr>
              <a:pPr eaLnBrk="1" hangingPunct="1">
                <a:spcBef>
                  <a:spcPct val="0"/>
                </a:spcBef>
                <a:buClrTx/>
                <a:buSzTx/>
                <a:buFontTx/>
                <a:buNone/>
              </a:pPr>
              <a:t>8</a:t>
            </a:fld>
            <a:endParaRPr lang="en-US" altLang="de-DE" sz="1200">
              <a:latin typeface="Arial" panose="020B0604020202020204" pitchFamily="34" charset="0"/>
            </a:endParaRPr>
          </a:p>
        </p:txBody>
      </p:sp>
      <p:sp>
        <p:nvSpPr>
          <p:cNvPr id="198660" name="Rectangle 4">
            <a:extLst>
              <a:ext uri="{FF2B5EF4-FFF2-40B4-BE49-F238E27FC236}">
                <a16:creationId xmlns:a16="http://schemas.microsoft.com/office/drawing/2014/main" id="{C7C11484-C4F1-6F1B-9D3D-479430687E51}"/>
              </a:ext>
            </a:extLst>
          </p:cNvPr>
          <p:cNvSpPr>
            <a:spLocks noGrp="1" noRot="1" noChangeArrowheads="1"/>
          </p:cNvSpPr>
          <p:nvPr>
            <p:ph type="title"/>
          </p:nvPr>
        </p:nvSpPr>
        <p:spPr>
          <a:xfrm>
            <a:off x="457200" y="274638"/>
            <a:ext cx="8229600" cy="487362"/>
          </a:xfrm>
        </p:spPr>
        <p:txBody>
          <a:bodyPr/>
          <a:lstStyle/>
          <a:p>
            <a:pPr eaLnBrk="1" hangingPunct="1">
              <a:defRPr/>
            </a:pPr>
            <a:r>
              <a:rPr lang="en-US" sz="2400" dirty="0">
                <a:latin typeface="Arial" pitchFamily="34" charset="0"/>
                <a:cs typeface="Arial" pitchFamily="34" charset="0"/>
              </a:rPr>
              <a:t>Petition Processing in the Office of Special Masters</a:t>
            </a:r>
          </a:p>
        </p:txBody>
      </p:sp>
      <p:grpSp>
        <p:nvGrpSpPr>
          <p:cNvPr id="10244" name="Organization Chart 6">
            <a:extLst>
              <a:ext uri="{FF2B5EF4-FFF2-40B4-BE49-F238E27FC236}">
                <a16:creationId xmlns:a16="http://schemas.microsoft.com/office/drawing/2014/main" id="{EEC7DAA1-596D-0FD8-4805-47A6E2B4CA8A}"/>
              </a:ext>
            </a:extLst>
          </p:cNvPr>
          <p:cNvGrpSpPr>
            <a:grpSpLocks noChangeAspect="1"/>
          </p:cNvGrpSpPr>
          <p:nvPr/>
        </p:nvGrpSpPr>
        <p:grpSpPr bwMode="auto">
          <a:xfrm>
            <a:off x="457200" y="990600"/>
            <a:ext cx="8229600" cy="5410200"/>
            <a:chOff x="288" y="1017"/>
            <a:chExt cx="5903" cy="2448"/>
          </a:xfrm>
        </p:grpSpPr>
        <p:cxnSp>
          <p:nvCxnSpPr>
            <p:cNvPr id="10268" name="_s1028">
              <a:extLst>
                <a:ext uri="{FF2B5EF4-FFF2-40B4-BE49-F238E27FC236}">
                  <a16:creationId xmlns:a16="http://schemas.microsoft.com/office/drawing/2014/main" id="{078890A0-7E34-82A7-F4AA-FC6F1391B83C}"/>
                </a:ext>
              </a:extLst>
            </p:cNvPr>
            <p:cNvCxnSpPr>
              <a:cxnSpLocks noChangeShapeType="1"/>
              <a:stCxn id="10296" idx="0"/>
              <a:endCxn id="10286" idx="2"/>
            </p:cNvCxnSpPr>
            <p:nvPr/>
          </p:nvCxnSpPr>
          <p:spPr bwMode="auto">
            <a:xfrm rot="-5400000">
              <a:off x="649" y="2672"/>
              <a:ext cx="145"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10269" name="_s1029">
              <a:extLst>
                <a:ext uri="{FF2B5EF4-FFF2-40B4-BE49-F238E27FC236}">
                  <a16:creationId xmlns:a16="http://schemas.microsoft.com/office/drawing/2014/main" id="{1E1F32B5-67B5-6142-78A4-30C6D6779B6D}"/>
                </a:ext>
              </a:extLst>
            </p:cNvPr>
            <p:cNvCxnSpPr>
              <a:cxnSpLocks noChangeShapeType="1"/>
              <a:stCxn id="10295" idx="0"/>
              <a:endCxn id="10288" idx="2"/>
            </p:cNvCxnSpPr>
            <p:nvPr/>
          </p:nvCxnSpPr>
          <p:spPr bwMode="auto">
            <a:xfrm rot="-5400000">
              <a:off x="1656" y="3104"/>
              <a:ext cx="145"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10270" name="_s1030">
              <a:extLst>
                <a:ext uri="{FF2B5EF4-FFF2-40B4-BE49-F238E27FC236}">
                  <a16:creationId xmlns:a16="http://schemas.microsoft.com/office/drawing/2014/main" id="{AE279101-1160-F66E-11EE-CC5D3457D068}"/>
                </a:ext>
              </a:extLst>
            </p:cNvPr>
            <p:cNvCxnSpPr>
              <a:cxnSpLocks noChangeShapeType="1"/>
              <a:stCxn id="10294" idx="0"/>
              <a:endCxn id="10292" idx="2"/>
            </p:cNvCxnSpPr>
            <p:nvPr/>
          </p:nvCxnSpPr>
          <p:spPr bwMode="auto">
            <a:xfrm rot="-5400000">
              <a:off x="4682" y="3104"/>
              <a:ext cx="144"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10271" name="_s1031">
              <a:extLst>
                <a:ext uri="{FF2B5EF4-FFF2-40B4-BE49-F238E27FC236}">
                  <a16:creationId xmlns:a16="http://schemas.microsoft.com/office/drawing/2014/main" id="{C3DC4A1F-8FC1-7BB8-4B3B-76F5A4D8BA54}"/>
                </a:ext>
              </a:extLst>
            </p:cNvPr>
            <p:cNvCxnSpPr>
              <a:cxnSpLocks noChangeShapeType="1"/>
              <a:stCxn id="10293" idx="0"/>
              <a:endCxn id="10290" idx="2"/>
            </p:cNvCxnSpPr>
            <p:nvPr/>
          </p:nvCxnSpPr>
          <p:spPr bwMode="auto">
            <a:xfrm rot="5400000" flipH="1">
              <a:off x="5184" y="2169"/>
              <a:ext cx="144" cy="1007"/>
            </a:xfrm>
            <a:prstGeom prst="bentConnector3">
              <a:avLst>
                <a:gd name="adj1" fmla="val 34449"/>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272" name="_s1032">
              <a:extLst>
                <a:ext uri="{FF2B5EF4-FFF2-40B4-BE49-F238E27FC236}">
                  <a16:creationId xmlns:a16="http://schemas.microsoft.com/office/drawing/2014/main" id="{3F5CDF0A-4330-7A6A-EC91-088FC2CE5753}"/>
                </a:ext>
              </a:extLst>
            </p:cNvPr>
            <p:cNvCxnSpPr>
              <a:cxnSpLocks noChangeShapeType="1"/>
              <a:stCxn id="10292" idx="0"/>
              <a:endCxn id="10290" idx="2"/>
            </p:cNvCxnSpPr>
            <p:nvPr/>
          </p:nvCxnSpPr>
          <p:spPr bwMode="auto">
            <a:xfrm rot="5400000" flipH="1">
              <a:off x="4681" y="2672"/>
              <a:ext cx="144" cy="1"/>
            </a:xfrm>
            <a:prstGeom prst="bentConnector3">
              <a:avLst>
                <a:gd name="adj1" fmla="val 34449"/>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273" name="_s1033">
              <a:extLst>
                <a:ext uri="{FF2B5EF4-FFF2-40B4-BE49-F238E27FC236}">
                  <a16:creationId xmlns:a16="http://schemas.microsoft.com/office/drawing/2014/main" id="{A4FFEB67-0C14-0DBF-E031-1BE2F51E78C1}"/>
                </a:ext>
              </a:extLst>
            </p:cNvPr>
            <p:cNvCxnSpPr>
              <a:cxnSpLocks noChangeShapeType="1"/>
              <a:stCxn id="10291" idx="0"/>
              <a:endCxn id="10290" idx="2"/>
            </p:cNvCxnSpPr>
            <p:nvPr/>
          </p:nvCxnSpPr>
          <p:spPr bwMode="auto">
            <a:xfrm rot="-5400000">
              <a:off x="4176" y="2169"/>
              <a:ext cx="144" cy="1008"/>
            </a:xfrm>
            <a:prstGeom prst="bentConnector3">
              <a:avLst>
                <a:gd name="adj1" fmla="val 34449"/>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274" name="_s1034">
              <a:extLst>
                <a:ext uri="{FF2B5EF4-FFF2-40B4-BE49-F238E27FC236}">
                  <a16:creationId xmlns:a16="http://schemas.microsoft.com/office/drawing/2014/main" id="{A0B3AB8D-AE09-3504-1764-318DEBE74988}"/>
                </a:ext>
              </a:extLst>
            </p:cNvPr>
            <p:cNvCxnSpPr>
              <a:cxnSpLocks noChangeShapeType="1"/>
              <a:stCxn id="10290" idx="0"/>
              <a:endCxn id="10285" idx="2"/>
            </p:cNvCxnSpPr>
            <p:nvPr/>
          </p:nvCxnSpPr>
          <p:spPr bwMode="auto">
            <a:xfrm rot="-5400000">
              <a:off x="4681" y="2240"/>
              <a:ext cx="144"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10275" name="_s1035">
              <a:extLst>
                <a:ext uri="{FF2B5EF4-FFF2-40B4-BE49-F238E27FC236}">
                  <a16:creationId xmlns:a16="http://schemas.microsoft.com/office/drawing/2014/main" id="{09FCA843-1D13-BE98-E71C-C83BFA98E5CC}"/>
                </a:ext>
              </a:extLst>
            </p:cNvPr>
            <p:cNvCxnSpPr>
              <a:cxnSpLocks noChangeShapeType="1"/>
              <a:stCxn id="10289" idx="0"/>
              <a:endCxn id="10287" idx="2"/>
            </p:cNvCxnSpPr>
            <p:nvPr/>
          </p:nvCxnSpPr>
          <p:spPr bwMode="auto">
            <a:xfrm rot="5400000" flipH="1">
              <a:off x="2413" y="2421"/>
              <a:ext cx="144" cy="503"/>
            </a:xfrm>
            <a:prstGeom prst="bentConnector3">
              <a:avLst>
                <a:gd name="adj1" fmla="val 34449"/>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276" name="_s1036">
              <a:extLst>
                <a:ext uri="{FF2B5EF4-FFF2-40B4-BE49-F238E27FC236}">
                  <a16:creationId xmlns:a16="http://schemas.microsoft.com/office/drawing/2014/main" id="{65DFF113-07AC-4941-9D97-CDD4A6E1A48D}"/>
                </a:ext>
              </a:extLst>
            </p:cNvPr>
            <p:cNvCxnSpPr>
              <a:cxnSpLocks noChangeShapeType="1"/>
              <a:stCxn id="10288" idx="0"/>
              <a:endCxn id="10287" idx="2"/>
            </p:cNvCxnSpPr>
            <p:nvPr/>
          </p:nvCxnSpPr>
          <p:spPr bwMode="auto">
            <a:xfrm rot="-5400000">
              <a:off x="1909" y="2420"/>
              <a:ext cx="144" cy="505"/>
            </a:xfrm>
            <a:prstGeom prst="bentConnector3">
              <a:avLst>
                <a:gd name="adj1" fmla="val 34449"/>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277" name="_s1037">
              <a:extLst>
                <a:ext uri="{FF2B5EF4-FFF2-40B4-BE49-F238E27FC236}">
                  <a16:creationId xmlns:a16="http://schemas.microsoft.com/office/drawing/2014/main" id="{C4AB1613-3828-FD5E-5086-259B694E1311}"/>
                </a:ext>
              </a:extLst>
            </p:cNvPr>
            <p:cNvCxnSpPr>
              <a:cxnSpLocks noChangeShapeType="1"/>
              <a:stCxn id="10287" idx="0"/>
              <a:endCxn id="10284" idx="2"/>
            </p:cNvCxnSpPr>
            <p:nvPr/>
          </p:nvCxnSpPr>
          <p:spPr bwMode="auto">
            <a:xfrm rot="5400000" flipH="1">
              <a:off x="1783" y="1863"/>
              <a:ext cx="144" cy="756"/>
            </a:xfrm>
            <a:prstGeom prst="bentConnector3">
              <a:avLst>
                <a:gd name="adj1" fmla="val 34616"/>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278" name="_s1038">
              <a:extLst>
                <a:ext uri="{FF2B5EF4-FFF2-40B4-BE49-F238E27FC236}">
                  <a16:creationId xmlns:a16="http://schemas.microsoft.com/office/drawing/2014/main" id="{47F61BAE-7359-E8CC-D24A-F1659C225BB4}"/>
                </a:ext>
              </a:extLst>
            </p:cNvPr>
            <p:cNvCxnSpPr>
              <a:cxnSpLocks noChangeShapeType="1"/>
              <a:stCxn id="10286" idx="0"/>
              <a:endCxn id="10284" idx="2"/>
            </p:cNvCxnSpPr>
            <p:nvPr/>
          </p:nvCxnSpPr>
          <p:spPr bwMode="auto">
            <a:xfrm rot="-5400000">
              <a:off x="1027" y="1863"/>
              <a:ext cx="144" cy="756"/>
            </a:xfrm>
            <a:prstGeom prst="bentConnector3">
              <a:avLst>
                <a:gd name="adj1" fmla="val 34616"/>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279" name="_s1039">
              <a:extLst>
                <a:ext uri="{FF2B5EF4-FFF2-40B4-BE49-F238E27FC236}">
                  <a16:creationId xmlns:a16="http://schemas.microsoft.com/office/drawing/2014/main" id="{5840536D-99E9-6FF1-FAF0-A61404E9295C}"/>
                </a:ext>
              </a:extLst>
            </p:cNvPr>
            <p:cNvCxnSpPr>
              <a:cxnSpLocks noChangeShapeType="1"/>
              <a:stCxn id="10285" idx="0"/>
              <a:endCxn id="10283" idx="2"/>
            </p:cNvCxnSpPr>
            <p:nvPr/>
          </p:nvCxnSpPr>
          <p:spPr bwMode="auto">
            <a:xfrm rot="5400000" flipH="1">
              <a:off x="3861" y="989"/>
              <a:ext cx="144" cy="1639"/>
            </a:xfrm>
            <a:prstGeom prst="bentConnector3">
              <a:avLst>
                <a:gd name="adj1" fmla="val 34449"/>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280" name="_s1040">
              <a:extLst>
                <a:ext uri="{FF2B5EF4-FFF2-40B4-BE49-F238E27FC236}">
                  <a16:creationId xmlns:a16="http://schemas.microsoft.com/office/drawing/2014/main" id="{C860293A-D7B9-8285-B47E-938321CF5696}"/>
                </a:ext>
              </a:extLst>
            </p:cNvPr>
            <p:cNvCxnSpPr>
              <a:cxnSpLocks noChangeShapeType="1"/>
              <a:stCxn id="10284" idx="0"/>
              <a:endCxn id="10283" idx="2"/>
            </p:cNvCxnSpPr>
            <p:nvPr/>
          </p:nvCxnSpPr>
          <p:spPr bwMode="auto">
            <a:xfrm rot="-5400000">
              <a:off x="2223" y="991"/>
              <a:ext cx="144" cy="1636"/>
            </a:xfrm>
            <a:prstGeom prst="bentConnector3">
              <a:avLst>
                <a:gd name="adj1" fmla="val 34449"/>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281" name="_s1041">
              <a:extLst>
                <a:ext uri="{FF2B5EF4-FFF2-40B4-BE49-F238E27FC236}">
                  <a16:creationId xmlns:a16="http://schemas.microsoft.com/office/drawing/2014/main" id="{0B800739-C6F2-81F3-447D-0EE5576F8C1F}"/>
                </a:ext>
              </a:extLst>
            </p:cNvPr>
            <p:cNvCxnSpPr>
              <a:cxnSpLocks noChangeShapeType="1"/>
              <a:stCxn id="10283" idx="0"/>
              <a:endCxn id="10282" idx="2"/>
            </p:cNvCxnSpPr>
            <p:nvPr/>
          </p:nvCxnSpPr>
          <p:spPr bwMode="auto">
            <a:xfrm rot="-5400000">
              <a:off x="3042" y="1376"/>
              <a:ext cx="144"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sp>
          <p:nvSpPr>
            <p:cNvPr id="10282" name="_s1042">
              <a:extLst>
                <a:ext uri="{FF2B5EF4-FFF2-40B4-BE49-F238E27FC236}">
                  <a16:creationId xmlns:a16="http://schemas.microsoft.com/office/drawing/2014/main" id="{BF60582B-929D-8A15-75A5-5A9DFB16ECB6}"/>
                </a:ext>
              </a:extLst>
            </p:cNvPr>
            <p:cNvSpPr>
              <a:spLocks noChangeArrowheads="1"/>
            </p:cNvSpPr>
            <p:nvPr/>
          </p:nvSpPr>
          <p:spPr bwMode="auto">
            <a:xfrm>
              <a:off x="2681" y="1017"/>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a:latin typeface="Arial" panose="020B0604020202020204" pitchFamily="34" charset="0"/>
                </a:rPr>
                <a:t>Petition</a:t>
              </a:r>
            </a:p>
          </p:txBody>
        </p:sp>
        <p:sp>
          <p:nvSpPr>
            <p:cNvPr id="10283" name="_s1043">
              <a:extLst>
                <a:ext uri="{FF2B5EF4-FFF2-40B4-BE49-F238E27FC236}">
                  <a16:creationId xmlns:a16="http://schemas.microsoft.com/office/drawing/2014/main" id="{77CD4661-3FFF-A9D7-F003-608119FB67DE}"/>
                </a:ext>
              </a:extLst>
            </p:cNvPr>
            <p:cNvSpPr>
              <a:spLocks noChangeArrowheads="1"/>
            </p:cNvSpPr>
            <p:nvPr/>
          </p:nvSpPr>
          <p:spPr bwMode="auto">
            <a:xfrm>
              <a:off x="2681" y="1449"/>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a:latin typeface="Arial" panose="020B0604020202020204" pitchFamily="34" charset="0"/>
                </a:rPr>
                <a:t>HHS Review</a:t>
              </a:r>
            </a:p>
          </p:txBody>
        </p:sp>
        <p:sp>
          <p:nvSpPr>
            <p:cNvPr id="10284" name="_s1044">
              <a:extLst>
                <a:ext uri="{FF2B5EF4-FFF2-40B4-BE49-F238E27FC236}">
                  <a16:creationId xmlns:a16="http://schemas.microsoft.com/office/drawing/2014/main" id="{6B4E013A-53EC-CE11-D7C4-2DEFF268F4FE}"/>
                </a:ext>
              </a:extLst>
            </p:cNvPr>
            <p:cNvSpPr>
              <a:spLocks noChangeArrowheads="1"/>
            </p:cNvSpPr>
            <p:nvPr/>
          </p:nvSpPr>
          <p:spPr bwMode="auto">
            <a:xfrm>
              <a:off x="1044" y="1881"/>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a:latin typeface="Arial" panose="020B0604020202020204" pitchFamily="34" charset="0"/>
                </a:rPr>
                <a:t>Not Conceded</a:t>
              </a:r>
            </a:p>
          </p:txBody>
        </p:sp>
        <p:sp>
          <p:nvSpPr>
            <p:cNvPr id="10285" name="_s1045">
              <a:extLst>
                <a:ext uri="{FF2B5EF4-FFF2-40B4-BE49-F238E27FC236}">
                  <a16:creationId xmlns:a16="http://schemas.microsoft.com/office/drawing/2014/main" id="{F7AA5A92-C97A-5555-4283-F6E253FE2A49}"/>
                </a:ext>
              </a:extLst>
            </p:cNvPr>
            <p:cNvSpPr>
              <a:spLocks noChangeArrowheads="1"/>
            </p:cNvSpPr>
            <p:nvPr/>
          </p:nvSpPr>
          <p:spPr bwMode="auto">
            <a:xfrm>
              <a:off x="4319" y="1881"/>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a:latin typeface="Arial" panose="020B0604020202020204" pitchFamily="34" charset="0"/>
                </a:rPr>
                <a:t>Conceded</a:t>
              </a:r>
            </a:p>
          </p:txBody>
        </p:sp>
        <p:sp>
          <p:nvSpPr>
            <p:cNvPr id="10286" name="_s1046">
              <a:extLst>
                <a:ext uri="{FF2B5EF4-FFF2-40B4-BE49-F238E27FC236}">
                  <a16:creationId xmlns:a16="http://schemas.microsoft.com/office/drawing/2014/main" id="{878A663D-636B-5255-B552-EDAC490A7D13}"/>
                </a:ext>
              </a:extLst>
            </p:cNvPr>
            <p:cNvSpPr>
              <a:spLocks noChangeArrowheads="1"/>
            </p:cNvSpPr>
            <p:nvPr/>
          </p:nvSpPr>
          <p:spPr bwMode="auto">
            <a:xfrm>
              <a:off x="288" y="2313"/>
              <a:ext cx="864" cy="287"/>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a:latin typeface="Arial" panose="020B0604020202020204" pitchFamily="34" charset="0"/>
                </a:rPr>
                <a:t>Settlement</a:t>
              </a:r>
            </a:p>
          </p:txBody>
        </p:sp>
        <p:sp>
          <p:nvSpPr>
            <p:cNvPr id="10287" name="_s1047">
              <a:extLst>
                <a:ext uri="{FF2B5EF4-FFF2-40B4-BE49-F238E27FC236}">
                  <a16:creationId xmlns:a16="http://schemas.microsoft.com/office/drawing/2014/main" id="{C84D7E25-C3F1-7A27-229F-CDCFB4A6572C}"/>
                </a:ext>
              </a:extLst>
            </p:cNvPr>
            <p:cNvSpPr>
              <a:spLocks noChangeArrowheads="1"/>
            </p:cNvSpPr>
            <p:nvPr/>
          </p:nvSpPr>
          <p:spPr bwMode="auto">
            <a:xfrm>
              <a:off x="1800" y="2313"/>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a:latin typeface="Arial" panose="020B0604020202020204" pitchFamily="34" charset="0"/>
                </a:rPr>
                <a:t>Decision</a:t>
              </a:r>
            </a:p>
          </p:txBody>
        </p:sp>
        <p:sp>
          <p:nvSpPr>
            <p:cNvPr id="10288" name="_s1048">
              <a:extLst>
                <a:ext uri="{FF2B5EF4-FFF2-40B4-BE49-F238E27FC236}">
                  <a16:creationId xmlns:a16="http://schemas.microsoft.com/office/drawing/2014/main" id="{CC1C032A-9661-AC19-E591-EBCEBA28EA97}"/>
                </a:ext>
              </a:extLst>
            </p:cNvPr>
            <p:cNvSpPr>
              <a:spLocks noChangeArrowheads="1"/>
            </p:cNvSpPr>
            <p:nvPr/>
          </p:nvSpPr>
          <p:spPr bwMode="auto">
            <a:xfrm>
              <a:off x="1296" y="2745"/>
              <a:ext cx="864" cy="287"/>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a:latin typeface="Arial" panose="020B0604020202020204" pitchFamily="34" charset="0"/>
                </a:rPr>
                <a:t>Not compensable</a:t>
              </a:r>
            </a:p>
          </p:txBody>
        </p:sp>
        <p:sp>
          <p:nvSpPr>
            <p:cNvPr id="10289" name="_s1049">
              <a:extLst>
                <a:ext uri="{FF2B5EF4-FFF2-40B4-BE49-F238E27FC236}">
                  <a16:creationId xmlns:a16="http://schemas.microsoft.com/office/drawing/2014/main" id="{44FE6E68-50FB-C4B4-E6F1-68BABECE5BDD}"/>
                </a:ext>
              </a:extLst>
            </p:cNvPr>
            <p:cNvSpPr>
              <a:spLocks noChangeArrowheads="1"/>
            </p:cNvSpPr>
            <p:nvPr/>
          </p:nvSpPr>
          <p:spPr bwMode="auto">
            <a:xfrm>
              <a:off x="2304" y="2745"/>
              <a:ext cx="864" cy="287"/>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a:latin typeface="Arial" panose="020B0604020202020204" pitchFamily="34" charset="0"/>
                </a:rPr>
                <a:t>Compensable</a:t>
              </a:r>
            </a:p>
          </p:txBody>
        </p:sp>
        <p:sp>
          <p:nvSpPr>
            <p:cNvPr id="10290" name="_s1050">
              <a:extLst>
                <a:ext uri="{FF2B5EF4-FFF2-40B4-BE49-F238E27FC236}">
                  <a16:creationId xmlns:a16="http://schemas.microsoft.com/office/drawing/2014/main" id="{7920D19D-AC07-DD5D-E4CC-AB3B93FA5FFE}"/>
                </a:ext>
              </a:extLst>
            </p:cNvPr>
            <p:cNvSpPr>
              <a:spLocks noChangeArrowheads="1"/>
            </p:cNvSpPr>
            <p:nvPr/>
          </p:nvSpPr>
          <p:spPr bwMode="auto">
            <a:xfrm>
              <a:off x="4319" y="2313"/>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a:latin typeface="Arial" panose="020B0604020202020204" pitchFamily="34" charset="0"/>
                </a:rPr>
                <a:t>Damages</a:t>
              </a:r>
            </a:p>
          </p:txBody>
        </p:sp>
        <p:sp>
          <p:nvSpPr>
            <p:cNvPr id="10291" name="_s1051">
              <a:extLst>
                <a:ext uri="{FF2B5EF4-FFF2-40B4-BE49-F238E27FC236}">
                  <a16:creationId xmlns:a16="http://schemas.microsoft.com/office/drawing/2014/main" id="{79037B2C-2745-3440-BA26-D0065938D9D2}"/>
                </a:ext>
              </a:extLst>
            </p:cNvPr>
            <p:cNvSpPr>
              <a:spLocks noChangeArrowheads="1"/>
            </p:cNvSpPr>
            <p:nvPr/>
          </p:nvSpPr>
          <p:spPr bwMode="auto">
            <a:xfrm>
              <a:off x="3312" y="2745"/>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a:latin typeface="Arial" panose="020B0604020202020204" pitchFamily="34" charset="0"/>
                </a:rPr>
                <a:t>Hearing</a:t>
              </a:r>
            </a:p>
          </p:txBody>
        </p:sp>
        <p:sp>
          <p:nvSpPr>
            <p:cNvPr id="10292" name="_s1052">
              <a:extLst>
                <a:ext uri="{FF2B5EF4-FFF2-40B4-BE49-F238E27FC236}">
                  <a16:creationId xmlns:a16="http://schemas.microsoft.com/office/drawing/2014/main" id="{1A53C7BF-69FD-2261-CADB-07E6CA422398}"/>
                </a:ext>
              </a:extLst>
            </p:cNvPr>
            <p:cNvSpPr>
              <a:spLocks noChangeArrowheads="1"/>
            </p:cNvSpPr>
            <p:nvPr/>
          </p:nvSpPr>
          <p:spPr bwMode="auto">
            <a:xfrm>
              <a:off x="4320" y="2745"/>
              <a:ext cx="864"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a:latin typeface="Arial" panose="020B0604020202020204" pitchFamily="34" charset="0"/>
                </a:rPr>
                <a:t>Settlement </a:t>
              </a:r>
            </a:p>
            <a:p>
              <a:pPr algn="ctr" eaLnBrk="1" hangingPunct="1">
                <a:spcBef>
                  <a:spcPct val="0"/>
                </a:spcBef>
                <a:buClrTx/>
                <a:buSzTx/>
                <a:buFontTx/>
                <a:buNone/>
              </a:pPr>
              <a:r>
                <a:rPr lang="en-US" altLang="en-US" sz="1200">
                  <a:latin typeface="Arial" panose="020B0604020202020204" pitchFamily="34" charset="0"/>
                </a:rPr>
                <a:t>on damages</a:t>
              </a:r>
            </a:p>
          </p:txBody>
        </p:sp>
        <p:sp>
          <p:nvSpPr>
            <p:cNvPr id="10293" name="_s1053">
              <a:extLst>
                <a:ext uri="{FF2B5EF4-FFF2-40B4-BE49-F238E27FC236}">
                  <a16:creationId xmlns:a16="http://schemas.microsoft.com/office/drawing/2014/main" id="{C6A5D2E5-0C64-4249-9838-C544DD5788F3}"/>
                </a:ext>
              </a:extLst>
            </p:cNvPr>
            <p:cNvSpPr>
              <a:spLocks noChangeArrowheads="1"/>
            </p:cNvSpPr>
            <p:nvPr/>
          </p:nvSpPr>
          <p:spPr bwMode="auto">
            <a:xfrm>
              <a:off x="5328" y="2745"/>
              <a:ext cx="863" cy="288"/>
            </a:xfrm>
            <a:prstGeom prst="roundRect">
              <a:avLst>
                <a:gd name="adj" fmla="val 16667"/>
              </a:avLst>
            </a:prstGeom>
            <a:solidFill>
              <a:schemeClr val="accent1"/>
            </a:solidFill>
            <a:ln w="9525">
              <a:solidFill>
                <a:schemeClr val="tx1"/>
              </a:solidFill>
              <a:round/>
              <a:headEnd/>
              <a:tailEnd/>
            </a:ln>
          </p:spPr>
          <p:txBody>
            <a:bodyPr wrap="none" lIns="0" tIns="0" rIns="0" bIns="0" anchor="ct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a:latin typeface="Arial" panose="020B0604020202020204" pitchFamily="34" charset="0"/>
                </a:rPr>
                <a:t>Proffer</a:t>
              </a:r>
            </a:p>
          </p:txBody>
        </p:sp>
        <p:sp>
          <p:nvSpPr>
            <p:cNvPr id="10294" name="_s1054">
              <a:extLst>
                <a:ext uri="{FF2B5EF4-FFF2-40B4-BE49-F238E27FC236}">
                  <a16:creationId xmlns:a16="http://schemas.microsoft.com/office/drawing/2014/main" id="{818BF0F2-2E92-FFB1-27B6-88445FB785D6}"/>
                </a:ext>
              </a:extLst>
            </p:cNvPr>
            <p:cNvSpPr>
              <a:spLocks noChangeArrowheads="1"/>
            </p:cNvSpPr>
            <p:nvPr/>
          </p:nvSpPr>
          <p:spPr bwMode="auto">
            <a:xfrm>
              <a:off x="4321" y="3177"/>
              <a:ext cx="863" cy="288"/>
            </a:xfrm>
            <a:prstGeom prst="roundRect">
              <a:avLst>
                <a:gd name="adj" fmla="val 16667"/>
              </a:avLst>
            </a:prstGeom>
            <a:solidFill>
              <a:srgbClr val="00FF99"/>
            </a:solidFill>
            <a:ln w="9525">
              <a:solidFill>
                <a:schemeClr val="tx1"/>
              </a:solidFill>
              <a:round/>
              <a:headEnd/>
              <a:tailEnd/>
            </a:ln>
          </p:spPr>
          <p:txBody>
            <a:bodyPr wrap="none" lIns="0" tIns="0" rIns="0" bIns="0" anchor="ct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a:solidFill>
                    <a:schemeClr val="bg2"/>
                  </a:solidFill>
                  <a:latin typeface="Arial" panose="020B0604020202020204" pitchFamily="34" charset="0"/>
                </a:rPr>
                <a:t>Final Decision</a:t>
              </a:r>
            </a:p>
            <a:p>
              <a:pPr algn="ctr" eaLnBrk="1" hangingPunct="1">
                <a:spcBef>
                  <a:spcPct val="0"/>
                </a:spcBef>
                <a:buClrTx/>
                <a:buSzTx/>
                <a:buFontTx/>
                <a:buNone/>
              </a:pPr>
              <a:r>
                <a:rPr lang="en-US" altLang="en-US" sz="1200">
                  <a:solidFill>
                    <a:schemeClr val="bg2"/>
                  </a:solidFill>
                  <a:latin typeface="Arial" panose="020B0604020202020204" pitchFamily="34" charset="0"/>
                </a:rPr>
                <a:t>(award of </a:t>
              </a:r>
            </a:p>
            <a:p>
              <a:pPr algn="ctr" eaLnBrk="1" hangingPunct="1">
                <a:spcBef>
                  <a:spcPct val="0"/>
                </a:spcBef>
                <a:buClrTx/>
                <a:buSzTx/>
                <a:buFontTx/>
                <a:buNone/>
              </a:pPr>
              <a:r>
                <a:rPr lang="en-US" altLang="en-US" sz="1200">
                  <a:solidFill>
                    <a:schemeClr val="bg2"/>
                  </a:solidFill>
                  <a:latin typeface="Arial" panose="020B0604020202020204" pitchFamily="34" charset="0"/>
                </a:rPr>
                <a:t>compensation)</a:t>
              </a:r>
            </a:p>
          </p:txBody>
        </p:sp>
        <p:sp>
          <p:nvSpPr>
            <p:cNvPr id="10295" name="_s1055">
              <a:extLst>
                <a:ext uri="{FF2B5EF4-FFF2-40B4-BE49-F238E27FC236}">
                  <a16:creationId xmlns:a16="http://schemas.microsoft.com/office/drawing/2014/main" id="{9B25B087-A453-7BF1-C949-B77D2DCEA949}"/>
                </a:ext>
              </a:extLst>
            </p:cNvPr>
            <p:cNvSpPr>
              <a:spLocks noChangeArrowheads="1"/>
            </p:cNvSpPr>
            <p:nvPr/>
          </p:nvSpPr>
          <p:spPr bwMode="auto">
            <a:xfrm>
              <a:off x="1297" y="3177"/>
              <a:ext cx="863" cy="287"/>
            </a:xfrm>
            <a:prstGeom prst="roundRect">
              <a:avLst>
                <a:gd name="adj" fmla="val 16667"/>
              </a:avLst>
            </a:prstGeom>
            <a:solidFill>
              <a:srgbClr val="FFFF00"/>
            </a:solidFill>
            <a:ln w="9525">
              <a:solidFill>
                <a:schemeClr val="tx1"/>
              </a:solidFill>
              <a:round/>
              <a:headEnd/>
              <a:tailEnd/>
            </a:ln>
          </p:spPr>
          <p:txBody>
            <a:bodyPr wrap="none" lIns="0" tIns="0" rIns="0" bIns="0" anchor="ct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a:solidFill>
                    <a:schemeClr val="bg2"/>
                  </a:solidFill>
                  <a:latin typeface="Arial" panose="020B0604020202020204" pitchFamily="34" charset="0"/>
                </a:rPr>
                <a:t>Final Decision</a:t>
              </a:r>
            </a:p>
            <a:p>
              <a:pPr algn="ctr" eaLnBrk="1" hangingPunct="1">
                <a:spcBef>
                  <a:spcPct val="0"/>
                </a:spcBef>
                <a:buClrTx/>
                <a:buSzTx/>
                <a:buFontTx/>
                <a:buNone/>
              </a:pPr>
              <a:r>
                <a:rPr lang="en-US" altLang="en-US" sz="1200">
                  <a:solidFill>
                    <a:schemeClr val="bg2"/>
                  </a:solidFill>
                  <a:latin typeface="Arial" panose="020B0604020202020204" pitchFamily="34" charset="0"/>
                </a:rPr>
                <a:t>(no award of </a:t>
              </a:r>
            </a:p>
            <a:p>
              <a:pPr algn="ctr" eaLnBrk="1" hangingPunct="1">
                <a:spcBef>
                  <a:spcPct val="0"/>
                </a:spcBef>
                <a:buClrTx/>
                <a:buSzTx/>
                <a:buFontTx/>
                <a:buNone/>
              </a:pPr>
              <a:r>
                <a:rPr lang="en-US" altLang="en-US" sz="1200">
                  <a:solidFill>
                    <a:schemeClr val="bg2"/>
                  </a:solidFill>
                  <a:latin typeface="Arial" panose="020B0604020202020204" pitchFamily="34" charset="0"/>
                </a:rPr>
                <a:t>compensation)</a:t>
              </a:r>
            </a:p>
          </p:txBody>
        </p:sp>
        <p:sp>
          <p:nvSpPr>
            <p:cNvPr id="10296" name="_s1056">
              <a:extLst>
                <a:ext uri="{FF2B5EF4-FFF2-40B4-BE49-F238E27FC236}">
                  <a16:creationId xmlns:a16="http://schemas.microsoft.com/office/drawing/2014/main" id="{E38EFEA9-7B93-575E-52F9-19C79DB2DB34}"/>
                </a:ext>
              </a:extLst>
            </p:cNvPr>
            <p:cNvSpPr>
              <a:spLocks noChangeArrowheads="1"/>
            </p:cNvSpPr>
            <p:nvPr/>
          </p:nvSpPr>
          <p:spPr bwMode="auto">
            <a:xfrm>
              <a:off x="289" y="2745"/>
              <a:ext cx="863" cy="287"/>
            </a:xfrm>
            <a:prstGeom prst="roundRect">
              <a:avLst>
                <a:gd name="adj" fmla="val 16667"/>
              </a:avLst>
            </a:prstGeom>
            <a:solidFill>
              <a:srgbClr val="FF7C80"/>
            </a:solidFill>
            <a:ln w="9525">
              <a:solidFill>
                <a:schemeClr val="tx1"/>
              </a:solidFill>
              <a:round/>
              <a:headEnd/>
              <a:tailEnd/>
            </a:ln>
          </p:spPr>
          <p:txBody>
            <a:bodyPr wrap="none" lIns="0" tIns="0" rIns="0" bIns="0" anchor="ct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sz="1200">
                  <a:solidFill>
                    <a:schemeClr val="bg2"/>
                  </a:solidFill>
                  <a:latin typeface="Arial" panose="020B0604020202020204" pitchFamily="34" charset="0"/>
                </a:rPr>
                <a:t>Final Decision</a:t>
              </a:r>
            </a:p>
            <a:p>
              <a:pPr algn="ctr" eaLnBrk="1" hangingPunct="1">
                <a:spcBef>
                  <a:spcPct val="0"/>
                </a:spcBef>
                <a:buClrTx/>
                <a:buSzTx/>
                <a:buFontTx/>
                <a:buNone/>
              </a:pPr>
              <a:r>
                <a:rPr lang="en-US" altLang="en-US" sz="1200">
                  <a:solidFill>
                    <a:schemeClr val="bg2"/>
                  </a:solidFill>
                  <a:latin typeface="Arial" panose="020B0604020202020204" pitchFamily="34" charset="0"/>
                </a:rPr>
                <a:t>(award of</a:t>
              </a:r>
            </a:p>
            <a:p>
              <a:pPr algn="ctr" eaLnBrk="1" hangingPunct="1">
                <a:spcBef>
                  <a:spcPct val="0"/>
                </a:spcBef>
                <a:buClrTx/>
                <a:buSzTx/>
                <a:buFontTx/>
                <a:buNone/>
              </a:pPr>
              <a:r>
                <a:rPr lang="en-US" altLang="en-US" sz="1200">
                  <a:solidFill>
                    <a:schemeClr val="bg2"/>
                  </a:solidFill>
                  <a:latin typeface="Arial" panose="020B0604020202020204" pitchFamily="34" charset="0"/>
                </a:rPr>
                <a:t>compensation)</a:t>
              </a:r>
            </a:p>
          </p:txBody>
        </p:sp>
      </p:grpSp>
      <p:sp>
        <p:nvSpPr>
          <p:cNvPr id="10245" name="Line 37">
            <a:extLst>
              <a:ext uri="{FF2B5EF4-FFF2-40B4-BE49-F238E27FC236}">
                <a16:creationId xmlns:a16="http://schemas.microsoft.com/office/drawing/2014/main" id="{1EC3B81C-F633-893F-9320-AA5331EFEAF5}"/>
              </a:ext>
            </a:extLst>
          </p:cNvPr>
          <p:cNvSpPr>
            <a:spLocks noChangeShapeType="1"/>
          </p:cNvSpPr>
          <p:nvPr/>
        </p:nvSpPr>
        <p:spPr bwMode="auto">
          <a:xfrm flipV="1">
            <a:off x="4114800" y="4191000"/>
            <a:ext cx="0" cy="609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246" name="Line 39">
            <a:extLst>
              <a:ext uri="{FF2B5EF4-FFF2-40B4-BE49-F238E27FC236}">
                <a16:creationId xmlns:a16="http://schemas.microsoft.com/office/drawing/2014/main" id="{52A582E0-0F0A-B4E0-A747-AD552D5ADD08}"/>
              </a:ext>
            </a:extLst>
          </p:cNvPr>
          <p:cNvSpPr>
            <a:spLocks noChangeShapeType="1"/>
          </p:cNvSpPr>
          <p:nvPr/>
        </p:nvSpPr>
        <p:spPr bwMode="auto">
          <a:xfrm>
            <a:off x="4114800" y="4191000"/>
            <a:ext cx="19812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47" name="Line 40">
            <a:extLst>
              <a:ext uri="{FF2B5EF4-FFF2-40B4-BE49-F238E27FC236}">
                <a16:creationId xmlns:a16="http://schemas.microsoft.com/office/drawing/2014/main" id="{2AED2D61-B420-36B3-C4E2-A9CEA334F40F}"/>
              </a:ext>
            </a:extLst>
          </p:cNvPr>
          <p:cNvSpPr>
            <a:spLocks noChangeShapeType="1"/>
          </p:cNvSpPr>
          <p:nvPr/>
        </p:nvSpPr>
        <p:spPr bwMode="auto">
          <a:xfrm>
            <a:off x="4419600" y="1600200"/>
            <a:ext cx="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48" name="Line 41">
            <a:extLst>
              <a:ext uri="{FF2B5EF4-FFF2-40B4-BE49-F238E27FC236}">
                <a16:creationId xmlns:a16="http://schemas.microsoft.com/office/drawing/2014/main" id="{3FD97113-B83A-AD51-C8AD-A4D9A701025D}"/>
              </a:ext>
            </a:extLst>
          </p:cNvPr>
          <p:cNvSpPr>
            <a:spLocks noChangeShapeType="1"/>
          </p:cNvSpPr>
          <p:nvPr/>
        </p:nvSpPr>
        <p:spPr bwMode="auto">
          <a:xfrm>
            <a:off x="4419600" y="25908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49" name="Line 42">
            <a:extLst>
              <a:ext uri="{FF2B5EF4-FFF2-40B4-BE49-F238E27FC236}">
                <a16:creationId xmlns:a16="http://schemas.microsoft.com/office/drawing/2014/main" id="{0B1A4524-B526-9617-5A55-09AABB6BE25B}"/>
              </a:ext>
            </a:extLst>
          </p:cNvPr>
          <p:cNvSpPr>
            <a:spLocks noChangeShapeType="1"/>
          </p:cNvSpPr>
          <p:nvPr/>
        </p:nvSpPr>
        <p:spPr bwMode="auto">
          <a:xfrm>
            <a:off x="6705600" y="2743200"/>
            <a:ext cx="0" cy="1524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50" name="Line 43">
            <a:extLst>
              <a:ext uri="{FF2B5EF4-FFF2-40B4-BE49-F238E27FC236}">
                <a16:creationId xmlns:a16="http://schemas.microsoft.com/office/drawing/2014/main" id="{9BAE7784-DDEB-9C6B-08EF-E960A4822C06}"/>
              </a:ext>
            </a:extLst>
          </p:cNvPr>
          <p:cNvSpPr>
            <a:spLocks noChangeShapeType="1"/>
          </p:cNvSpPr>
          <p:nvPr/>
        </p:nvSpPr>
        <p:spPr bwMode="auto">
          <a:xfrm>
            <a:off x="2133600" y="2743200"/>
            <a:ext cx="0" cy="1524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51" name="Line 44">
            <a:extLst>
              <a:ext uri="{FF2B5EF4-FFF2-40B4-BE49-F238E27FC236}">
                <a16:creationId xmlns:a16="http://schemas.microsoft.com/office/drawing/2014/main" id="{344109A5-F528-BF1A-8874-FB1C8EA954E3}"/>
              </a:ext>
            </a:extLst>
          </p:cNvPr>
          <p:cNvSpPr>
            <a:spLocks noChangeShapeType="1"/>
          </p:cNvSpPr>
          <p:nvPr/>
        </p:nvSpPr>
        <p:spPr bwMode="auto">
          <a:xfrm>
            <a:off x="2133600" y="3505200"/>
            <a:ext cx="0" cy="2286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52" name="Line 50">
            <a:extLst>
              <a:ext uri="{FF2B5EF4-FFF2-40B4-BE49-F238E27FC236}">
                <a16:creationId xmlns:a16="http://schemas.microsoft.com/office/drawing/2014/main" id="{8B13EE4D-C8E2-5D5B-ACE3-9E9A9A8D5897}"/>
              </a:ext>
            </a:extLst>
          </p:cNvPr>
          <p:cNvSpPr>
            <a:spLocks noChangeShapeType="1"/>
          </p:cNvSpPr>
          <p:nvPr/>
        </p:nvSpPr>
        <p:spPr bwMode="auto">
          <a:xfrm>
            <a:off x="3124200" y="3733800"/>
            <a:ext cx="0" cy="1524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53" name="Line 51">
            <a:extLst>
              <a:ext uri="{FF2B5EF4-FFF2-40B4-BE49-F238E27FC236}">
                <a16:creationId xmlns:a16="http://schemas.microsoft.com/office/drawing/2014/main" id="{C4663962-DE7E-5158-BD79-89C6B1C7681A}"/>
              </a:ext>
            </a:extLst>
          </p:cNvPr>
          <p:cNvSpPr>
            <a:spLocks noChangeShapeType="1"/>
          </p:cNvSpPr>
          <p:nvPr/>
        </p:nvSpPr>
        <p:spPr bwMode="auto">
          <a:xfrm>
            <a:off x="1066800" y="3733800"/>
            <a:ext cx="0" cy="1524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54" name="Line 52">
            <a:extLst>
              <a:ext uri="{FF2B5EF4-FFF2-40B4-BE49-F238E27FC236}">
                <a16:creationId xmlns:a16="http://schemas.microsoft.com/office/drawing/2014/main" id="{237914CC-22DE-2684-3E3B-59F3EF2C480F}"/>
              </a:ext>
            </a:extLst>
          </p:cNvPr>
          <p:cNvSpPr>
            <a:spLocks noChangeShapeType="1"/>
          </p:cNvSpPr>
          <p:nvPr/>
        </p:nvSpPr>
        <p:spPr bwMode="auto">
          <a:xfrm>
            <a:off x="1066800" y="4495800"/>
            <a:ext cx="0" cy="3048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55" name="Line 54">
            <a:extLst>
              <a:ext uri="{FF2B5EF4-FFF2-40B4-BE49-F238E27FC236}">
                <a16:creationId xmlns:a16="http://schemas.microsoft.com/office/drawing/2014/main" id="{F5AA361C-788A-BA1E-5659-5459455C7CC0}"/>
              </a:ext>
            </a:extLst>
          </p:cNvPr>
          <p:cNvSpPr>
            <a:spLocks noChangeShapeType="1"/>
          </p:cNvSpPr>
          <p:nvPr/>
        </p:nvSpPr>
        <p:spPr bwMode="auto">
          <a:xfrm>
            <a:off x="3124200" y="4495800"/>
            <a:ext cx="0" cy="2286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56" name="Line 55">
            <a:extLst>
              <a:ext uri="{FF2B5EF4-FFF2-40B4-BE49-F238E27FC236}">
                <a16:creationId xmlns:a16="http://schemas.microsoft.com/office/drawing/2014/main" id="{4142F855-BC12-C59F-7A29-810C430B9E72}"/>
              </a:ext>
            </a:extLst>
          </p:cNvPr>
          <p:cNvSpPr>
            <a:spLocks noChangeShapeType="1"/>
          </p:cNvSpPr>
          <p:nvPr/>
        </p:nvSpPr>
        <p:spPr bwMode="auto">
          <a:xfrm>
            <a:off x="2438400" y="4724400"/>
            <a:ext cx="0" cy="76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57" name="Line 56">
            <a:extLst>
              <a:ext uri="{FF2B5EF4-FFF2-40B4-BE49-F238E27FC236}">
                <a16:creationId xmlns:a16="http://schemas.microsoft.com/office/drawing/2014/main" id="{4DF64E47-53FB-FE93-3B07-FF15403275CE}"/>
              </a:ext>
            </a:extLst>
          </p:cNvPr>
          <p:cNvSpPr>
            <a:spLocks noChangeShapeType="1"/>
          </p:cNvSpPr>
          <p:nvPr/>
        </p:nvSpPr>
        <p:spPr bwMode="auto">
          <a:xfrm>
            <a:off x="3886200" y="4724400"/>
            <a:ext cx="0" cy="76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58" name="Line 57">
            <a:extLst>
              <a:ext uri="{FF2B5EF4-FFF2-40B4-BE49-F238E27FC236}">
                <a16:creationId xmlns:a16="http://schemas.microsoft.com/office/drawing/2014/main" id="{D635E322-A4FE-8019-6C97-BC6942445A89}"/>
              </a:ext>
            </a:extLst>
          </p:cNvPr>
          <p:cNvSpPr>
            <a:spLocks noChangeShapeType="1"/>
          </p:cNvSpPr>
          <p:nvPr/>
        </p:nvSpPr>
        <p:spPr bwMode="auto">
          <a:xfrm>
            <a:off x="2438400" y="5410200"/>
            <a:ext cx="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59" name="Line 58">
            <a:extLst>
              <a:ext uri="{FF2B5EF4-FFF2-40B4-BE49-F238E27FC236}">
                <a16:creationId xmlns:a16="http://schemas.microsoft.com/office/drawing/2014/main" id="{B70FD4AB-65EF-4F80-6F2A-5F9767C190A9}"/>
              </a:ext>
            </a:extLst>
          </p:cNvPr>
          <p:cNvSpPr>
            <a:spLocks noChangeShapeType="1"/>
          </p:cNvSpPr>
          <p:nvPr/>
        </p:nvSpPr>
        <p:spPr bwMode="auto">
          <a:xfrm>
            <a:off x="6705600" y="3505200"/>
            <a:ext cx="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60" name="Line 59">
            <a:extLst>
              <a:ext uri="{FF2B5EF4-FFF2-40B4-BE49-F238E27FC236}">
                <a16:creationId xmlns:a16="http://schemas.microsoft.com/office/drawing/2014/main" id="{CDBED732-EA5F-5489-0C10-11FA89F8C36A}"/>
              </a:ext>
            </a:extLst>
          </p:cNvPr>
          <p:cNvSpPr>
            <a:spLocks noChangeShapeType="1"/>
          </p:cNvSpPr>
          <p:nvPr/>
        </p:nvSpPr>
        <p:spPr bwMode="auto">
          <a:xfrm>
            <a:off x="6705600" y="4495800"/>
            <a:ext cx="0" cy="3048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61" name="Line 62">
            <a:extLst>
              <a:ext uri="{FF2B5EF4-FFF2-40B4-BE49-F238E27FC236}">
                <a16:creationId xmlns:a16="http://schemas.microsoft.com/office/drawing/2014/main" id="{E620B388-469B-13A5-A5AD-6BD6A1C55C26}"/>
              </a:ext>
            </a:extLst>
          </p:cNvPr>
          <p:cNvSpPr>
            <a:spLocks noChangeShapeType="1"/>
          </p:cNvSpPr>
          <p:nvPr/>
        </p:nvSpPr>
        <p:spPr bwMode="auto">
          <a:xfrm>
            <a:off x="5257800" y="5486400"/>
            <a:ext cx="0" cy="533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262" name="Line 63">
            <a:extLst>
              <a:ext uri="{FF2B5EF4-FFF2-40B4-BE49-F238E27FC236}">
                <a16:creationId xmlns:a16="http://schemas.microsoft.com/office/drawing/2014/main" id="{C17D0521-CE14-048E-49FD-9FAA6E6D5AD9}"/>
              </a:ext>
            </a:extLst>
          </p:cNvPr>
          <p:cNvSpPr>
            <a:spLocks noChangeShapeType="1"/>
          </p:cNvSpPr>
          <p:nvPr/>
        </p:nvSpPr>
        <p:spPr bwMode="auto">
          <a:xfrm>
            <a:off x="5257800" y="6019800"/>
            <a:ext cx="8382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63" name="Line 65">
            <a:extLst>
              <a:ext uri="{FF2B5EF4-FFF2-40B4-BE49-F238E27FC236}">
                <a16:creationId xmlns:a16="http://schemas.microsoft.com/office/drawing/2014/main" id="{ADAEF698-DDD5-62EA-F570-EFA3EC73738D}"/>
              </a:ext>
            </a:extLst>
          </p:cNvPr>
          <p:cNvSpPr>
            <a:spLocks noChangeShapeType="1"/>
          </p:cNvSpPr>
          <p:nvPr/>
        </p:nvSpPr>
        <p:spPr bwMode="auto">
          <a:xfrm>
            <a:off x="8077200" y="5410200"/>
            <a:ext cx="0" cy="533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264" name="Line 66">
            <a:extLst>
              <a:ext uri="{FF2B5EF4-FFF2-40B4-BE49-F238E27FC236}">
                <a16:creationId xmlns:a16="http://schemas.microsoft.com/office/drawing/2014/main" id="{9D766026-82D4-E959-0AD8-A12B47A27E1D}"/>
              </a:ext>
            </a:extLst>
          </p:cNvPr>
          <p:cNvSpPr>
            <a:spLocks noChangeShapeType="1"/>
          </p:cNvSpPr>
          <p:nvPr/>
        </p:nvSpPr>
        <p:spPr bwMode="auto">
          <a:xfrm flipH="1">
            <a:off x="7315200" y="5943600"/>
            <a:ext cx="7620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65" name="Line 67">
            <a:extLst>
              <a:ext uri="{FF2B5EF4-FFF2-40B4-BE49-F238E27FC236}">
                <a16:creationId xmlns:a16="http://schemas.microsoft.com/office/drawing/2014/main" id="{566DEBE9-137E-71D8-B99B-EF07DFE8CA45}"/>
              </a:ext>
            </a:extLst>
          </p:cNvPr>
          <p:cNvSpPr>
            <a:spLocks noChangeShapeType="1"/>
          </p:cNvSpPr>
          <p:nvPr/>
        </p:nvSpPr>
        <p:spPr bwMode="auto">
          <a:xfrm>
            <a:off x="6705600" y="5410200"/>
            <a:ext cx="0" cy="3810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66" name="Line 68">
            <a:extLst>
              <a:ext uri="{FF2B5EF4-FFF2-40B4-BE49-F238E27FC236}">
                <a16:creationId xmlns:a16="http://schemas.microsoft.com/office/drawing/2014/main" id="{DA7916AA-CEC2-82EA-2BAE-DC8B7ADFEB92}"/>
              </a:ext>
            </a:extLst>
          </p:cNvPr>
          <p:cNvSpPr>
            <a:spLocks noChangeShapeType="1"/>
          </p:cNvSpPr>
          <p:nvPr/>
        </p:nvSpPr>
        <p:spPr bwMode="auto">
          <a:xfrm>
            <a:off x="5257800" y="4724400"/>
            <a:ext cx="0" cy="76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67" name="Line 69">
            <a:extLst>
              <a:ext uri="{FF2B5EF4-FFF2-40B4-BE49-F238E27FC236}">
                <a16:creationId xmlns:a16="http://schemas.microsoft.com/office/drawing/2014/main" id="{54A4D497-E0C8-2593-C3AF-C6F4DEA70094}"/>
              </a:ext>
            </a:extLst>
          </p:cNvPr>
          <p:cNvSpPr>
            <a:spLocks noChangeShapeType="1"/>
          </p:cNvSpPr>
          <p:nvPr/>
        </p:nvSpPr>
        <p:spPr bwMode="auto">
          <a:xfrm>
            <a:off x="8077200" y="4648200"/>
            <a:ext cx="0" cy="2286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8136A2D-E504-BA44-492A-061D56067BA0}"/>
              </a:ext>
            </a:extLst>
          </p:cNvPr>
          <p:cNvSpPr>
            <a:spLocks noGrp="1"/>
          </p:cNvSpPr>
          <p:nvPr>
            <p:ph type="title"/>
          </p:nvPr>
        </p:nvSpPr>
        <p:spPr/>
        <p:txBody>
          <a:bodyPr/>
          <a:lstStyle/>
          <a:p>
            <a:pPr>
              <a:defRPr/>
            </a:pPr>
            <a:r>
              <a:rPr lang="en-US" sz="2800" dirty="0">
                <a:latin typeface="Arial" pitchFamily="34" charset="0"/>
                <a:cs typeface="Arial" pitchFamily="34" charset="0"/>
              </a:rPr>
              <a:t>Levels of Appeal in Vaccine Act Cases</a:t>
            </a:r>
            <a:endParaRPr lang="en-US" sz="2800" dirty="0"/>
          </a:p>
        </p:txBody>
      </p:sp>
      <p:sp>
        <p:nvSpPr>
          <p:cNvPr id="11267" name="TextBox 7">
            <a:extLst>
              <a:ext uri="{FF2B5EF4-FFF2-40B4-BE49-F238E27FC236}">
                <a16:creationId xmlns:a16="http://schemas.microsoft.com/office/drawing/2014/main" id="{69FDAFA8-FF58-5D84-54ED-308857B36BDE}"/>
              </a:ext>
            </a:extLst>
          </p:cNvPr>
          <p:cNvSpPr txBox="1">
            <a:spLocks noChangeArrowheads="1"/>
          </p:cNvSpPr>
          <p:nvPr/>
        </p:nvSpPr>
        <p:spPr bwMode="auto">
          <a:xfrm>
            <a:off x="4038600" y="5486400"/>
            <a:ext cx="1600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eaLnBrk="0" hangingPunct="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eaLnBrk="0" hangingPunct="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eaLnBrk="0" hangingPunct="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eaLnBrk="0" hangingPunct="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
        <p:nvSpPr>
          <p:cNvPr id="4" name="Freeform 3">
            <a:extLst>
              <a:ext uri="{FF2B5EF4-FFF2-40B4-BE49-F238E27FC236}">
                <a16:creationId xmlns:a16="http://schemas.microsoft.com/office/drawing/2014/main" id="{A0915093-C7BA-EB58-10C8-332AD84E32E0}"/>
              </a:ext>
            </a:extLst>
          </p:cNvPr>
          <p:cNvSpPr/>
          <p:nvPr/>
        </p:nvSpPr>
        <p:spPr>
          <a:xfrm>
            <a:off x="2895600" y="1330253"/>
            <a:ext cx="3200400" cy="1184348"/>
          </a:xfrm>
          <a:custGeom>
            <a:avLst/>
            <a:gdLst>
              <a:gd name="connsiteX0" fmla="*/ 0 w 1575872"/>
              <a:gd name="connsiteY0" fmla="*/ 0 h 848943"/>
              <a:gd name="connsiteX1" fmla="*/ 1575872 w 1575872"/>
              <a:gd name="connsiteY1" fmla="*/ 0 h 848943"/>
              <a:gd name="connsiteX2" fmla="*/ 1575872 w 1575872"/>
              <a:gd name="connsiteY2" fmla="*/ 848943 h 848943"/>
              <a:gd name="connsiteX3" fmla="*/ 0 w 1575872"/>
              <a:gd name="connsiteY3" fmla="*/ 848943 h 848943"/>
              <a:gd name="connsiteX4" fmla="*/ 0 w 1575872"/>
              <a:gd name="connsiteY4" fmla="*/ 0 h 8489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5872" h="848943">
                <a:moveTo>
                  <a:pt x="0" y="0"/>
                </a:moveTo>
                <a:lnTo>
                  <a:pt x="1575872" y="0"/>
                </a:lnTo>
                <a:lnTo>
                  <a:pt x="1575872" y="848943"/>
                </a:lnTo>
                <a:lnTo>
                  <a:pt x="0" y="848943"/>
                </a:lnTo>
                <a:lnTo>
                  <a:pt x="0" y="0"/>
                </a:lnTo>
                <a:close/>
              </a:path>
            </a:pathLst>
          </a:custGeom>
          <a:solidFill>
            <a:schemeClr val="accent2">
              <a:lumMod val="75000"/>
            </a:schemeClr>
          </a:solidFill>
        </p:spPr>
        <p:style>
          <a:lnRef idx="0">
            <a:schemeClr val="accent1"/>
          </a:lnRef>
          <a:fillRef idx="3">
            <a:schemeClr val="accent1"/>
          </a:fillRef>
          <a:effectRef idx="3">
            <a:schemeClr val="accent1"/>
          </a:effectRef>
          <a:fontRef idx="minor">
            <a:schemeClr val="lt1"/>
          </a:fontRef>
        </p:style>
        <p:txBody>
          <a:bodyPr lIns="41910" tIns="41910" rIns="41910" bIns="41910" spcCol="1270" anchor="ctr"/>
          <a:lstStyle/>
          <a:p>
            <a:pPr algn="ctr" defTabSz="488950">
              <a:lnSpc>
                <a:spcPct val="90000"/>
              </a:lnSpc>
              <a:spcAft>
                <a:spcPct val="35000"/>
              </a:spcAft>
              <a:defRPr/>
            </a:pPr>
            <a:r>
              <a:rPr lang="en-US" sz="2400" b="1" dirty="0">
                <a:effectLst>
                  <a:outerShdw blurRad="38100" dist="38100" dir="2700000" algn="tl">
                    <a:srgbClr val="000000">
                      <a:alpha val="43137"/>
                    </a:srgbClr>
                  </a:outerShdw>
                </a:effectLst>
                <a:latin typeface="Arial" pitchFamily="34" charset="0"/>
                <a:cs typeface="Arial" pitchFamily="34" charset="0"/>
              </a:rPr>
              <a:t>U.S. Supreme Court</a:t>
            </a:r>
          </a:p>
        </p:txBody>
      </p:sp>
      <p:sp>
        <p:nvSpPr>
          <p:cNvPr id="17" name="Freeform 16">
            <a:extLst>
              <a:ext uri="{FF2B5EF4-FFF2-40B4-BE49-F238E27FC236}">
                <a16:creationId xmlns:a16="http://schemas.microsoft.com/office/drawing/2014/main" id="{C0620EE6-4B65-96E1-F165-4748F414F897}"/>
              </a:ext>
            </a:extLst>
          </p:cNvPr>
          <p:cNvSpPr/>
          <p:nvPr/>
        </p:nvSpPr>
        <p:spPr>
          <a:xfrm>
            <a:off x="2362200" y="2743200"/>
            <a:ext cx="4267200" cy="1184348"/>
          </a:xfrm>
          <a:custGeom>
            <a:avLst/>
            <a:gdLst>
              <a:gd name="connsiteX0" fmla="*/ 0 w 1575872"/>
              <a:gd name="connsiteY0" fmla="*/ 0 h 848943"/>
              <a:gd name="connsiteX1" fmla="*/ 1575872 w 1575872"/>
              <a:gd name="connsiteY1" fmla="*/ 0 h 848943"/>
              <a:gd name="connsiteX2" fmla="*/ 1575872 w 1575872"/>
              <a:gd name="connsiteY2" fmla="*/ 848943 h 848943"/>
              <a:gd name="connsiteX3" fmla="*/ 0 w 1575872"/>
              <a:gd name="connsiteY3" fmla="*/ 848943 h 848943"/>
              <a:gd name="connsiteX4" fmla="*/ 0 w 1575872"/>
              <a:gd name="connsiteY4" fmla="*/ 0 h 8489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5872" h="848943">
                <a:moveTo>
                  <a:pt x="0" y="0"/>
                </a:moveTo>
                <a:lnTo>
                  <a:pt x="1575872" y="0"/>
                </a:lnTo>
                <a:lnTo>
                  <a:pt x="1575872" y="848943"/>
                </a:lnTo>
                <a:lnTo>
                  <a:pt x="0" y="848943"/>
                </a:lnTo>
                <a:lnTo>
                  <a:pt x="0" y="0"/>
                </a:lnTo>
                <a:close/>
              </a:path>
            </a:pathLst>
          </a:custGeom>
          <a:solidFill>
            <a:srgbClr val="FF9900"/>
          </a:solidFill>
        </p:spPr>
        <p:style>
          <a:lnRef idx="0">
            <a:schemeClr val="accent1"/>
          </a:lnRef>
          <a:fillRef idx="3">
            <a:schemeClr val="accent1"/>
          </a:fillRef>
          <a:effectRef idx="3">
            <a:schemeClr val="accent1"/>
          </a:effectRef>
          <a:fontRef idx="minor">
            <a:schemeClr val="lt1"/>
          </a:fontRef>
        </p:style>
        <p:txBody>
          <a:bodyPr lIns="41910" tIns="41910" rIns="41910" bIns="41910" spcCol="1270" anchor="ctr"/>
          <a:lstStyle/>
          <a:p>
            <a:pPr algn="ctr" defTabSz="488950">
              <a:lnSpc>
                <a:spcPct val="90000"/>
              </a:lnSpc>
              <a:spcAft>
                <a:spcPct val="35000"/>
              </a:spcAft>
              <a:defRPr/>
            </a:pPr>
            <a:r>
              <a:rPr lang="en-US" sz="2400" b="1" dirty="0">
                <a:effectLst>
                  <a:outerShdw blurRad="38100" dist="38100" dir="2700000" algn="tl">
                    <a:srgbClr val="000000">
                      <a:alpha val="43137"/>
                    </a:srgbClr>
                  </a:outerShdw>
                </a:effectLst>
                <a:latin typeface="Arial" pitchFamily="34" charset="0"/>
                <a:cs typeface="Arial" pitchFamily="34" charset="0"/>
              </a:rPr>
              <a:t>U.S. Court of Appeals for the Federal Circuit</a:t>
            </a:r>
          </a:p>
        </p:txBody>
      </p:sp>
      <p:sp>
        <p:nvSpPr>
          <p:cNvPr id="18" name="Freeform 17">
            <a:extLst>
              <a:ext uri="{FF2B5EF4-FFF2-40B4-BE49-F238E27FC236}">
                <a16:creationId xmlns:a16="http://schemas.microsoft.com/office/drawing/2014/main" id="{5E4381CC-CDC8-05E7-29AA-67985365139B}"/>
              </a:ext>
            </a:extLst>
          </p:cNvPr>
          <p:cNvSpPr/>
          <p:nvPr/>
        </p:nvSpPr>
        <p:spPr>
          <a:xfrm>
            <a:off x="1828800" y="4191000"/>
            <a:ext cx="5334000" cy="1184348"/>
          </a:xfrm>
          <a:custGeom>
            <a:avLst/>
            <a:gdLst>
              <a:gd name="connsiteX0" fmla="*/ 0 w 1575872"/>
              <a:gd name="connsiteY0" fmla="*/ 0 h 848943"/>
              <a:gd name="connsiteX1" fmla="*/ 1575872 w 1575872"/>
              <a:gd name="connsiteY1" fmla="*/ 0 h 848943"/>
              <a:gd name="connsiteX2" fmla="*/ 1575872 w 1575872"/>
              <a:gd name="connsiteY2" fmla="*/ 848943 h 848943"/>
              <a:gd name="connsiteX3" fmla="*/ 0 w 1575872"/>
              <a:gd name="connsiteY3" fmla="*/ 848943 h 848943"/>
              <a:gd name="connsiteX4" fmla="*/ 0 w 1575872"/>
              <a:gd name="connsiteY4" fmla="*/ 0 h 8489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5872" h="848943">
                <a:moveTo>
                  <a:pt x="0" y="0"/>
                </a:moveTo>
                <a:lnTo>
                  <a:pt x="1575872" y="0"/>
                </a:lnTo>
                <a:lnTo>
                  <a:pt x="1575872" y="848943"/>
                </a:lnTo>
                <a:lnTo>
                  <a:pt x="0" y="848943"/>
                </a:lnTo>
                <a:lnTo>
                  <a:pt x="0" y="0"/>
                </a:lnTo>
                <a:close/>
              </a:path>
            </a:pathLst>
          </a:custGeom>
          <a:solidFill>
            <a:srgbClr val="33CC33"/>
          </a:solidFill>
        </p:spPr>
        <p:style>
          <a:lnRef idx="0">
            <a:schemeClr val="accent1"/>
          </a:lnRef>
          <a:fillRef idx="3">
            <a:schemeClr val="accent1"/>
          </a:fillRef>
          <a:effectRef idx="3">
            <a:schemeClr val="accent1"/>
          </a:effectRef>
          <a:fontRef idx="minor">
            <a:schemeClr val="lt1"/>
          </a:fontRef>
        </p:style>
        <p:txBody>
          <a:bodyPr lIns="41910" tIns="41910" rIns="41910" bIns="41910" spcCol="1270" anchor="ctr"/>
          <a:lstStyle/>
          <a:p>
            <a:pPr algn="ctr" defTabSz="488950">
              <a:lnSpc>
                <a:spcPct val="90000"/>
              </a:lnSpc>
              <a:spcAft>
                <a:spcPct val="35000"/>
              </a:spcAft>
              <a:defRPr/>
            </a:pPr>
            <a:r>
              <a:rPr lang="en-US" sz="2400" b="1" dirty="0">
                <a:effectLst>
                  <a:outerShdw blurRad="38100" dist="38100" dir="2700000" algn="tl">
                    <a:srgbClr val="000000">
                      <a:alpha val="43137"/>
                    </a:srgbClr>
                  </a:outerShdw>
                </a:effectLst>
                <a:latin typeface="Arial" pitchFamily="34" charset="0"/>
                <a:cs typeface="Arial" pitchFamily="34" charset="0"/>
              </a:rPr>
              <a:t>U.S. Court of Federal Claims</a:t>
            </a:r>
          </a:p>
        </p:txBody>
      </p:sp>
      <p:sp>
        <p:nvSpPr>
          <p:cNvPr id="19" name="Freeform 18">
            <a:extLst>
              <a:ext uri="{FF2B5EF4-FFF2-40B4-BE49-F238E27FC236}">
                <a16:creationId xmlns:a16="http://schemas.microsoft.com/office/drawing/2014/main" id="{1D036ECC-0BEB-4DDD-6548-B6E1BBB7E87F}"/>
              </a:ext>
            </a:extLst>
          </p:cNvPr>
          <p:cNvSpPr/>
          <p:nvPr/>
        </p:nvSpPr>
        <p:spPr>
          <a:xfrm>
            <a:off x="1143000" y="5616450"/>
            <a:ext cx="6705600" cy="1184348"/>
          </a:xfrm>
          <a:custGeom>
            <a:avLst/>
            <a:gdLst>
              <a:gd name="connsiteX0" fmla="*/ 0 w 1575872"/>
              <a:gd name="connsiteY0" fmla="*/ 0 h 848943"/>
              <a:gd name="connsiteX1" fmla="*/ 1575872 w 1575872"/>
              <a:gd name="connsiteY1" fmla="*/ 0 h 848943"/>
              <a:gd name="connsiteX2" fmla="*/ 1575872 w 1575872"/>
              <a:gd name="connsiteY2" fmla="*/ 848943 h 848943"/>
              <a:gd name="connsiteX3" fmla="*/ 0 w 1575872"/>
              <a:gd name="connsiteY3" fmla="*/ 848943 h 848943"/>
              <a:gd name="connsiteX4" fmla="*/ 0 w 1575872"/>
              <a:gd name="connsiteY4" fmla="*/ 0 h 8489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5872" h="848943">
                <a:moveTo>
                  <a:pt x="0" y="0"/>
                </a:moveTo>
                <a:lnTo>
                  <a:pt x="1575872" y="0"/>
                </a:lnTo>
                <a:lnTo>
                  <a:pt x="1575872" y="848943"/>
                </a:lnTo>
                <a:lnTo>
                  <a:pt x="0" y="848943"/>
                </a:lnTo>
                <a:lnTo>
                  <a:pt x="0" y="0"/>
                </a:lnTo>
                <a:close/>
              </a:path>
            </a:pathLst>
          </a:custGeom>
          <a:solidFill>
            <a:srgbClr val="FF33CC"/>
          </a:solidFill>
        </p:spPr>
        <p:style>
          <a:lnRef idx="0">
            <a:schemeClr val="accent1"/>
          </a:lnRef>
          <a:fillRef idx="3">
            <a:schemeClr val="accent1"/>
          </a:fillRef>
          <a:effectRef idx="3">
            <a:schemeClr val="accent1"/>
          </a:effectRef>
          <a:fontRef idx="minor">
            <a:schemeClr val="lt1"/>
          </a:fontRef>
        </p:style>
        <p:txBody>
          <a:bodyPr lIns="41910" tIns="41910" rIns="41910" bIns="41910" spcCol="1270" anchor="ctr"/>
          <a:lstStyle/>
          <a:p>
            <a:pPr algn="ctr" defTabSz="488950">
              <a:lnSpc>
                <a:spcPct val="90000"/>
              </a:lnSpc>
              <a:spcAft>
                <a:spcPct val="35000"/>
              </a:spcAft>
              <a:defRPr/>
            </a:pPr>
            <a:r>
              <a:rPr lang="en-US" sz="2400" b="1" dirty="0">
                <a:effectLst>
                  <a:outerShdw blurRad="38100" dist="38100" dir="2700000" algn="tl">
                    <a:srgbClr val="000000">
                      <a:alpha val="43137"/>
                    </a:srgbClr>
                  </a:outerShdw>
                </a:effectLst>
                <a:latin typeface="Arial" pitchFamily="34" charset="0"/>
                <a:cs typeface="Arial" pitchFamily="34" charset="0"/>
              </a:rPr>
              <a:t>Office of Special Masters</a:t>
            </a:r>
          </a:p>
        </p:txBody>
      </p:sp>
    </p:spTree>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2202</Words>
  <Application>Microsoft Office PowerPoint</Application>
  <PresentationFormat>Bildschirmpräsentation (4:3)</PresentationFormat>
  <Paragraphs>473</Paragraphs>
  <Slides>24</Slides>
  <Notes>1</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Folientitel</vt:lpstr>
      </vt:variant>
      <vt:variant>
        <vt:i4>24</vt:i4>
      </vt:variant>
      <vt:variant>
        <vt:lpstr>Zielgruppenorientierte Präsentationen</vt:lpstr>
      </vt:variant>
      <vt:variant>
        <vt:i4>1</vt:i4>
      </vt:variant>
    </vt:vector>
  </HeadingPairs>
  <TitlesOfParts>
    <vt:vector size="30" baseType="lpstr">
      <vt:lpstr>Arial</vt:lpstr>
      <vt:lpstr>Garamond</vt:lpstr>
      <vt:lpstr>Wingdings</vt:lpstr>
      <vt:lpstr>Calibri</vt:lpstr>
      <vt:lpstr>Stream</vt:lpstr>
      <vt:lpstr>PowerPoint-Präsentation</vt:lpstr>
      <vt:lpstr>Statistics Reporting Period:  8/16/13 – 11/15/13</vt:lpstr>
      <vt:lpstr>Statistics Reporting Period:  8/16/13 – 11/15/13</vt:lpstr>
      <vt:lpstr>Statistics Reporting Period:  8/16/13 – 11/15/13</vt:lpstr>
      <vt:lpstr>Glossary of Terms</vt:lpstr>
      <vt:lpstr>Glossary of Terms</vt:lpstr>
      <vt:lpstr>Glossary of Terms</vt:lpstr>
      <vt:lpstr>Petition Processing in the Office of Special Masters</vt:lpstr>
      <vt:lpstr>Levels of Appeal in Vaccine Act Cases</vt:lpstr>
      <vt:lpstr>PowerPoint-Präsentation</vt:lpstr>
      <vt:lpstr>Appeals:  U.S. Court of Appeals for the Federal Circuit  Recently Decided Cases</vt:lpstr>
      <vt:lpstr>Appeals:  U.S. Court of Appeals for the Federal Circuit  Pending Cases</vt:lpstr>
      <vt:lpstr>Appeals:  U.S. Court of Federal Claims  Recently Decided Cases  </vt:lpstr>
      <vt:lpstr>Appeals:  U.S. Court of Federal Claims  Pending Cases</vt:lpstr>
      <vt:lpstr>Scheduled Oral Arguments</vt:lpstr>
      <vt:lpstr>Adjudicated Settlements*  Reporting Period:  8/16/13 – 11/15/13  </vt:lpstr>
      <vt:lpstr>Adjudicated Settlements*  Reporting Period:  8/16/13 – 11/15/13  </vt:lpstr>
      <vt:lpstr>Adjudicated Settlements*  Reporting Period:  8/16/13 – 11/15/13  </vt:lpstr>
      <vt:lpstr>Adjudicated Settlements*  Reporting Period:  8/16/13 – 11/15/13  </vt:lpstr>
      <vt:lpstr>Adjudicated Settlements*  Reporting Period:  8/16/13 – 11/15/13  </vt:lpstr>
      <vt:lpstr>Adjudicated Settlements*  Reporting Period:  8/16/13 – 11/15/13  </vt:lpstr>
      <vt:lpstr>Adjudicated Settlements*  Reporting Period:  8/16/13 – 11/15/13  </vt:lpstr>
      <vt:lpstr>Adjudicated Settlements*  Reporting Period:  8/16/13 – 11/15/13  </vt:lpstr>
      <vt:lpstr>Adjudicated Settlements*  Reporting Period:  8/16/13 – 11/15/13  </vt:lpstr>
      <vt:lpstr>Custom Show 1</vt:lpstr>
    </vt:vector>
  </TitlesOfParts>
  <Company>Civil Division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mraby</dc:creator>
  <cp:lastModifiedBy>Sonja Kleinert</cp:lastModifiedBy>
  <cp:revision>1234</cp:revision>
  <cp:lastPrinted>2013-11-27T18:08:49Z</cp:lastPrinted>
  <dcterms:created xsi:type="dcterms:W3CDTF">2004-03-09T23:35:25Z</dcterms:created>
  <dcterms:modified xsi:type="dcterms:W3CDTF">2024-05-02T22:28:44Z</dcterms:modified>
</cp:coreProperties>
</file>