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theme/theme2.xml" ContentType="application/vnd.openxmlformats-officedocument.theme+xml"/>
  <Override PartName="/ppt/media/image14.jpeg" ContentType="image/jpeg"/>
  <Override PartName="/ppt/media/image15.jpeg" ContentType="image/jpeg"/>
  <Override PartName="/ppt/charts/chart1.xml" ContentType="application/vnd.openxmlformats-officedocument.drawingml.chart+xml"/>
  <Override PartName="/ppt/media/media1.mp4" ContentType="video/unknown"/>
  <Override PartName="/ppt/media/media1.mov" ContentType="video/unknown"/>
  <Override PartName="/ppt/media/media2.mov" ContentType="video/unknown"/>
  <Override PartName="/ppt/media/media2.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BFF"/>
          </a:solidFill>
        </a:fill>
      </a:tcStyle>
    </a:wholeTbl>
    <a:band2H>
      <a:tcTxStyle b="def" i="def"/>
      <a:tcStyle>
        <a:tcBdr/>
        <a:fill>
          <a:solidFill>
            <a:srgbClr val="E8EE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293047"/>
          <c:y val="0.293047"/>
          <c:w val="0.413906"/>
          <c:h val="0.401406"/>
        </c:manualLayout>
      </c:layout>
      <c:pieChart>
        <c:varyColors val="0"/>
        <c:ser>
          <c:idx val="0"/>
          <c:order val="0"/>
          <c:tx>
            <c:strRef>
              <c:f>Sheet1!$A$2</c:f>
              <c:strCache>
                <c:ptCount val="1"/>
                <c:pt idx="0">
                  <c:v>Region 1</c:v>
                </c:pt>
              </c:strCache>
            </c:strRef>
          </c:tx>
          <c:spPr>
            <a:solidFill>
              <a:schemeClr val="accent4"/>
            </a:solidFill>
            <a:ln w="6350" cap="flat">
              <a:solidFill>
                <a:srgbClr val="FFFFFF"/>
              </a:solidFill>
              <a:prstDash val="solid"/>
              <a:miter lim="800000"/>
            </a:ln>
            <a:effectLst>
              <a:outerShdw sx="100000" sy="100000" kx="0" ky="0" algn="tl" rotWithShape="1" blurRad="127000" dist="76200" dir="6795641">
                <a:srgbClr val="000000">
                  <a:alpha val="7308"/>
                </a:srgbClr>
              </a:outerShdw>
            </a:effectLst>
          </c:spPr>
          <c:explosion val="6"/>
          <c:dPt>
            <c:idx val="0"/>
            <c:explosion val="6"/>
            <c:spPr>
              <a:solidFill>
                <a:schemeClr val="accent4"/>
              </a:solidFill>
              <a:ln w="6350" cap="flat">
                <a:solidFill>
                  <a:srgbClr val="FFFFFF"/>
                </a:solidFill>
                <a:prstDash val="solid"/>
                <a:miter lim="800000"/>
              </a:ln>
              <a:effectLst>
                <a:outerShdw sx="100000" sy="100000" kx="0" ky="0" algn="tl" rotWithShape="1" blurRad="127000" dist="76200" dir="6795641">
                  <a:srgbClr val="000000">
                    <a:alpha val="7308"/>
                  </a:srgbClr>
                </a:outerShdw>
              </a:effectLst>
            </c:spPr>
          </c:dPt>
          <c:dPt>
            <c:idx val="1"/>
            <c:explosion val="19"/>
            <c:spPr>
              <a:solidFill>
                <a:schemeClr val="accent1"/>
              </a:solidFill>
              <a:ln w="6350" cap="flat">
                <a:noFill/>
                <a:miter lim="400000"/>
              </a:ln>
              <a:effectLst>
                <a:outerShdw sx="100000" sy="100000" kx="0" ky="0" algn="tl" rotWithShape="1" blurRad="127000" dist="76200" dir="6795641">
                  <a:srgbClr val="000000">
                    <a:alpha val="7308"/>
                  </a:srgbClr>
                </a:outerShdw>
              </a:effectLst>
            </c:spPr>
          </c:dPt>
          <c:dPt>
            <c:idx val="2"/>
            <c:explosion val="6"/>
            <c:spPr>
              <a:solidFill>
                <a:schemeClr val="accent3">
                  <a:lumOff val="8823"/>
                </a:schemeClr>
              </a:solidFill>
              <a:ln w="6350" cap="flat">
                <a:solidFill>
                  <a:srgbClr val="FFFFFF"/>
                </a:solidFill>
                <a:prstDash val="solid"/>
                <a:miter lim="800000"/>
              </a:ln>
              <a:effectLst>
                <a:outerShdw sx="100000" sy="100000" kx="0" ky="0" algn="tl" rotWithShape="1" blurRad="127000" dist="76200" dir="6795641">
                  <a:srgbClr val="000000">
                    <a:alpha val="7308"/>
                  </a:srgbClr>
                </a:outerShdw>
              </a:effectLst>
            </c:spPr>
          </c:dPt>
          <c:dPt>
            <c:idx val="3"/>
            <c:explosion val="6"/>
            <c:spPr>
              <a:solidFill>
                <a:schemeClr val="accent3">
                  <a:lumOff val="8823"/>
                </a:schemeClr>
              </a:solidFill>
              <a:ln w="6350" cap="flat">
                <a:solidFill>
                  <a:srgbClr val="FFFFFF"/>
                </a:solidFill>
                <a:prstDash val="solid"/>
                <a:miter lim="800000"/>
              </a:ln>
              <a:effectLst>
                <a:outerShdw sx="100000" sy="100000" kx="0" ky="0" algn="tl" rotWithShape="1" blurRad="127000" dist="76200" dir="6795641">
                  <a:srgbClr val="000000">
                    <a:alpha val="7308"/>
                  </a:srgbClr>
                </a:outerShdw>
              </a:effectLst>
            </c:spPr>
          </c:dPt>
          <c:dPt>
            <c:idx val="4"/>
            <c:explosion val="6"/>
            <c:spPr>
              <a:solidFill>
                <a:schemeClr val="accent3">
                  <a:lumOff val="8823"/>
                </a:schemeClr>
              </a:solidFill>
              <a:ln w="6350" cap="flat">
                <a:solidFill>
                  <a:srgbClr val="FFFFFF"/>
                </a:solidFill>
                <a:prstDash val="solid"/>
                <a:miter lim="800000"/>
              </a:ln>
              <a:effectLst>
                <a:outerShdw sx="100000" sy="100000" kx="0" ky="0" algn="tl" rotWithShape="1" blurRad="127000" dist="76200" dir="6795641">
                  <a:srgbClr val="000000">
                    <a:alpha val="7308"/>
                  </a:srgbClr>
                </a:outerShdw>
              </a:effectLst>
            </c:spPr>
          </c:dPt>
          <c:dPt>
            <c:idx val="5"/>
            <c:explosion val="6"/>
            <c:spPr>
              <a:solidFill>
                <a:schemeClr val="accent3">
                  <a:lumOff val="8823"/>
                </a:schemeClr>
              </a:solidFill>
              <a:ln w="6350" cap="flat">
                <a:solidFill>
                  <a:srgbClr val="FFFFFF"/>
                </a:solidFill>
                <a:prstDash val="solid"/>
                <a:miter lim="800000"/>
              </a:ln>
              <a:effectLst>
                <a:outerShdw sx="100000" sy="100000" kx="0" ky="0" algn="tl" rotWithShape="1" blurRad="127000" dist="76200" dir="6795641">
                  <a:srgbClr val="000000">
                    <a:alpha val="7308"/>
                  </a:srgbClr>
                </a:outerShdw>
              </a:effectLst>
            </c:spPr>
          </c:dPt>
          <c:dPt>
            <c:idx val="6"/>
            <c:explosion val="6"/>
            <c:spPr>
              <a:solidFill>
                <a:schemeClr val="accent3">
                  <a:lumOff val="8823"/>
                </a:schemeClr>
              </a:solidFill>
              <a:ln w="6350" cap="flat">
                <a:solidFill>
                  <a:srgbClr val="FFFFFF"/>
                </a:solidFill>
                <a:prstDash val="solid"/>
                <a:miter lim="800000"/>
              </a:ln>
              <a:effectLst>
                <a:outerShdw sx="100000" sy="100000" kx="0" ky="0" algn="tl" rotWithShape="1" blurRad="127000" dist="76200" dir="6795641">
                  <a:srgbClr val="000000">
                    <a:alpha val="7308"/>
                  </a:srgbClr>
                </a:outerShdw>
              </a:effectLst>
            </c:spPr>
          </c:dPt>
          <c:dLbls>
            <c:dLbl>
              <c:idx val="0"/>
              <c:numFmt formatCode="&quot;$&quot;#,##0" sourceLinked="0"/>
              <c:txPr>
                <a:bodyPr/>
                <a:lstStyle/>
                <a:p>
                  <a:pPr>
                    <a:defRPr b="0" i="0" strike="noStrike" sz="1800" u="none">
                      <a:solidFill>
                        <a:srgbClr val="FFFFFF"/>
                      </a:solidFill>
                      <a:latin typeface="Calibri"/>
                    </a:defRPr>
                  </a:pPr>
                </a:p>
              </c:txPr>
              <c:dLblPos val="ctr"/>
              <c:showLegendKey val="0"/>
              <c:showVal val="1"/>
              <c:showCatName val="1"/>
              <c:showSerName val="0"/>
              <c:showPercent val="0"/>
              <c:showBubbleSize val="0"/>
            </c:dLbl>
            <c:dLbl>
              <c:idx val="1"/>
              <c:numFmt formatCode="&quot;$&quot;#,##0" sourceLinked="0"/>
              <c:txPr>
                <a:bodyPr/>
                <a:lstStyle/>
                <a:p>
                  <a:pPr>
                    <a:defRPr b="0" i="0" strike="noStrike" sz="1800" u="none">
                      <a:solidFill>
                        <a:srgbClr val="FFFFFF"/>
                      </a:solidFill>
                      <a:latin typeface="Calibri"/>
                    </a:defRPr>
                  </a:pPr>
                </a:p>
              </c:txPr>
              <c:dLblPos val="outEnd"/>
              <c:showLegendKey val="0"/>
              <c:showVal val="1"/>
              <c:showCatName val="1"/>
              <c:showSerName val="0"/>
              <c:showPercent val="0"/>
              <c:showBubbleSize val="0"/>
            </c:dLbl>
            <c:dLbl>
              <c:idx val="2"/>
              <c:numFmt formatCode="&quot;$&quot;#,##0" sourceLinked="0"/>
              <c:txPr>
                <a:bodyPr/>
                <a:lstStyle/>
                <a:p>
                  <a:pPr>
                    <a:defRPr b="0" i="0" strike="noStrike" sz="1310" u="none">
                      <a:solidFill>
                        <a:srgbClr val="FFFFFF"/>
                      </a:solidFill>
                      <a:latin typeface="Calibri"/>
                    </a:defRPr>
                  </a:pPr>
                </a:p>
              </c:txPr>
              <c:dLblPos val="ctr"/>
              <c:showLegendKey val="0"/>
              <c:showVal val="1"/>
              <c:showCatName val="1"/>
              <c:showSerName val="0"/>
              <c:showPercent val="0"/>
              <c:showBubbleSize val="0"/>
            </c:dLbl>
            <c:dLbl>
              <c:idx val="3"/>
              <c:numFmt formatCode="&quot;$&quot;#,##0" sourceLinked="0"/>
              <c:txPr>
                <a:bodyPr/>
                <a:lstStyle/>
                <a:p>
                  <a:pPr>
                    <a:defRPr b="0" i="0" strike="noStrike" sz="900" u="none">
                      <a:solidFill>
                        <a:srgbClr val="FFFFFF"/>
                      </a:solidFill>
                      <a:latin typeface="Calibri"/>
                    </a:defRPr>
                  </a:pPr>
                </a:p>
              </c:txPr>
              <c:dLblPos val="inEnd"/>
              <c:showLegendKey val="0"/>
              <c:showVal val="1"/>
              <c:showCatName val="1"/>
              <c:showSerName val="0"/>
              <c:showPercent val="0"/>
              <c:showBubbleSize val="0"/>
            </c:dLbl>
            <c:dLbl>
              <c:idx val="4"/>
              <c:numFmt formatCode="&quot;$&quot;#,##0" sourceLinked="0"/>
              <c:txPr>
                <a:bodyPr/>
                <a:lstStyle/>
                <a:p>
                  <a:pPr>
                    <a:defRPr b="0" i="0" strike="noStrike" sz="900" u="none">
                      <a:solidFill>
                        <a:srgbClr val="FFFFFF"/>
                      </a:solidFill>
                      <a:latin typeface="Calibri"/>
                    </a:defRPr>
                  </a:pPr>
                </a:p>
              </c:txPr>
              <c:dLblPos val="ctr"/>
              <c:showLegendKey val="0"/>
              <c:showVal val="1"/>
              <c:showCatName val="1"/>
              <c:showSerName val="0"/>
              <c:showPercent val="0"/>
              <c:showBubbleSize val="0"/>
            </c:dLbl>
            <c:dLbl>
              <c:idx val="5"/>
              <c:numFmt formatCode="&quot;$&quot;#,##0" sourceLinked="0"/>
              <c:txPr>
                <a:bodyPr/>
                <a:lstStyle/>
                <a:p>
                  <a:pPr>
                    <a:defRPr b="0" i="0" strike="noStrike" sz="900" u="none">
                      <a:solidFill>
                        <a:srgbClr val="FFFFFF"/>
                      </a:solidFill>
                      <a:latin typeface="Calibri"/>
                    </a:defRPr>
                  </a:pPr>
                </a:p>
              </c:txPr>
              <c:dLblPos val="ctr"/>
              <c:showLegendKey val="0"/>
              <c:showVal val="1"/>
              <c:showCatName val="1"/>
              <c:showSerName val="0"/>
              <c:showPercent val="0"/>
              <c:showBubbleSize val="0"/>
            </c:dLbl>
            <c:dLbl>
              <c:idx val="6"/>
              <c:numFmt formatCode="&quot;$&quot;#,##0" sourceLinked="0"/>
              <c:txPr>
                <a:bodyPr/>
                <a:lstStyle/>
                <a:p>
                  <a:pPr>
                    <a:defRPr b="0" i="0" strike="noStrike" sz="900" u="none">
                      <a:solidFill>
                        <a:srgbClr val="FFFFFF"/>
                      </a:solidFill>
                      <a:latin typeface="Calibri"/>
                    </a:defRPr>
                  </a:pPr>
                </a:p>
              </c:txPr>
              <c:dLblPos val="inEnd"/>
              <c:showLegendKey val="0"/>
              <c:showVal val="1"/>
              <c:showCatName val="1"/>
              <c:showSerName val="0"/>
              <c:showPercent val="0"/>
              <c:showBubbleSize val="0"/>
            </c:dLbl>
            <c:numFmt formatCode="&quot;$&quot;#,##0" sourceLinked="0"/>
            <c:txPr>
              <a:bodyPr/>
              <a:lstStyle/>
              <a:p>
                <a:pPr>
                  <a:defRPr b="0" i="0" strike="noStrike" sz="1800" u="none">
                    <a:solidFill>
                      <a:srgbClr val="FFFFFF"/>
                    </a:solidFill>
                    <a:latin typeface="Calibri"/>
                  </a:defRPr>
                </a:pPr>
              </a:p>
            </c:txPr>
            <c:dLblPos val="ctr"/>
            <c:showLegendKey val="0"/>
            <c:showVal val="1"/>
            <c:showCatName val="1"/>
            <c:showSerName val="0"/>
            <c:showPercent val="0"/>
            <c:showBubbleSize val="0"/>
            <c:showLeaderLines val="0"/>
            <c:leaderLines>
              <c:spPr>
                <a:noFill/>
                <a:ln w="6350" cap="flat">
                  <a:solidFill>
                    <a:srgbClr val="000000"/>
                  </a:solidFill>
                  <a:prstDash val="solid"/>
                  <a:miter lim="400000"/>
                </a:ln>
                <a:effectLst/>
              </c:spPr>
            </c:leaderLines>
          </c:dLbls>
          <c:cat>
            <c:strRef>
              <c:f>Sheet1!$B$1:$H$1</c:f>
              <c:strCache>
                <c:ptCount val="7"/>
                <c:pt idx="0">
                  <c:v>Vaccine Purchase &amp; Promotion</c:v>
                </c:pt>
                <c:pt idx="1">
                  <c:v>Immunization Safety Office</c:v>
                </c:pt>
                <c:pt idx="2">
                  <c:v>Other</c:v>
                </c:pt>
                <c:pt idx="3">
                  <c:v>Preparedness &amp; Response</c:v>
                </c:pt>
                <c:pt idx="4">
                  <c:v>HIV</c:v>
                </c:pt>
                <c:pt idx="5">
                  <c:v>Chronic Disease</c:v>
                </c:pt>
                <c:pt idx="6">
                  <c:v>Global Health</c:v>
                </c:pt>
              </c:strCache>
            </c:strRef>
          </c:cat>
          <c:val>
            <c:numRef>
              <c:f>Sheet1!$B$2:$H$2</c:f>
              <c:numCache>
                <c:ptCount val="7"/>
                <c:pt idx="0">
                  <c:v>4900000000.000000</c:v>
                </c:pt>
                <c:pt idx="1">
                  <c:v>20000000.000000</c:v>
                </c:pt>
                <c:pt idx="2">
                  <c:v>2380000000.000000</c:v>
                </c:pt>
                <c:pt idx="3">
                  <c:v>1400000000.000000</c:v>
                </c:pt>
                <c:pt idx="4">
                  <c:v>1200000000.000000</c:v>
                </c:pt>
                <c:pt idx="5">
                  <c:v>1000000000.000000</c:v>
                </c:pt>
                <c:pt idx="6">
                  <c:v>500000000.000000</c:v>
                </c:pt>
              </c:numCache>
            </c:numRef>
          </c:val>
        </c:ser>
        <c:firstSliceAng val="293"/>
      </c:pieChart>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ph type="sldImg"/>
          </p:nvPr>
        </p:nvSpPr>
        <p:spPr>
          <a:xfrm>
            <a:off x="1143000" y="685800"/>
            <a:ext cx="4572000" cy="3429000"/>
          </a:xfrm>
          <a:prstGeom prst="rect">
            <a:avLst/>
          </a:prstGeom>
        </p:spPr>
        <p:txBody>
          <a:bodyPr/>
          <a:lstStyle/>
          <a:p>
            <a:pPr/>
          </a:p>
        </p:txBody>
      </p:sp>
      <p:sp>
        <p:nvSpPr>
          <p:cNvPr id="175" name="Shape 17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Section-I-Full">
    <p:spTree>
      <p:nvGrpSpPr>
        <p:cNvPr id="1" name=""/>
        <p:cNvGrpSpPr/>
        <p:nvPr/>
      </p:nvGrpSpPr>
      <p:grpSpPr>
        <a:xfrm>
          <a:off x="0" y="0"/>
          <a:ext cx="0" cy="0"/>
          <a:chOff x="0" y="0"/>
          <a:chExt cx="0" cy="0"/>
        </a:xfrm>
      </p:grpSpPr>
      <p:sp>
        <p:nvSpPr>
          <p:cNvPr id="1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Section-III-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6"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Section-III-Plai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Section-IV-Ful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Section-IV-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7"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Section-IV-Plai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Section-Generic-Ful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1"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Section-Generic-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Section-Generic-Plai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Section-Generic-Afric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Section-Intro-School-Side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9" name="Slide Number"/>
          <p:cNvSpPr/>
          <p:nvPr>
            <p:ph type="sldNum" sz="quarter" idx="2"/>
          </p:nvPr>
        </p:nvSpPr>
        <p:spPr>
          <a:prstGeom prst="rect">
            <a:avLst/>
          </a:prstGeom>
        </p:spPr>
        <p:txBody>
          <a:bodyPr/>
          <a:lstStyle/>
          <a:p>
            <a:pPr/>
            <a:fld id="{86CB4B4D-7CA3-9044-876B-883B54F8677D}" type="slidenum"/>
          </a:p>
        </p:txBody>
      </p:sp>
      <p:sp>
        <p:nvSpPr>
          <p:cNvPr id="140" name="TextBox 6"/>
          <p:cNvSpPr/>
          <p:nvPr/>
        </p:nvSpPr>
        <p:spPr>
          <a:xfrm>
            <a:off x="136187" y="145559"/>
            <a:ext cx="9552562" cy="370841"/>
          </a:xfrm>
          <a:prstGeom prst="rect">
            <a:avLst/>
          </a:prstGeom>
          <a:ln w="12700">
            <a:miter lim="400000"/>
          </a:ln>
          <a:effectLst>
            <a:outerShdw sx="100000" sy="100000" kx="0" ky="0" algn="b" rotWithShape="0" blurRad="50800" dist="76200" dir="2700000">
              <a:srgbClr val="000000">
                <a:alpha val="30000"/>
              </a:srgbClr>
            </a:outerShdw>
          </a:effectLst>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defRPr>
            </a:pPr>
            <a:r>
              <a:t>Intro	</a:t>
            </a:r>
            <a:r>
              <a:rPr>
                <a:solidFill>
                  <a:srgbClr val="BFBFBF"/>
                </a:solidFill>
              </a:rPr>
              <a:t>I. Who is Responsible?	II. Conflicts	III. Surveillance	IV. Solutions</a:t>
            </a:r>
          </a:p>
        </p:txBody>
      </p:sp>
      <p:sp>
        <p:nvSpPr>
          <p:cNvPr id="141" name="Straight Connector 7"/>
          <p:cNvSpPr/>
          <p:nvPr/>
        </p:nvSpPr>
        <p:spPr>
          <a:xfrm>
            <a:off x="136186" y="534683"/>
            <a:ext cx="11868739" cy="1"/>
          </a:xfrm>
          <a:prstGeom prst="line">
            <a:avLst/>
          </a:prstGeom>
          <a:ln w="12700">
            <a:solidFill>
              <a:schemeClr val="accent1"/>
            </a:solidFill>
            <a:miter/>
          </a:ln>
          <a:effectLst>
            <a:outerShdw sx="100000" sy="100000" kx="0" ky="0" algn="b" rotWithShape="0" blurRad="50800" dist="76200" dir="2700000">
              <a:srgbClr val="000000">
                <a:alpha val="40000"/>
              </a:srgbClr>
            </a:outerShdw>
          </a:effectLst>
        </p:spPr>
        <p:txBody>
          <a:bodyPr lIns="45719" rIns="45719"/>
          <a:lstStyle/>
          <a:p>
            <a:pP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Section-I-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Section-Intro-Plain">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48" name="Slide Number"/>
          <p:cNvSpPr/>
          <p:nvPr>
            <p:ph type="sldNum" sz="quarter" idx="2"/>
          </p:nvPr>
        </p:nvSpPr>
        <p:spPr>
          <a:prstGeom prst="rect">
            <a:avLst/>
          </a:prstGeom>
        </p:spPr>
        <p:txBody>
          <a:bodyPr/>
          <a:lstStyle/>
          <a:p>
            <a:pPr/>
            <a:fld id="{86CB4B4D-7CA3-9044-876B-883B54F8677D}" type="slidenum"/>
          </a:p>
        </p:txBody>
      </p:sp>
      <p:sp>
        <p:nvSpPr>
          <p:cNvPr id="149" name="TextBox 6"/>
          <p:cNvSpPr/>
          <p:nvPr/>
        </p:nvSpPr>
        <p:spPr>
          <a:xfrm>
            <a:off x="237787" y="132859"/>
            <a:ext cx="9552562" cy="377191"/>
          </a:xfrm>
          <a:prstGeom prst="rect">
            <a:avLst/>
          </a:prstGeom>
          <a:ln w="6350">
            <a:solidFill>
              <a:schemeClr val="accent5"/>
            </a:solidFill>
            <a:miter/>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defRPr>
            </a:pPr>
            <a:r>
              <a:t>Intro	</a:t>
            </a:r>
            <a:r>
              <a:rPr>
                <a:solidFill>
                  <a:schemeClr val="accent4">
                    <a:lumOff val="25000"/>
                  </a:schemeClr>
                </a:solidFill>
              </a:rPr>
              <a:t>I. Who is Responsible?	II. Conflicts	III. Surveillance	IV. Solutions</a:t>
            </a:r>
          </a:p>
        </p:txBody>
      </p:sp>
      <p:sp>
        <p:nvSpPr>
          <p:cNvPr id="150" name="Straight Connector 7"/>
          <p:cNvSpPr/>
          <p:nvPr/>
        </p:nvSpPr>
        <p:spPr>
          <a:xfrm>
            <a:off x="136186" y="534683"/>
            <a:ext cx="11868739" cy="1"/>
          </a:xfrm>
          <a:prstGeom prst="line">
            <a:avLst/>
          </a:prstGeom>
          <a:ln w="12700">
            <a:solidFill>
              <a:schemeClr val="accent1"/>
            </a:solidFill>
            <a:miter/>
          </a:ln>
          <a:effectLst>
            <a:outerShdw sx="100000" sy="100000" kx="0" ky="0" algn="b" rotWithShape="0" blurRad="50800" dist="76200" dir="2700000">
              <a:srgbClr val="000000">
                <a:alpha val="40000"/>
              </a:srgbClr>
            </a:outerShdw>
          </a:effectLst>
        </p:spPr>
        <p:txBody>
          <a:bodyPr lIns="45719" rIns="45719"/>
          <a:lstStyle/>
          <a:p>
            <a:pPr/>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solidFill>
          <a:srgbClr val="222222"/>
        </a:solidFill>
      </p:bgPr>
    </p:bg>
    <p:spTree>
      <p:nvGrpSpPr>
        <p:cNvPr id="1" name=""/>
        <p:cNvGrpSpPr/>
        <p:nvPr/>
      </p:nvGrpSpPr>
      <p:grpSpPr>
        <a:xfrm>
          <a:off x="0" y="0"/>
          <a:ext cx="0" cy="0"/>
          <a:chOff x="0" y="0"/>
          <a:chExt cx="0" cy="0"/>
        </a:xfrm>
      </p:grpSpPr>
      <p:sp>
        <p:nvSpPr>
          <p:cNvPr id="157" name="Slide Number"/>
          <p:cNvSpPr/>
          <p:nvPr>
            <p:ph type="sldNum" sz="quarter" idx="2"/>
          </p:nvPr>
        </p:nvSpPr>
        <p:spPr>
          <a:xfrm>
            <a:off x="10099616" y="303609"/>
            <a:ext cx="279202" cy="312738"/>
          </a:xfrm>
          <a:prstGeom prst="rect">
            <a:avLst/>
          </a:prstGeom>
        </p:spPr>
        <p:txBody>
          <a:bodyPr lIns="35718" tIns="35718" rIns="35718" bIns="35718" anchor="t"/>
          <a:lstStyle>
            <a:lvl1pPr defTabSz="410765">
              <a:lnSpc>
                <a:spcPct val="80000"/>
              </a:lnSpc>
              <a:defRPr sz="1600">
                <a:solidFill>
                  <a:srgbClr val="838787"/>
                </a:solidFill>
                <a:latin typeface="DIN Alternate"/>
                <a:ea typeface="DIN Alternate"/>
                <a:cs typeface="DIN Alternate"/>
                <a:sym typeface="DIN Alternat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solidFill>
          <a:srgbClr val="222222"/>
        </a:solidFill>
      </p:bgPr>
    </p:bg>
    <p:spTree>
      <p:nvGrpSpPr>
        <p:cNvPr id="1" name=""/>
        <p:cNvGrpSpPr/>
        <p:nvPr/>
      </p:nvGrpSpPr>
      <p:grpSpPr>
        <a:xfrm>
          <a:off x="0" y="0"/>
          <a:ext cx="0" cy="0"/>
          <a:chOff x="0" y="0"/>
          <a:chExt cx="0" cy="0"/>
        </a:xfrm>
      </p:grpSpPr>
      <p:sp>
        <p:nvSpPr>
          <p:cNvPr id="164" name="Image"/>
          <p:cNvSpPr/>
          <p:nvPr>
            <p:ph type="pic" idx="13"/>
          </p:nvPr>
        </p:nvSpPr>
        <p:spPr>
          <a:xfrm>
            <a:off x="1524000" y="0"/>
            <a:ext cx="9144000" cy="6858000"/>
          </a:xfrm>
          <a:prstGeom prst="rect">
            <a:avLst/>
          </a:prstGeom>
        </p:spPr>
        <p:txBody>
          <a:bodyPr lIns="91439" rIns="91439"/>
          <a:lstStyle/>
          <a:p>
            <a:pPr/>
          </a:p>
        </p:txBody>
      </p:sp>
      <p:sp>
        <p:nvSpPr>
          <p:cNvPr id="165" name="Body Level One…"/>
          <p:cNvSpPr/>
          <p:nvPr>
            <p:ph type="body" sz="quarter" idx="1"/>
          </p:nvPr>
        </p:nvSpPr>
        <p:spPr>
          <a:xfrm>
            <a:off x="1809750" y="4317816"/>
            <a:ext cx="8572500" cy="186"/>
          </a:xfrm>
          <a:prstGeom prst="rect">
            <a:avLst/>
          </a:prstGeom>
          <a:ln w="25400">
            <a:solidFill>
              <a:srgbClr val="A6AAA9"/>
            </a:solidFill>
          </a:ln>
        </p:spPr>
        <p:txBody>
          <a:bodyPr lIns="35718" tIns="35718" rIns="35718" bIns="35718" anchor="ctr">
            <a:normAutofit fontScale="100000" lnSpcReduction="0"/>
          </a:bodyPr>
          <a:lstStyle>
            <a:lvl1pPr marL="287617" indent="-287617" defTabSz="410765">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1pPr>
            <a:lvl2pPr marL="732117" indent="-287617" defTabSz="410765">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2pPr>
            <a:lvl3pPr marL="1176617" indent="-287617" defTabSz="410765">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3pPr>
            <a:lvl4pPr marL="1621117" indent="-287617" defTabSz="410765">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4pPr>
            <a:lvl5pPr marL="2065617" indent="-287617" defTabSz="410765">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5pPr>
          </a:lstStyle>
          <a:p>
            <a:pPr/>
            <a:r>
              <a:t>Body Level One</a:t>
            </a:r>
          </a:p>
          <a:p>
            <a:pPr lvl="1"/>
            <a:r>
              <a:t>Body Level Two</a:t>
            </a:r>
          </a:p>
          <a:p>
            <a:pPr lvl="2"/>
            <a:r>
              <a:t>Body Level Three</a:t>
            </a:r>
          </a:p>
          <a:p>
            <a:pPr lvl="3"/>
            <a:r>
              <a:t>Body Level Four</a:t>
            </a:r>
          </a:p>
          <a:p>
            <a:pPr lvl="4"/>
            <a:r>
              <a:t>Body Level Five</a:t>
            </a:r>
          </a:p>
        </p:txBody>
      </p:sp>
      <p:sp>
        <p:nvSpPr>
          <p:cNvPr id="166" name="Title Text"/>
          <p:cNvSpPr/>
          <p:nvPr>
            <p:ph type="title"/>
          </p:nvPr>
        </p:nvSpPr>
        <p:spPr>
          <a:xfrm>
            <a:off x="1809750" y="4518421"/>
            <a:ext cx="8572500" cy="1902025"/>
          </a:xfrm>
          <a:prstGeom prst="rect">
            <a:avLst/>
          </a:prstGeom>
        </p:spPr>
        <p:txBody>
          <a:bodyPr lIns="35718" tIns="35718" rIns="35718" bIns="35718" anchor="t">
            <a:normAutofit fontScale="100000" lnSpcReduction="0"/>
          </a:bodyPr>
          <a:lstStyle>
            <a:lvl1pPr defTabSz="410765">
              <a:lnSpc>
                <a:spcPct val="80000"/>
              </a:lnSpc>
              <a:defRPr cap="all" sz="11800">
                <a:solidFill>
                  <a:srgbClr val="34A5DA"/>
                </a:solidFill>
                <a:latin typeface="DIN Condensed"/>
                <a:ea typeface="DIN Condensed"/>
                <a:cs typeface="DIN Condensed"/>
                <a:sym typeface="DIN Condensed"/>
              </a:defRPr>
            </a:lvl1pPr>
          </a:lstStyle>
          <a:p>
            <a:pPr/>
            <a:r>
              <a:t>Title Text</a:t>
            </a:r>
          </a:p>
        </p:txBody>
      </p:sp>
      <p:sp>
        <p:nvSpPr>
          <p:cNvPr id="167" name="Rectangle"/>
          <p:cNvSpPr/>
          <p:nvPr>
            <p:ph type="body" sz="quarter" idx="14"/>
          </p:nvPr>
        </p:nvSpPr>
        <p:spPr>
          <a:xfrm>
            <a:off x="1809750" y="3000375"/>
            <a:ext cx="8572500" cy="1268016"/>
          </a:xfrm>
          <a:prstGeom prst="rect">
            <a:avLst/>
          </a:prstGeom>
        </p:spPr>
        <p:txBody>
          <a:bodyPr lIns="35718" tIns="35718" rIns="35718" bIns="35718" anchor="b">
            <a:normAutofit fontScale="100000" lnSpcReduction="0"/>
          </a:bodyPr>
          <a:lstStyle/>
          <a:p>
            <a:pPr marL="0" indent="0" defTabSz="410765">
              <a:lnSpc>
                <a:spcPct val="80000"/>
              </a:lnSpc>
              <a:spcBef>
                <a:spcPts val="1600"/>
              </a:spcBef>
              <a:buSzTx/>
              <a:buFontTx/>
              <a:buNone/>
              <a:defRPr cap="all" sz="3600">
                <a:solidFill>
                  <a:srgbClr val="A6AAA9"/>
                </a:solidFill>
                <a:latin typeface="DIN Alternate"/>
                <a:ea typeface="DIN Alternate"/>
                <a:cs typeface="DIN Alternate"/>
                <a:sym typeface="DIN Alternate"/>
              </a:defRPr>
            </a:pPr>
          </a:p>
        </p:txBody>
      </p:sp>
      <p:sp>
        <p:nvSpPr>
          <p:cNvPr id="168" name="Slide Number"/>
          <p:cNvSpPr/>
          <p:nvPr>
            <p:ph type="sldNum" sz="quarter" idx="2"/>
          </p:nvPr>
        </p:nvSpPr>
        <p:spPr>
          <a:xfrm>
            <a:off x="10105114" y="303609"/>
            <a:ext cx="279202" cy="312738"/>
          </a:xfrm>
          <a:prstGeom prst="rect">
            <a:avLst/>
          </a:prstGeom>
        </p:spPr>
        <p:txBody>
          <a:bodyPr lIns="35718" tIns="35718" rIns="35718" bIns="35718" anchor="t"/>
          <a:lstStyle>
            <a:lvl1pPr defTabSz="410765">
              <a:lnSpc>
                <a:spcPct val="80000"/>
              </a:lnSpc>
              <a:defRPr sz="1600">
                <a:solidFill>
                  <a:srgbClr val="838787"/>
                </a:solidFill>
                <a:latin typeface="DIN Alternate"/>
                <a:ea typeface="DIN Alternate"/>
                <a:cs typeface="DIN Alternate"/>
                <a:sym typeface="DIN Alternat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I-1986">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Section-I-Syringe-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Section-I-Plain">
    <p:bg>
      <p:bgPr>
        <a:gradFill flip="none" rotWithShape="1">
          <a:gsLst>
            <a:gs pos="11254">
              <a:schemeClr val="accent1">
                <a:hueOff val="236406"/>
                <a:lumOff val="14013"/>
              </a:schemeClr>
            </a:gs>
            <a:gs pos="100000">
              <a:srgbClr val="2C0AFA"/>
            </a:gs>
          </a:gsLst>
          <a:path path="circle">
            <a:fillToRect l="50000" t="50000" r="50000" b="50000"/>
          </a:path>
        </a:gradFill>
      </p:bgPr>
    </p:bg>
    <p:spTree>
      <p:nvGrpSpPr>
        <p:cNvPr id="1" name=""/>
        <p:cNvGrpSpPr/>
        <p:nvPr/>
      </p:nvGrpSpPr>
      <p:grpSpPr>
        <a:xfrm>
          <a:off x="0" y="0"/>
          <a:ext cx="0" cy="0"/>
          <a:chOff x="0" y="0"/>
          <a:chExt cx="0" cy="0"/>
        </a:xfrm>
      </p:grpSpPr>
      <p:sp>
        <p:nvSpPr>
          <p:cNvPr id="41"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Section-II-Ful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Section-II-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Section-II-Plai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2"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Section-III-Ful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9"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lide Number"/>
          <p:cNvSpPr/>
          <p:nvPr>
            <p:ph type="sldNum" sz="quarter" idx="2"/>
          </p:nvPr>
        </p:nvSpPr>
        <p:spPr>
          <a:xfrm>
            <a:off x="11746300" y="47942"/>
            <a:ext cx="258624" cy="269241"/>
          </a:xfrm>
          <a:prstGeom prst="rect">
            <a:avLst/>
          </a:prstGeom>
          <a:ln w="12700">
            <a:miter lim="400000"/>
          </a:ln>
        </p:spPr>
        <p:txBody>
          <a:bodyPr wrap="none" lIns="45719" rIns="45719" anchor="ctr">
            <a:spAutoFit/>
          </a:bodyPr>
          <a:lstStyle>
            <a:lvl1pPr algn="r">
              <a:defRPr sz="1200">
                <a:solidFill>
                  <a:srgbClr val="FFFFFF"/>
                </a:solidFill>
                <a:effectLst>
                  <a:outerShdw sx="100000" sy="100000" kx="0" ky="0" algn="b" rotWithShape="0" blurRad="50800" dist="76200" dir="2700000">
                    <a:srgbClr val="000000">
                      <a:alpha val="40000"/>
                    </a:srgbClr>
                  </a:outerShdw>
                </a:effectLst>
              </a:defRPr>
            </a:lvl1pPr>
          </a:lstStyle>
          <a:p>
            <a:pPr/>
            <a:fld id="{86CB4B4D-7CA3-9044-876B-883B54F8677D}" type="slidenum"/>
          </a:p>
        </p:txBody>
      </p:sp>
      <p:sp>
        <p:nvSpPr>
          <p:cNvPr id="3" name="TextBox 7"/>
          <p:cNvSpPr/>
          <p:nvPr/>
        </p:nvSpPr>
        <p:spPr>
          <a:xfrm>
            <a:off x="136187" y="145559"/>
            <a:ext cx="9552562" cy="370841"/>
          </a:xfrm>
          <a:prstGeom prst="rect">
            <a:avLst/>
          </a:prstGeom>
          <a:ln w="12700">
            <a:miter lim="400000"/>
          </a:ln>
          <a:effectLst>
            <a:outerShdw sx="100000" sy="100000" kx="0" ky="0" algn="b" rotWithShape="0" blurRad="50800" dist="76200" dir="2700000">
              <a:srgbClr val="000000">
                <a:alpha val="30000"/>
              </a:srgbClr>
            </a:outerShdw>
          </a:effectLst>
          <a:extLst>
            <a:ext uri="{C572A759-6A51-4108-AA02-DFA0A04FC94B}">
              <ma14:wrappingTextBoxFlag xmlns:ma14="http://schemas.microsoft.com/office/mac/drawingml/2011/main" val="1"/>
            </a:ext>
          </a:extLst>
        </p:spPr>
        <p:txBody>
          <a:bodyPr lIns="45719" rIns="45719">
            <a:spAutoFit/>
          </a:bodyPr>
          <a:lstStyle/>
          <a:p>
            <a:pPr>
              <a:defRPr>
                <a:solidFill>
                  <a:srgbClr val="BFBFBF"/>
                </a:solidFill>
              </a:defRPr>
            </a:pPr>
            <a:r>
              <a:rPr>
                <a:solidFill>
                  <a:schemeClr val="accent4">
                    <a:lumOff val="25000"/>
                  </a:schemeClr>
                </a:solidFill>
              </a:rPr>
              <a:t>Intro</a:t>
            </a:r>
            <a:r>
              <a:rPr>
                <a:solidFill>
                  <a:srgbClr val="FFFFFF"/>
                </a:solidFill>
              </a:rPr>
              <a:t>	I. Who is Responsible?</a:t>
            </a:r>
            <a:r>
              <a:rPr>
                <a:solidFill>
                  <a:srgbClr val="D9D9D9"/>
                </a:solidFill>
              </a:rPr>
              <a:t>	</a:t>
            </a:r>
            <a:r>
              <a:rPr>
                <a:solidFill>
                  <a:schemeClr val="accent4">
                    <a:lumOff val="25000"/>
                  </a:schemeClr>
                </a:solidFill>
              </a:rPr>
              <a:t>II. Conflicts	III. Surveillance	IV. Solutions</a:t>
            </a:r>
          </a:p>
        </p:txBody>
      </p:sp>
      <p:sp>
        <p:nvSpPr>
          <p:cNvPr id="4" name="Straight Connector 8"/>
          <p:cNvSpPr/>
          <p:nvPr/>
        </p:nvSpPr>
        <p:spPr>
          <a:xfrm>
            <a:off x="136186" y="534683"/>
            <a:ext cx="11868739" cy="1"/>
          </a:xfrm>
          <a:prstGeom prst="line">
            <a:avLst/>
          </a:prstGeom>
          <a:ln w="12700">
            <a:solidFill>
              <a:schemeClr val="accent1"/>
            </a:solidFill>
            <a:miter/>
          </a:ln>
          <a:effectLst>
            <a:outerShdw sx="100000" sy="100000" kx="0" ky="0" algn="b" rotWithShape="0" blurRad="50800" dist="76200" dir="2700000">
              <a:srgbClr val="000000">
                <a:alpha val="40000"/>
              </a:srgbClr>
            </a:outerShdw>
          </a:effectLst>
        </p:spPr>
        <p:txBody>
          <a:bodyPr lIns="45719" rIns="45719"/>
          <a:lstStyle/>
          <a:p>
            <a:pPr/>
          </a:p>
        </p:txBody>
      </p:sp>
      <p:sp>
        <p:nvSpPr>
          <p:cNvPr id="5" name="Title Text"/>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6" name="Body Level One…"/>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 Id="rId3" Type="http://schemas.openxmlformats.org/officeDocument/2006/relationships/image" Target="../media/image10.tif"/><Relationship Id="rId4" Type="http://schemas.openxmlformats.org/officeDocument/2006/relationships/image" Target="../media/image11.tif"/><Relationship Id="rId5" Type="http://schemas.openxmlformats.org/officeDocument/2006/relationships/image" Target="../media/image12.tif"/><Relationship Id="rId6" Type="http://schemas.openxmlformats.org/officeDocument/2006/relationships/image" Target="../media/image13.tif"/><Relationship Id="rId7" Type="http://schemas.openxmlformats.org/officeDocument/2006/relationships/image" Target="../media/image14.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tif"/><Relationship Id="rId5" Type="http://schemas.openxmlformats.org/officeDocument/2006/relationships/image" Target="../media/image15.png"/><Relationship Id="rId6" Type="http://schemas.openxmlformats.org/officeDocument/2006/relationships/image" Target="../media/image16.tif"/><Relationship Id="rId7" Type="http://schemas.openxmlformats.org/officeDocument/2006/relationships/image" Target="../media/image17.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 Id="rId3" Type="http://schemas.openxmlformats.org/officeDocument/2006/relationships/image" Target="../media/image18.tif"/><Relationship Id="rId4" Type="http://schemas.openxmlformats.org/officeDocument/2006/relationships/image" Target="../media/image19.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 Id="rId3" Type="http://schemas.openxmlformats.org/officeDocument/2006/relationships/image" Target="../media/image20.tif"/><Relationship Id="rId4" Type="http://schemas.openxmlformats.org/officeDocument/2006/relationships/image" Target="../media/image21.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 Id="rId3" Type="http://schemas.openxmlformats.org/officeDocument/2006/relationships/image" Target="../media/image1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2.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 Id="rId5" Type="http://schemas.openxmlformats.org/officeDocument/2006/relationships/image" Target="../media/image2.tif"/><Relationship Id="rId6" Type="http://schemas.openxmlformats.org/officeDocument/2006/relationships/image" Target="../media/image3.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chart" Target="../charts/chart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8.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30.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24.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5.png"/><Relationship Id="rId3" Type="http://schemas.openxmlformats.org/officeDocument/2006/relationships/image" Target="../media/image25.tif"/><Relationship Id="rId4" Type="http://schemas.openxmlformats.org/officeDocument/2006/relationships/image" Target="../media/image26.tif"/><Relationship Id="rId5" Type="http://schemas.openxmlformats.org/officeDocument/2006/relationships/image" Target="../media/image27.tif"/><Relationship Id="rId6" Type="http://schemas.openxmlformats.org/officeDocument/2006/relationships/image" Target="../media/image28.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png"/><Relationship Id="rId3" Type="http://schemas.openxmlformats.org/officeDocument/2006/relationships/image" Target="../media/image29.tif"/><Relationship Id="rId4" Type="http://schemas.openxmlformats.org/officeDocument/2006/relationships/image" Target="../media/image30.tif"/><Relationship Id="rId5" Type="http://schemas.openxmlformats.org/officeDocument/2006/relationships/image" Target="../media/image31.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7.png"/><Relationship Id="rId3" Type="http://schemas.openxmlformats.org/officeDocument/2006/relationships/image" Target="../media/image32.tif"/><Relationship Id="rId4" Type="http://schemas.openxmlformats.org/officeDocument/2006/relationships/image" Target="../media/image33.tif"/><Relationship Id="rId5" Type="http://schemas.openxmlformats.org/officeDocument/2006/relationships/image" Target="../media/image34.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35.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0.png"/><Relationship Id="rId3" Type="http://schemas.openxmlformats.org/officeDocument/2006/relationships/image" Target="../media/image36.tif"/><Relationship Id="rId4" Type="http://schemas.openxmlformats.org/officeDocument/2006/relationships/image" Target="../media/image37.tif"/></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2.mov"/><Relationship Id="rId3" Type="http://schemas.microsoft.com/office/2007/relationships/media" Target="../media/media2.mov"/><Relationship Id="rId4" Type="http://schemas.openxmlformats.org/officeDocument/2006/relationships/image" Target="../media/image42.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38.tif"/><Relationship Id="rId5" Type="http://schemas.openxmlformats.org/officeDocument/2006/relationships/image" Target="../media/image39.tif"/></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5.png"/><Relationship Id="rId3" Type="http://schemas.openxmlformats.org/officeDocument/2006/relationships/image" Target="../media/image4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7.png"/><Relationship Id="rId3" Type="http://schemas.openxmlformats.org/officeDocument/2006/relationships/image" Target="../media/image40.tif"/><Relationship Id="rId4" Type="http://schemas.openxmlformats.org/officeDocument/2006/relationships/image" Target="../media/image3.png"/><Relationship Id="rId5" Type="http://schemas.openxmlformats.org/officeDocument/2006/relationships/image" Target="../media/image1.tif"/><Relationship Id="rId6" Type="http://schemas.openxmlformats.org/officeDocument/2006/relationships/image" Target="../media/image41.tif"/><Relationship Id="rId7" Type="http://schemas.openxmlformats.org/officeDocument/2006/relationships/image" Target="../media/image3.tif"/></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42.tif"/></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43.tif"/><Relationship Id="rId5" Type="http://schemas.openxmlformats.org/officeDocument/2006/relationships/image" Target="../media/image44.tif"/></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5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4.jpeg"/><Relationship Id="rId5" Type="http://schemas.openxmlformats.org/officeDocument/2006/relationships/image" Target="../media/image15.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 Id="rId6" Type="http://schemas.openxmlformats.org/officeDocument/2006/relationships/image" Target="../media/image7.tif"/><Relationship Id="rId7" Type="http://schemas.openxmlformats.org/officeDocument/2006/relationships/image" Target="../media/image8.tif"/><Relationship Id="rId8" Type="http://schemas.openxmlformats.org/officeDocument/2006/relationships/image" Target="../media/image9.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11254">
              <a:schemeClr val="accent1">
                <a:hueOff val="236406"/>
                <a:lumOff val="14013"/>
              </a:schemeClr>
            </a:gs>
            <a:gs pos="60000">
              <a:srgbClr val="1F06B5"/>
            </a:gs>
          </a:gsLst>
          <a:path path="circle">
            <a:fillToRect l="50000" t="50000" r="50000" b="50000"/>
          </a:path>
        </a:gradFill>
      </p:bgPr>
    </p:bg>
    <p:spTree>
      <p:nvGrpSpPr>
        <p:cNvPr id="1" name=""/>
        <p:cNvGrpSpPr/>
        <p:nvPr/>
      </p:nvGrpSpPr>
      <p:grpSpPr>
        <a:xfrm>
          <a:off x="0" y="0"/>
          <a:ext cx="0" cy="0"/>
          <a:chOff x="0" y="0"/>
          <a:chExt cx="0" cy="0"/>
        </a:xfrm>
      </p:grpSpPr>
      <p:sp>
        <p:nvSpPr>
          <p:cNvPr id="177" name="Slide Number Placeholder 1"/>
          <p:cNvSpPr/>
          <p:nvPr>
            <p:ph type="sldNum" sz="quarter" idx="2"/>
          </p:nvPr>
        </p:nvSpPr>
        <p:spPr>
          <a:xfrm>
            <a:off x="11823542" y="47942"/>
            <a:ext cx="1813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8" name="TextBox 2"/>
          <p:cNvSpPr/>
          <p:nvPr/>
        </p:nvSpPr>
        <p:spPr>
          <a:xfrm>
            <a:off x="505919" y="444411"/>
            <a:ext cx="2776350" cy="713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4000">
                <a:solidFill>
                  <a:srgbClr val="00FDFF"/>
                </a:solidFill>
                <a:effectLst>
                  <a:outerShdw sx="100000" sy="100000" kx="0" ky="0" algn="b" rotWithShape="0" blurRad="50800" dist="76200" dir="2700000">
                    <a:srgbClr val="000000">
                      <a:alpha val="40000"/>
                    </a:srgbClr>
                  </a:outerShdw>
                </a:effectLst>
              </a:defRPr>
            </a:lvl1pPr>
          </a:lstStyle>
          <a:p>
            <a:pPr/>
            <a:r>
              <a:t>DEL BIGTREE</a:t>
            </a:r>
          </a:p>
        </p:txBody>
      </p:sp>
      <p:sp>
        <p:nvSpPr>
          <p:cNvPr id="179" name="The Vaccine Safety Project"/>
          <p:cNvSpPr/>
          <p:nvPr/>
        </p:nvSpPr>
        <p:spPr>
          <a:xfrm>
            <a:off x="2434068" y="3027679"/>
            <a:ext cx="6598052" cy="828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4700">
                <a:solidFill>
                  <a:srgbClr val="FFFB00"/>
                </a:solidFill>
                <a:effectLst>
                  <a:outerShdw sx="100000" sy="100000" kx="0" ky="0" algn="b" rotWithShape="0" blurRad="50800" dist="76200" dir="2700000">
                    <a:srgbClr val="000000">
                      <a:alpha val="40000"/>
                    </a:srgbClr>
                  </a:outerShdw>
                </a:effectLst>
              </a:defRPr>
            </a:lvl1pPr>
          </a:lstStyle>
          <a:p>
            <a:pPr/>
            <a:r>
              <a:t>The Vaccine Safety Project</a:t>
            </a:r>
          </a:p>
        </p:txBody>
      </p:sp>
      <p:sp>
        <p:nvSpPr>
          <p:cNvPr id="180" name="@HighWireTalk"/>
          <p:cNvSpPr/>
          <p:nvPr/>
        </p:nvSpPr>
        <p:spPr>
          <a:xfrm>
            <a:off x="8503616" y="5935979"/>
            <a:ext cx="3156122" cy="59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300">
                <a:solidFill>
                  <a:srgbClr val="00FDFF"/>
                </a:solidFill>
                <a:effectLst>
                  <a:outerShdw sx="100000" sy="100000" kx="0" ky="0" algn="b" rotWithShape="0" blurRad="50800" dist="76200" dir="2700000">
                    <a:srgbClr val="000000">
                      <a:alpha val="40000"/>
                    </a:srgbClr>
                  </a:outerShdw>
                </a:effectLst>
                <a:latin typeface="+mj-lt"/>
                <a:ea typeface="+mj-ea"/>
                <a:cs typeface="+mj-cs"/>
                <a:sym typeface="Helvetica"/>
              </a:defRPr>
            </a:lvl1pPr>
          </a:lstStyle>
          <a:p>
            <a:pPr/>
            <a:r>
              <a:t>@HighWireTalk</a:t>
            </a:r>
          </a:p>
        </p:txBody>
      </p:sp>
      <p:sp>
        <p:nvSpPr>
          <p:cNvPr id="181" name="@DelBigtree"/>
          <p:cNvSpPr/>
          <p:nvPr/>
        </p:nvSpPr>
        <p:spPr>
          <a:xfrm>
            <a:off x="9049000" y="5424044"/>
            <a:ext cx="2608918" cy="59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300">
                <a:solidFill>
                  <a:srgbClr val="00FDFF"/>
                </a:solidFill>
                <a:effectLst>
                  <a:outerShdw sx="100000" sy="100000" kx="0" ky="0" algn="b" rotWithShape="0" blurRad="50800" dist="76200" dir="2700000">
                    <a:srgbClr val="000000">
                      <a:alpha val="40000"/>
                    </a:srgbClr>
                  </a:outerShdw>
                </a:effectLst>
                <a:latin typeface="+mj-lt"/>
                <a:ea typeface="+mj-ea"/>
                <a:cs typeface="+mj-cs"/>
                <a:sym typeface="Helvetica"/>
              </a:defRPr>
            </a:lvl1pPr>
          </a:lstStyle>
          <a:p>
            <a:pPr/>
            <a:r>
              <a:t>@DelBigtree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5"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80" name="Group 15"/>
          <p:cNvGrpSpPr/>
          <p:nvPr/>
        </p:nvGrpSpPr>
        <p:grpSpPr>
          <a:xfrm>
            <a:off x="346247" y="664611"/>
            <a:ext cx="1401530" cy="3338063"/>
            <a:chOff x="0" y="0"/>
            <a:chExt cx="1401529" cy="3338061"/>
          </a:xfrm>
        </p:grpSpPr>
        <p:sp>
          <p:nvSpPr>
            <p:cNvPr id="276" name="TextBox 3"/>
            <p:cNvSpPr/>
            <p:nvPr/>
          </p:nvSpPr>
          <p:spPr>
            <a:xfrm>
              <a:off x="0" y="1100321"/>
              <a:ext cx="1401530" cy="2237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100">
                  <a:solidFill>
                    <a:srgbClr val="FFFFFF"/>
                  </a:solidFill>
                  <a:effectLst>
                    <a:outerShdw sx="100000" sy="100000" kx="0" ky="0" algn="b" rotWithShape="0" blurRad="50800" dist="76200" dir="2700000">
                      <a:srgbClr val="000000">
                        <a:alpha val="40000"/>
                      </a:srgbClr>
                    </a:outerShdw>
                  </a:effectLst>
                </a:defRPr>
              </a:pPr>
              <a:r>
                <a:t>DTP (2 months)</a:t>
              </a:r>
              <a:endParaRPr i="1"/>
            </a:p>
            <a:p>
              <a:pPr>
                <a:defRPr sz="1100">
                  <a:solidFill>
                    <a:srgbClr val="FFFFFF"/>
                  </a:solidFill>
                  <a:effectLst>
                    <a:outerShdw sx="100000" sy="100000" kx="0" ky="0" algn="b" rotWithShape="0" blurRad="50800" dist="76200" dir="2700000">
                      <a:srgbClr val="000000">
                        <a:alpha val="40000"/>
                      </a:srgbClr>
                    </a:outerShdw>
                  </a:effectLst>
                </a:defRPr>
              </a:pPr>
              <a:r>
                <a:t>Polio (2 months)</a:t>
              </a:r>
              <a:endParaRPr i="1"/>
            </a:p>
            <a:p>
              <a:pPr>
                <a:defRPr sz="1100">
                  <a:solidFill>
                    <a:srgbClr val="FFFFFF"/>
                  </a:solidFill>
                  <a:effectLst>
                    <a:outerShdw sx="100000" sy="100000" kx="0" ky="0" algn="b" rotWithShape="0" blurRad="50800" dist="76200" dir="2700000">
                      <a:srgbClr val="000000">
                        <a:alpha val="40000"/>
                      </a:srgbClr>
                    </a:outerShdw>
                  </a:effectLst>
                </a:defRPr>
              </a:pPr>
              <a:r>
                <a:rPr i="1"/>
                <a:t>DTP (4 months)</a:t>
              </a:r>
              <a:endParaRPr i="1"/>
            </a:p>
            <a:p>
              <a:pPr>
                <a:defRPr sz="1100">
                  <a:solidFill>
                    <a:srgbClr val="FFFFFF"/>
                  </a:solidFill>
                  <a:effectLst>
                    <a:outerShdw sx="100000" sy="100000" kx="0" ky="0" algn="b" rotWithShape="0" blurRad="50800" dist="76200" dir="2700000">
                      <a:srgbClr val="000000">
                        <a:alpha val="40000"/>
                      </a:srgbClr>
                    </a:outerShdw>
                  </a:effectLst>
                </a:defRPr>
              </a:pPr>
              <a:r>
                <a:rPr i="1"/>
                <a:t>Polio (4 months)</a:t>
              </a:r>
              <a:endParaRPr i="1"/>
            </a:p>
            <a:p>
              <a:pPr>
                <a:defRPr sz="1100">
                  <a:solidFill>
                    <a:srgbClr val="FFFFFF"/>
                  </a:solidFill>
                  <a:effectLst>
                    <a:outerShdw sx="100000" sy="100000" kx="0" ky="0" algn="b" rotWithShape="0" blurRad="50800" dist="76200" dir="2700000">
                      <a:srgbClr val="000000">
                        <a:alpha val="40000"/>
                      </a:srgbClr>
                    </a:outerShdw>
                  </a:effectLst>
                </a:defRPr>
              </a:pPr>
              <a:r>
                <a:rPr i="1"/>
                <a:t>DTP (6 months)</a:t>
              </a:r>
              <a:endParaRPr i="1"/>
            </a:p>
            <a:p>
              <a:pPr>
                <a:defRPr sz="1100">
                  <a:solidFill>
                    <a:srgbClr val="FFFFFF"/>
                  </a:solidFill>
                  <a:effectLst>
                    <a:outerShdw sx="100000" sy="100000" kx="0" ky="0" algn="b" rotWithShape="0" blurRad="50800" dist="76200" dir="2700000">
                      <a:srgbClr val="000000">
                        <a:alpha val="40000"/>
                      </a:srgbClr>
                    </a:outerShdw>
                  </a:effectLst>
                </a:defRPr>
              </a:pPr>
              <a:r>
                <a:rPr i="1"/>
                <a:t>MMR (15 months)</a:t>
              </a:r>
              <a:endParaRPr i="1"/>
            </a:p>
            <a:p>
              <a:pPr>
                <a:defRPr sz="1100">
                  <a:solidFill>
                    <a:srgbClr val="FFFFFF"/>
                  </a:solidFill>
                  <a:effectLst>
                    <a:outerShdw sx="100000" sy="100000" kx="0" ky="0" algn="b" rotWithShape="0" blurRad="50800" dist="76200" dir="2700000">
                      <a:srgbClr val="000000">
                        <a:alpha val="40000"/>
                      </a:srgbClr>
                    </a:outerShdw>
                  </a:effectLst>
                </a:defRPr>
              </a:pPr>
              <a:r>
                <a:rPr i="1"/>
                <a:t>DTP (18 months)</a:t>
              </a:r>
              <a:endParaRPr i="1"/>
            </a:p>
            <a:p>
              <a:pPr>
                <a:defRPr sz="1100">
                  <a:solidFill>
                    <a:srgbClr val="FFFFFF"/>
                  </a:solidFill>
                  <a:effectLst>
                    <a:outerShdw sx="100000" sy="100000" kx="0" ky="0" algn="b" rotWithShape="0" blurRad="50800" dist="76200" dir="2700000">
                      <a:srgbClr val="000000">
                        <a:alpha val="40000"/>
                      </a:srgbClr>
                    </a:outerShdw>
                  </a:effectLst>
                </a:defRPr>
              </a:pPr>
              <a:r>
                <a:rPr i="1"/>
                <a:t>Polio (18 months)</a:t>
              </a:r>
              <a:endParaRPr i="1"/>
            </a:p>
            <a:p>
              <a:pPr>
                <a:defRPr sz="1100">
                  <a:solidFill>
                    <a:srgbClr val="FFFFFF"/>
                  </a:solidFill>
                  <a:effectLst>
                    <a:outerShdw sx="100000" sy="100000" kx="0" ky="0" algn="b" rotWithShape="0" blurRad="50800" dist="76200" dir="2700000">
                      <a:srgbClr val="000000">
                        <a:alpha val="40000"/>
                      </a:srgbClr>
                    </a:outerShdw>
                  </a:effectLst>
                </a:defRPr>
              </a:pPr>
              <a:r>
                <a:rPr i="1"/>
                <a:t>DTP (4 years)</a:t>
              </a:r>
              <a:endParaRPr i="1"/>
            </a:p>
            <a:p>
              <a:pPr>
                <a:defRPr sz="1100">
                  <a:solidFill>
                    <a:srgbClr val="FFFFFF"/>
                  </a:solidFill>
                  <a:effectLst>
                    <a:outerShdw sx="100000" sy="100000" kx="0" ky="0" algn="b" rotWithShape="0" blurRad="50800" dist="76200" dir="2700000">
                      <a:srgbClr val="000000">
                        <a:alpha val="40000"/>
                      </a:srgbClr>
                    </a:outerShdw>
                  </a:effectLst>
                </a:defRPr>
              </a:pPr>
              <a:r>
                <a:rPr i="1"/>
                <a:t>Polio (4 years)</a:t>
              </a:r>
              <a:endParaRPr i="1"/>
            </a:p>
            <a:p>
              <a:pPr>
                <a:defRPr sz="1100">
                  <a:solidFill>
                    <a:srgbClr val="FFFFFF"/>
                  </a:solidFill>
                  <a:effectLst>
                    <a:outerShdw sx="100000" sy="100000" kx="0" ky="0" algn="b" rotWithShape="0" blurRad="50800" dist="76200" dir="2700000">
                      <a:srgbClr val="000000">
                        <a:alpha val="40000"/>
                      </a:srgbClr>
                    </a:outerShdw>
                  </a:effectLst>
                </a:defRPr>
              </a:pPr>
              <a:r>
                <a:rPr i="1"/>
                <a:t>Tetanus (14 years)</a:t>
              </a:r>
              <a:endParaRPr i="1"/>
            </a:p>
            <a:p>
              <a:pPr>
                <a:defRPr sz="1100">
                  <a:solidFill>
                    <a:srgbClr val="FFFFFF"/>
                  </a:solidFill>
                  <a:effectLst>
                    <a:outerShdw sx="100000" sy="100000" kx="0" ky="0" algn="b" rotWithShape="0" blurRad="50800" dist="76200" dir="2700000">
                      <a:srgbClr val="000000">
                        <a:alpha val="40000"/>
                      </a:srgbClr>
                    </a:outerShdw>
                  </a:effectLst>
                </a:defRPr>
              </a:pPr>
              <a:endParaRPr i="1"/>
            </a:p>
          </p:txBody>
        </p:sp>
        <p:sp>
          <p:nvSpPr>
            <p:cNvPr id="277" name="TextBox 5"/>
            <p:cNvSpPr/>
            <p:nvPr/>
          </p:nvSpPr>
          <p:spPr>
            <a:xfrm>
              <a:off x="0" y="0"/>
              <a:ext cx="1237020" cy="777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4400">
                  <a:solidFill>
                    <a:schemeClr val="accent1"/>
                  </a:solidFill>
                  <a:effectLst>
                    <a:outerShdw sx="100000" sy="100000" kx="0" ky="0" algn="b" rotWithShape="0" blurRad="76200" dist="76200" dir="2700000">
                      <a:srgbClr val="000000">
                        <a:alpha val="70000"/>
                      </a:srgbClr>
                    </a:outerShdw>
                  </a:effectLst>
                </a:defRPr>
              </a:lvl1pPr>
            </a:lstStyle>
            <a:p>
              <a:pPr/>
              <a:r>
                <a:t>1986</a:t>
              </a:r>
            </a:p>
          </p:txBody>
        </p:sp>
        <p:sp>
          <p:nvSpPr>
            <p:cNvPr id="278" name="Straight Connector 8"/>
            <p:cNvSpPr/>
            <p:nvPr/>
          </p:nvSpPr>
          <p:spPr>
            <a:xfrm>
              <a:off x="0" y="984576"/>
              <a:ext cx="1326005" cy="1"/>
            </a:xfrm>
            <a:prstGeom prst="line">
              <a:avLst/>
            </a:prstGeom>
            <a:noFill/>
            <a:ln w="22225" cap="flat">
              <a:solidFill>
                <a:srgbClr val="FFFFFF"/>
              </a:solidFill>
              <a:prstDash val="solid"/>
              <a:miter lim="800000"/>
            </a:ln>
            <a:effectLst>
              <a:outerShdw sx="100000" sy="100000" kx="0" ky="0" algn="b" rotWithShape="0" blurRad="50800" dist="76200" dir="2700000">
                <a:srgbClr val="000000">
                  <a:alpha val="40000"/>
                </a:srgbClr>
              </a:outerShdw>
            </a:effectLst>
          </p:spPr>
          <p:txBody>
            <a:bodyPr wrap="square" lIns="45719" tIns="45719" rIns="45719" bIns="45719" numCol="1" anchor="t">
              <a:noAutofit/>
            </a:bodyPr>
            <a:lstStyle/>
            <a:p>
              <a:pPr/>
            </a:p>
          </p:txBody>
        </p:sp>
        <p:sp>
          <p:nvSpPr>
            <p:cNvPr id="279" name="TextBox 12"/>
            <p:cNvSpPr/>
            <p:nvPr/>
          </p:nvSpPr>
          <p:spPr>
            <a:xfrm>
              <a:off x="53455" y="567747"/>
              <a:ext cx="1183070"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solidFill>
                    <a:srgbClr val="FFFFFF"/>
                  </a:solidFill>
                  <a:effectLst>
                    <a:outerShdw sx="100000" sy="100000" kx="0" ky="0" algn="b" rotWithShape="0" blurRad="50800" dist="76200" dir="2700000">
                      <a:srgbClr val="000000">
                        <a:alpha val="40000"/>
                      </a:srgbClr>
                    </a:outerShdw>
                  </a:effectLst>
                </a:defRPr>
              </a:lvl1pPr>
            </a:lstStyle>
            <a:p>
              <a:pPr/>
              <a:r>
                <a:t>11 Vaccines</a:t>
              </a:r>
            </a:p>
          </p:txBody>
        </p:sp>
      </p:grpSp>
      <p:grpSp>
        <p:nvGrpSpPr>
          <p:cNvPr id="285" name="Group 16"/>
          <p:cNvGrpSpPr/>
          <p:nvPr/>
        </p:nvGrpSpPr>
        <p:grpSpPr>
          <a:xfrm>
            <a:off x="2371495" y="664611"/>
            <a:ext cx="3747171" cy="5801411"/>
            <a:chOff x="127000" y="0"/>
            <a:chExt cx="3747169" cy="5801410"/>
          </a:xfrm>
        </p:grpSpPr>
        <p:sp>
          <p:nvSpPr>
            <p:cNvPr id="281" name="TextBox 4"/>
            <p:cNvSpPr/>
            <p:nvPr/>
          </p:nvSpPr>
          <p:spPr>
            <a:xfrm>
              <a:off x="127000" y="1030566"/>
              <a:ext cx="3747170" cy="47708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2" spcCol="187358" anchor="t">
              <a:noAutofit/>
            </a:bodyPr>
            <a:lstStyle/>
            <a:p>
              <a:pPr>
                <a:defRPr sz="1100">
                  <a:solidFill>
                    <a:srgbClr val="FFFFFF"/>
                  </a:solidFill>
                  <a:effectLst>
                    <a:outerShdw sx="100000" sy="100000" kx="0" ky="0" algn="b" rotWithShape="0" blurRad="50800" dist="76200" dir="2700000">
                      <a:srgbClr val="000000">
                        <a:alpha val="40000"/>
                      </a:srgbClr>
                    </a:outerShdw>
                  </a:effectLst>
                </a:defRPr>
              </a:pPr>
              <a:r>
                <a:t>Hepatitis B (one day)</a:t>
              </a:r>
            </a:p>
            <a:p>
              <a:pPr>
                <a:defRPr sz="1100">
                  <a:solidFill>
                    <a:srgbClr val="FFFFFF"/>
                  </a:solidFill>
                  <a:effectLst>
                    <a:outerShdw sx="100000" sy="100000" kx="0" ky="0" algn="b" rotWithShape="0" blurRad="50800" dist="76200" dir="2700000">
                      <a:srgbClr val="000000">
                        <a:alpha val="40000"/>
                      </a:srgbClr>
                    </a:outerShdw>
                  </a:effectLst>
                </a:defRPr>
              </a:pPr>
              <a:r>
                <a:t>Hepatitis B (one month) </a:t>
              </a:r>
            </a:p>
            <a:p>
              <a:pPr>
                <a:defRPr sz="1100">
                  <a:solidFill>
                    <a:srgbClr val="FFFFFF"/>
                  </a:solidFill>
                  <a:effectLst>
                    <a:outerShdw sx="100000" sy="100000" kx="0" ky="0" algn="b" rotWithShape="0" blurRad="50800" dist="76200" dir="2700000">
                      <a:srgbClr val="000000">
                        <a:alpha val="40000"/>
                      </a:srgbClr>
                    </a:outerShdw>
                  </a:effectLst>
                </a:defRPr>
              </a:pPr>
              <a:r>
                <a:t>DTaP (2 months)</a:t>
              </a:r>
            </a:p>
            <a:p>
              <a:pPr>
                <a:defRPr sz="1100">
                  <a:solidFill>
                    <a:srgbClr val="FFFFFF"/>
                  </a:solidFill>
                  <a:effectLst>
                    <a:outerShdw sx="100000" sy="100000" kx="0" ky="0" algn="b" rotWithShape="0" blurRad="50800" dist="76200" dir="2700000">
                      <a:srgbClr val="000000">
                        <a:alpha val="40000"/>
                      </a:srgbClr>
                    </a:outerShdw>
                  </a:effectLst>
                </a:defRPr>
              </a:pPr>
              <a:r>
                <a:t>Polio (2 months)</a:t>
              </a:r>
            </a:p>
            <a:p>
              <a:pPr>
                <a:defRPr sz="1100">
                  <a:solidFill>
                    <a:srgbClr val="FFFFFF"/>
                  </a:solidFill>
                  <a:effectLst>
                    <a:outerShdw sx="100000" sy="100000" kx="0" ky="0" algn="b" rotWithShape="0" blurRad="50800" dist="76200" dir="2700000">
                      <a:srgbClr val="000000">
                        <a:alpha val="40000"/>
                      </a:srgbClr>
                    </a:outerShdw>
                  </a:effectLst>
                </a:defRPr>
              </a:pPr>
              <a:r>
                <a:t>Hib (2 months)</a:t>
              </a:r>
            </a:p>
            <a:p>
              <a:pPr>
                <a:defRPr sz="1100">
                  <a:solidFill>
                    <a:srgbClr val="FFFFFF"/>
                  </a:solidFill>
                  <a:effectLst>
                    <a:outerShdw sx="100000" sy="100000" kx="0" ky="0" algn="b" rotWithShape="0" blurRad="50800" dist="76200" dir="2700000">
                      <a:srgbClr val="000000">
                        <a:alpha val="40000"/>
                      </a:srgbClr>
                    </a:outerShdw>
                  </a:effectLst>
                </a:defRPr>
              </a:pPr>
              <a:r>
                <a:t>PCV (2 months)</a:t>
              </a:r>
            </a:p>
            <a:p>
              <a:pPr>
                <a:defRPr sz="1100">
                  <a:solidFill>
                    <a:srgbClr val="FFFFFF"/>
                  </a:solidFill>
                  <a:effectLst>
                    <a:outerShdw sx="100000" sy="100000" kx="0" ky="0" algn="b" rotWithShape="0" blurRad="50800" dist="76200" dir="2700000">
                      <a:srgbClr val="000000">
                        <a:alpha val="40000"/>
                      </a:srgbClr>
                    </a:outerShdw>
                  </a:effectLst>
                </a:defRPr>
              </a:pPr>
              <a:r>
                <a:t>Rotavirus (2 months)</a:t>
              </a:r>
            </a:p>
            <a:p>
              <a:pPr>
                <a:defRPr sz="1100">
                  <a:solidFill>
                    <a:srgbClr val="FFFFFF"/>
                  </a:solidFill>
                  <a:effectLst>
                    <a:outerShdw sx="100000" sy="100000" kx="0" ky="0" algn="b" rotWithShape="0" blurRad="50800" dist="76200" dir="2700000">
                      <a:srgbClr val="000000">
                        <a:alpha val="40000"/>
                      </a:srgbClr>
                    </a:outerShdw>
                  </a:effectLst>
                </a:defRPr>
              </a:pPr>
              <a:r>
                <a:t>DTaP (4 months)</a:t>
              </a:r>
            </a:p>
            <a:p>
              <a:pPr>
                <a:defRPr sz="1100">
                  <a:solidFill>
                    <a:srgbClr val="FFFFFF"/>
                  </a:solidFill>
                  <a:effectLst>
                    <a:outerShdw sx="100000" sy="100000" kx="0" ky="0" algn="b" rotWithShape="0" blurRad="50800" dist="76200" dir="2700000">
                      <a:srgbClr val="000000">
                        <a:alpha val="40000"/>
                      </a:srgbClr>
                    </a:outerShdw>
                  </a:effectLst>
                </a:defRPr>
              </a:pPr>
              <a:r>
                <a:t>Polio (4 months)</a:t>
              </a:r>
            </a:p>
            <a:p>
              <a:pPr>
                <a:defRPr sz="1100">
                  <a:solidFill>
                    <a:srgbClr val="FFFFFF"/>
                  </a:solidFill>
                  <a:effectLst>
                    <a:outerShdw sx="100000" sy="100000" kx="0" ky="0" algn="b" rotWithShape="0" blurRad="50800" dist="76200" dir="2700000">
                      <a:srgbClr val="000000">
                        <a:alpha val="40000"/>
                      </a:srgbClr>
                    </a:outerShdw>
                  </a:effectLst>
                </a:defRPr>
              </a:pPr>
              <a:r>
                <a:t>Hib (4 months)</a:t>
              </a:r>
            </a:p>
            <a:p>
              <a:pPr>
                <a:defRPr sz="1100">
                  <a:solidFill>
                    <a:srgbClr val="FFFFFF"/>
                  </a:solidFill>
                  <a:effectLst>
                    <a:outerShdw sx="100000" sy="100000" kx="0" ky="0" algn="b" rotWithShape="0" blurRad="50800" dist="76200" dir="2700000">
                      <a:srgbClr val="000000">
                        <a:alpha val="40000"/>
                      </a:srgbClr>
                    </a:outerShdw>
                  </a:effectLst>
                </a:defRPr>
              </a:pPr>
              <a:r>
                <a:t>PCV (4 months)</a:t>
              </a:r>
            </a:p>
            <a:p>
              <a:pPr>
                <a:defRPr sz="1100">
                  <a:solidFill>
                    <a:srgbClr val="FFFFFF"/>
                  </a:solidFill>
                  <a:effectLst>
                    <a:outerShdw sx="100000" sy="100000" kx="0" ky="0" algn="b" rotWithShape="0" blurRad="50800" dist="76200" dir="2700000">
                      <a:srgbClr val="000000">
                        <a:alpha val="40000"/>
                      </a:srgbClr>
                    </a:outerShdw>
                  </a:effectLst>
                </a:defRPr>
              </a:pPr>
              <a:r>
                <a:t>Rotavirus (4 months)</a:t>
              </a:r>
            </a:p>
            <a:p>
              <a:pPr>
                <a:defRPr sz="1100">
                  <a:solidFill>
                    <a:srgbClr val="FFFFFF"/>
                  </a:solidFill>
                  <a:effectLst>
                    <a:outerShdw sx="100000" sy="100000" kx="0" ky="0" algn="b" rotWithShape="0" blurRad="50800" dist="76200" dir="2700000">
                      <a:srgbClr val="000000">
                        <a:alpha val="40000"/>
                      </a:srgbClr>
                    </a:outerShdw>
                  </a:effectLst>
                </a:defRPr>
              </a:pPr>
              <a:r>
                <a:t>DTaP (6 months)</a:t>
              </a:r>
            </a:p>
            <a:p>
              <a:pPr>
                <a:defRPr sz="1100">
                  <a:solidFill>
                    <a:srgbClr val="FFFFFF"/>
                  </a:solidFill>
                  <a:effectLst>
                    <a:outerShdw sx="100000" sy="100000" kx="0" ky="0" algn="b" rotWithShape="0" blurRad="50800" dist="76200" dir="2700000">
                      <a:srgbClr val="000000">
                        <a:alpha val="40000"/>
                      </a:srgbClr>
                    </a:outerShdw>
                  </a:effectLst>
                </a:defRPr>
              </a:pPr>
              <a:r>
                <a:t>Polio (6 months)</a:t>
              </a:r>
            </a:p>
            <a:p>
              <a:pPr>
                <a:defRPr sz="1100">
                  <a:solidFill>
                    <a:srgbClr val="FFFFFF"/>
                  </a:solidFill>
                  <a:effectLst>
                    <a:outerShdw sx="100000" sy="100000" kx="0" ky="0" algn="b" rotWithShape="0" blurRad="50800" dist="76200" dir="2700000">
                      <a:srgbClr val="000000">
                        <a:alpha val="40000"/>
                      </a:srgbClr>
                    </a:outerShdw>
                  </a:effectLst>
                </a:defRPr>
              </a:pPr>
              <a:r>
                <a:t>Hepatitis B (6 months)</a:t>
              </a:r>
            </a:p>
            <a:p>
              <a:pPr>
                <a:defRPr sz="1100">
                  <a:solidFill>
                    <a:srgbClr val="FFFFFF"/>
                  </a:solidFill>
                  <a:effectLst>
                    <a:outerShdw sx="100000" sy="100000" kx="0" ky="0" algn="b" rotWithShape="0" blurRad="50800" dist="76200" dir="2700000">
                      <a:srgbClr val="000000">
                        <a:alpha val="40000"/>
                      </a:srgbClr>
                    </a:outerShdw>
                  </a:effectLst>
                </a:defRPr>
              </a:pPr>
              <a:r>
                <a:t>Hib (6 months)</a:t>
              </a:r>
            </a:p>
            <a:p>
              <a:pPr>
                <a:defRPr sz="1100">
                  <a:solidFill>
                    <a:srgbClr val="FFFFFF"/>
                  </a:solidFill>
                  <a:effectLst>
                    <a:outerShdw sx="100000" sy="100000" kx="0" ky="0" algn="b" rotWithShape="0" blurRad="50800" dist="76200" dir="2700000">
                      <a:srgbClr val="000000">
                        <a:alpha val="40000"/>
                      </a:srgbClr>
                    </a:outerShdw>
                  </a:effectLst>
                </a:defRPr>
              </a:pPr>
              <a:r>
                <a:t>PCV (6 months)</a:t>
              </a:r>
            </a:p>
            <a:p>
              <a:pPr>
                <a:defRPr sz="1100">
                  <a:solidFill>
                    <a:srgbClr val="FFFFFF"/>
                  </a:solidFill>
                  <a:effectLst>
                    <a:outerShdw sx="100000" sy="100000" kx="0" ky="0" algn="b" rotWithShape="0" blurRad="50800" dist="76200" dir="2700000">
                      <a:srgbClr val="000000">
                        <a:alpha val="40000"/>
                      </a:srgbClr>
                    </a:outerShdw>
                  </a:effectLst>
                </a:defRPr>
              </a:pPr>
              <a:r>
                <a:t>Rotavirus (6 months)</a:t>
              </a:r>
            </a:p>
            <a:p>
              <a:pPr>
                <a:defRPr sz="1100">
                  <a:solidFill>
                    <a:srgbClr val="FFFFFF"/>
                  </a:solidFill>
                  <a:effectLst>
                    <a:outerShdw sx="100000" sy="100000" kx="0" ky="0" algn="b" rotWithShape="0" blurRad="50800" dist="76200" dir="2700000">
                      <a:srgbClr val="000000">
                        <a:alpha val="40000"/>
                      </a:srgbClr>
                    </a:outerShdw>
                  </a:effectLst>
                </a:defRPr>
              </a:pPr>
              <a:r>
                <a:t>Influenza (6 months)</a:t>
              </a:r>
            </a:p>
            <a:p>
              <a:pPr>
                <a:defRPr sz="1100">
                  <a:solidFill>
                    <a:srgbClr val="FFFFFF"/>
                  </a:solidFill>
                  <a:effectLst>
                    <a:outerShdw sx="100000" sy="100000" kx="0" ky="0" algn="b" rotWithShape="0" blurRad="50800" dist="76200" dir="2700000">
                      <a:srgbClr val="000000">
                        <a:alpha val="40000"/>
                      </a:srgbClr>
                    </a:outerShdw>
                  </a:effectLst>
                </a:defRPr>
              </a:pPr>
              <a:r>
                <a:t>MMR (12 months)</a:t>
              </a:r>
            </a:p>
            <a:p>
              <a:pPr>
                <a:defRPr sz="1100">
                  <a:solidFill>
                    <a:srgbClr val="FFFFFF"/>
                  </a:solidFill>
                  <a:effectLst>
                    <a:outerShdw sx="100000" sy="100000" kx="0" ky="0" algn="b" rotWithShape="0" blurRad="50800" dist="76200" dir="2700000">
                      <a:srgbClr val="000000">
                        <a:alpha val="40000"/>
                      </a:srgbClr>
                    </a:outerShdw>
                  </a:effectLst>
                </a:defRPr>
              </a:pPr>
              <a:r>
                <a:t>Varicella (12 months)</a:t>
              </a:r>
            </a:p>
            <a:p>
              <a:pPr>
                <a:defRPr sz="1100">
                  <a:solidFill>
                    <a:srgbClr val="FFFFFF"/>
                  </a:solidFill>
                  <a:effectLst>
                    <a:outerShdw sx="100000" sy="100000" kx="0" ky="0" algn="b" rotWithShape="0" blurRad="50800" dist="76200" dir="2700000">
                      <a:srgbClr val="000000">
                        <a:alpha val="40000"/>
                      </a:srgbClr>
                    </a:outerShdw>
                  </a:effectLst>
                </a:defRPr>
              </a:pPr>
              <a:r>
                <a:t>Hib (12 months)</a:t>
              </a:r>
            </a:p>
            <a:p>
              <a:pPr>
                <a:defRPr sz="1100">
                  <a:solidFill>
                    <a:srgbClr val="FFFFFF"/>
                  </a:solidFill>
                  <a:effectLst>
                    <a:outerShdw sx="100000" sy="100000" kx="0" ky="0" algn="b" rotWithShape="0" blurRad="50800" dist="76200" dir="2700000">
                      <a:srgbClr val="000000">
                        <a:alpha val="40000"/>
                      </a:srgbClr>
                    </a:outerShdw>
                  </a:effectLst>
                </a:defRPr>
              </a:pPr>
              <a:r>
                <a:t>Hepatitis A (12 months)</a:t>
              </a:r>
            </a:p>
            <a:p>
              <a:pPr>
                <a:defRPr sz="1100">
                  <a:solidFill>
                    <a:srgbClr val="FFFFFF"/>
                  </a:solidFill>
                  <a:effectLst>
                    <a:outerShdw sx="100000" sy="100000" kx="0" ky="0" algn="b" rotWithShape="0" blurRad="50800" dist="76200" dir="2700000">
                      <a:srgbClr val="000000">
                        <a:alpha val="40000"/>
                      </a:srgbClr>
                    </a:outerShdw>
                  </a:effectLst>
                </a:defRPr>
              </a:pPr>
              <a:r>
                <a:t>PCV (12 months)</a:t>
              </a:r>
            </a:p>
            <a:p>
              <a:pPr>
                <a:defRPr sz="1100">
                  <a:solidFill>
                    <a:srgbClr val="FFFFFF"/>
                  </a:solidFill>
                  <a:effectLst>
                    <a:outerShdw sx="100000" sy="100000" kx="0" ky="0" algn="b" rotWithShape="0" blurRad="50800" dist="76200" dir="2700000">
                      <a:srgbClr val="000000">
                        <a:alpha val="40000"/>
                      </a:srgbClr>
                    </a:outerShdw>
                  </a:effectLst>
                </a:defRPr>
              </a:pPr>
              <a:r>
                <a:t>DTaP (15 months)</a:t>
              </a:r>
            </a:p>
            <a:p>
              <a:pPr>
                <a:defRPr sz="1100">
                  <a:solidFill>
                    <a:srgbClr val="FFFFFF"/>
                  </a:solidFill>
                  <a:effectLst>
                    <a:outerShdw sx="100000" sy="100000" kx="0" ky="0" algn="b" rotWithShape="0" blurRad="50800" dist="76200" dir="2700000">
                      <a:srgbClr val="000000">
                        <a:alpha val="40000"/>
                      </a:srgbClr>
                    </a:outerShdw>
                  </a:effectLst>
                </a:defRPr>
              </a:pPr>
              <a:r>
                <a:t>Hepatitis A (18 months)</a:t>
              </a:r>
            </a:p>
            <a:p>
              <a:pPr>
                <a:defRPr sz="1100">
                  <a:solidFill>
                    <a:srgbClr val="FFFFFF"/>
                  </a:solidFill>
                  <a:effectLst>
                    <a:outerShdw sx="100000" sy="100000" kx="0" ky="0" algn="b" rotWithShape="0" blurRad="50800" dist="76200" dir="2700000">
                      <a:srgbClr val="000000">
                        <a:alpha val="40000"/>
                      </a:srgbClr>
                    </a:outerShdw>
                  </a:effectLst>
                </a:defRPr>
              </a:pPr>
              <a:r>
                <a:t>Influenza (18 months)</a:t>
              </a:r>
            </a:p>
            <a:p>
              <a:pPr>
                <a:defRPr sz="1100">
                  <a:solidFill>
                    <a:srgbClr val="FFFFFF"/>
                  </a:solidFill>
                  <a:effectLst>
                    <a:outerShdw sx="100000" sy="100000" kx="0" ky="0" algn="b" rotWithShape="0" blurRad="50800" dist="76200" dir="2700000">
                      <a:srgbClr val="000000">
                        <a:alpha val="40000"/>
                      </a:srgbClr>
                    </a:outerShdw>
                  </a:effectLst>
                </a:defRPr>
              </a:pPr>
            </a:p>
            <a:p>
              <a:pPr>
                <a:defRPr sz="1100">
                  <a:solidFill>
                    <a:srgbClr val="FFFFFF"/>
                  </a:solidFill>
                  <a:effectLst>
                    <a:outerShdw sx="100000" sy="100000" kx="0" ky="0" algn="b" rotWithShape="0" blurRad="50800" dist="76200" dir="2700000">
                      <a:srgbClr val="000000">
                        <a:alpha val="40000"/>
                      </a:srgbClr>
                    </a:outerShdw>
                  </a:effectLst>
                </a:defRPr>
              </a:pPr>
              <a:r>
                <a:t>Influenza (2 years)</a:t>
              </a:r>
            </a:p>
            <a:p>
              <a:pPr>
                <a:defRPr sz="1100">
                  <a:solidFill>
                    <a:srgbClr val="FFFFFF"/>
                  </a:solidFill>
                  <a:effectLst>
                    <a:outerShdw sx="100000" sy="100000" kx="0" ky="0" algn="b" rotWithShape="0" blurRad="50800" dist="76200" dir="2700000">
                      <a:srgbClr val="000000">
                        <a:alpha val="40000"/>
                      </a:srgbClr>
                    </a:outerShdw>
                  </a:effectLst>
                </a:defRPr>
              </a:pPr>
              <a:r>
                <a:t>Influenza (3 years)</a:t>
              </a:r>
            </a:p>
            <a:p>
              <a:pPr>
                <a:defRPr sz="1100">
                  <a:solidFill>
                    <a:srgbClr val="FFFFFF"/>
                  </a:solidFill>
                  <a:effectLst>
                    <a:outerShdw sx="100000" sy="100000" kx="0" ky="0" algn="b" rotWithShape="0" blurRad="50800" dist="76200" dir="2700000">
                      <a:srgbClr val="000000">
                        <a:alpha val="40000"/>
                      </a:srgbClr>
                    </a:outerShdw>
                  </a:effectLst>
                </a:defRPr>
              </a:pPr>
              <a:r>
                <a:t>Influenza (4 years)</a:t>
              </a:r>
            </a:p>
            <a:p>
              <a:pPr>
                <a:defRPr sz="1100">
                  <a:solidFill>
                    <a:srgbClr val="FFFFFF"/>
                  </a:solidFill>
                  <a:effectLst>
                    <a:outerShdw sx="100000" sy="100000" kx="0" ky="0" algn="b" rotWithShape="0" blurRad="50800" dist="76200" dir="2700000">
                      <a:srgbClr val="000000">
                        <a:alpha val="40000"/>
                      </a:srgbClr>
                    </a:outerShdw>
                  </a:effectLst>
                </a:defRPr>
              </a:pPr>
              <a:r>
                <a:t>DTaP (4 years)</a:t>
              </a:r>
            </a:p>
            <a:p>
              <a:pPr>
                <a:defRPr sz="1100">
                  <a:solidFill>
                    <a:srgbClr val="FFFFFF"/>
                  </a:solidFill>
                  <a:effectLst>
                    <a:outerShdw sx="100000" sy="100000" kx="0" ky="0" algn="b" rotWithShape="0" blurRad="50800" dist="76200" dir="2700000">
                      <a:srgbClr val="000000">
                        <a:alpha val="40000"/>
                      </a:srgbClr>
                    </a:outerShdw>
                  </a:effectLst>
                </a:defRPr>
              </a:pPr>
              <a:r>
                <a:t>MMR (4 years)</a:t>
              </a:r>
            </a:p>
            <a:p>
              <a:pPr>
                <a:defRPr sz="1100">
                  <a:solidFill>
                    <a:srgbClr val="FFFFFF"/>
                  </a:solidFill>
                  <a:effectLst>
                    <a:outerShdw sx="100000" sy="100000" kx="0" ky="0" algn="b" rotWithShape="0" blurRad="50800" dist="76200" dir="2700000">
                      <a:srgbClr val="000000">
                        <a:alpha val="40000"/>
                      </a:srgbClr>
                    </a:outerShdw>
                  </a:effectLst>
                </a:defRPr>
              </a:pPr>
              <a:r>
                <a:t>IPV (4 years)</a:t>
              </a:r>
            </a:p>
            <a:p>
              <a:pPr>
                <a:defRPr sz="1100">
                  <a:solidFill>
                    <a:srgbClr val="FFFFFF"/>
                  </a:solidFill>
                  <a:effectLst>
                    <a:outerShdw sx="100000" sy="100000" kx="0" ky="0" algn="b" rotWithShape="0" blurRad="50800" dist="76200" dir="2700000">
                      <a:srgbClr val="000000">
                        <a:alpha val="40000"/>
                      </a:srgbClr>
                    </a:outerShdw>
                  </a:effectLst>
                </a:defRPr>
              </a:pPr>
              <a:r>
                <a:t>Varicella (4 years)</a:t>
              </a:r>
            </a:p>
            <a:p>
              <a:pPr>
                <a:defRPr sz="1100">
                  <a:solidFill>
                    <a:srgbClr val="FFFFFF"/>
                  </a:solidFill>
                  <a:effectLst>
                    <a:outerShdw sx="100000" sy="100000" kx="0" ky="0" algn="b" rotWithShape="0" blurRad="50800" dist="76200" dir="2700000">
                      <a:srgbClr val="000000">
                        <a:alpha val="40000"/>
                      </a:srgbClr>
                    </a:outerShdw>
                  </a:effectLst>
                </a:defRPr>
              </a:pPr>
              <a:r>
                <a:t>Influenza (5 years)</a:t>
              </a:r>
            </a:p>
            <a:p>
              <a:pPr>
                <a:defRPr sz="1100">
                  <a:solidFill>
                    <a:srgbClr val="FFFFFF"/>
                  </a:solidFill>
                  <a:effectLst>
                    <a:outerShdw sx="100000" sy="100000" kx="0" ky="0" algn="b" rotWithShape="0" blurRad="50800" dist="76200" dir="2700000">
                      <a:srgbClr val="000000">
                        <a:alpha val="40000"/>
                      </a:srgbClr>
                    </a:outerShdw>
                  </a:effectLst>
                </a:defRPr>
              </a:pPr>
              <a:r>
                <a:t>Influenza (6 years)</a:t>
              </a:r>
            </a:p>
            <a:p>
              <a:pPr>
                <a:defRPr sz="1100">
                  <a:solidFill>
                    <a:srgbClr val="FFFFFF"/>
                  </a:solidFill>
                  <a:effectLst>
                    <a:outerShdw sx="100000" sy="100000" kx="0" ky="0" algn="b" rotWithShape="0" blurRad="50800" dist="76200" dir="2700000">
                      <a:srgbClr val="000000">
                        <a:alpha val="40000"/>
                      </a:srgbClr>
                    </a:outerShdw>
                  </a:effectLst>
                </a:defRPr>
              </a:pPr>
              <a:r>
                <a:t>Influenza (7 years)</a:t>
              </a:r>
            </a:p>
            <a:p>
              <a:pPr>
                <a:defRPr sz="1100">
                  <a:solidFill>
                    <a:srgbClr val="FFFFFF"/>
                  </a:solidFill>
                  <a:effectLst>
                    <a:outerShdw sx="100000" sy="100000" kx="0" ky="0" algn="b" rotWithShape="0" blurRad="50800" dist="76200" dir="2700000">
                      <a:srgbClr val="000000">
                        <a:alpha val="40000"/>
                      </a:srgbClr>
                    </a:outerShdw>
                  </a:effectLst>
                </a:defRPr>
              </a:pPr>
              <a:r>
                <a:t>Influenza (8 years)</a:t>
              </a:r>
            </a:p>
            <a:p>
              <a:pPr>
                <a:defRPr sz="1100">
                  <a:solidFill>
                    <a:srgbClr val="FFFFFF"/>
                  </a:solidFill>
                  <a:effectLst>
                    <a:outerShdw sx="100000" sy="100000" kx="0" ky="0" algn="b" rotWithShape="0" blurRad="50800" dist="76200" dir="2700000">
                      <a:srgbClr val="000000">
                        <a:alpha val="40000"/>
                      </a:srgbClr>
                    </a:outerShdw>
                  </a:effectLst>
                </a:defRPr>
              </a:pPr>
              <a:r>
                <a:t>Influenza (9 years)</a:t>
              </a:r>
            </a:p>
            <a:p>
              <a:pPr>
                <a:defRPr sz="1100">
                  <a:solidFill>
                    <a:srgbClr val="FFFFFF"/>
                  </a:solidFill>
                  <a:effectLst>
                    <a:outerShdw sx="100000" sy="100000" kx="0" ky="0" algn="b" rotWithShape="0" blurRad="50800" dist="76200" dir="2700000">
                      <a:srgbClr val="000000">
                        <a:alpha val="40000"/>
                      </a:srgbClr>
                    </a:outerShdw>
                  </a:effectLst>
                </a:defRPr>
              </a:pPr>
              <a:r>
                <a:t>Influenza (10 years)</a:t>
              </a:r>
            </a:p>
            <a:p>
              <a:pPr>
                <a:defRPr sz="1100">
                  <a:solidFill>
                    <a:srgbClr val="FFFFFF"/>
                  </a:solidFill>
                  <a:effectLst>
                    <a:outerShdw sx="100000" sy="100000" kx="0" ky="0" algn="b" rotWithShape="0" blurRad="50800" dist="76200" dir="2700000">
                      <a:srgbClr val="000000">
                        <a:alpha val="40000"/>
                      </a:srgbClr>
                    </a:outerShdw>
                  </a:effectLst>
                </a:defRPr>
              </a:pPr>
              <a:r>
                <a:t>HPV (11 years)</a:t>
              </a:r>
            </a:p>
            <a:p>
              <a:pPr>
                <a:defRPr sz="1100">
                  <a:solidFill>
                    <a:srgbClr val="FFFFFF"/>
                  </a:solidFill>
                  <a:effectLst>
                    <a:outerShdw sx="100000" sy="100000" kx="0" ky="0" algn="b" rotWithShape="0" blurRad="50800" dist="76200" dir="2700000">
                      <a:srgbClr val="000000">
                        <a:alpha val="40000"/>
                      </a:srgbClr>
                    </a:outerShdw>
                  </a:effectLst>
                </a:defRPr>
              </a:pPr>
              <a:r>
                <a:t>Men ACWY (11 years) </a:t>
              </a:r>
            </a:p>
            <a:p>
              <a:pPr>
                <a:defRPr sz="1100">
                  <a:solidFill>
                    <a:srgbClr val="FFFFFF"/>
                  </a:solidFill>
                  <a:effectLst>
                    <a:outerShdw sx="100000" sy="100000" kx="0" ky="0" algn="b" rotWithShape="0" blurRad="50800" dist="76200" dir="2700000">
                      <a:srgbClr val="000000">
                        <a:alpha val="40000"/>
                      </a:srgbClr>
                    </a:outerShdw>
                  </a:effectLst>
                </a:defRPr>
              </a:pPr>
              <a:r>
                <a:t>Influenza (11 years)</a:t>
              </a:r>
            </a:p>
            <a:p>
              <a:pPr>
                <a:defRPr sz="1100">
                  <a:solidFill>
                    <a:srgbClr val="FFFFFF"/>
                  </a:solidFill>
                  <a:effectLst>
                    <a:outerShdw sx="100000" sy="100000" kx="0" ky="0" algn="b" rotWithShape="0" blurRad="50800" dist="76200" dir="2700000">
                      <a:srgbClr val="000000">
                        <a:alpha val="40000"/>
                      </a:srgbClr>
                    </a:outerShdw>
                  </a:effectLst>
                </a:defRPr>
              </a:pPr>
              <a:r>
                <a:t>TDaP (11 years)</a:t>
              </a:r>
            </a:p>
            <a:p>
              <a:pPr>
                <a:defRPr sz="1100">
                  <a:solidFill>
                    <a:srgbClr val="FFFFFF"/>
                  </a:solidFill>
                  <a:effectLst>
                    <a:outerShdw sx="100000" sy="100000" kx="0" ky="0" algn="b" rotWithShape="0" blurRad="50800" dist="76200" dir="2700000">
                      <a:srgbClr val="000000">
                        <a:alpha val="40000"/>
                      </a:srgbClr>
                    </a:outerShdw>
                  </a:effectLst>
                </a:defRPr>
              </a:pPr>
              <a:r>
                <a:t>HPV (11 ½ years)</a:t>
              </a:r>
            </a:p>
            <a:p>
              <a:pPr>
                <a:defRPr sz="1100">
                  <a:solidFill>
                    <a:srgbClr val="FFFFFF"/>
                  </a:solidFill>
                  <a:effectLst>
                    <a:outerShdw sx="100000" sy="100000" kx="0" ky="0" algn="b" rotWithShape="0" blurRad="50800" dist="76200" dir="2700000">
                      <a:srgbClr val="000000">
                        <a:alpha val="40000"/>
                      </a:srgbClr>
                    </a:outerShdw>
                  </a:effectLst>
                </a:defRPr>
              </a:pPr>
              <a:r>
                <a:t>Influenza (12 years)</a:t>
              </a:r>
            </a:p>
            <a:p>
              <a:pPr>
                <a:defRPr sz="1100">
                  <a:solidFill>
                    <a:srgbClr val="FFFFFF"/>
                  </a:solidFill>
                  <a:effectLst>
                    <a:outerShdw sx="100000" sy="100000" kx="0" ky="0" algn="b" rotWithShape="0" blurRad="50800" dist="76200" dir="2700000">
                      <a:srgbClr val="000000">
                        <a:alpha val="40000"/>
                      </a:srgbClr>
                    </a:outerShdw>
                  </a:effectLst>
                </a:defRPr>
              </a:pPr>
              <a:r>
                <a:t>Influenza (13 years)</a:t>
              </a:r>
            </a:p>
            <a:p>
              <a:pPr>
                <a:defRPr sz="1100">
                  <a:solidFill>
                    <a:srgbClr val="FFFFFF"/>
                  </a:solidFill>
                  <a:effectLst>
                    <a:outerShdw sx="100000" sy="100000" kx="0" ky="0" algn="b" rotWithShape="0" blurRad="50800" dist="76200" dir="2700000">
                      <a:srgbClr val="000000">
                        <a:alpha val="40000"/>
                      </a:srgbClr>
                    </a:outerShdw>
                  </a:effectLst>
                </a:defRPr>
              </a:pPr>
              <a:r>
                <a:t>Influenza (14 years)</a:t>
              </a:r>
            </a:p>
            <a:p>
              <a:pPr>
                <a:defRPr sz="1100">
                  <a:solidFill>
                    <a:srgbClr val="FFFFFF"/>
                  </a:solidFill>
                  <a:effectLst>
                    <a:outerShdw sx="100000" sy="100000" kx="0" ky="0" algn="b" rotWithShape="0" blurRad="50800" dist="76200" dir="2700000">
                      <a:srgbClr val="000000">
                        <a:alpha val="40000"/>
                      </a:srgbClr>
                    </a:outerShdw>
                  </a:effectLst>
                </a:defRPr>
              </a:pPr>
              <a:r>
                <a:t>Influenza (15 years)</a:t>
              </a:r>
            </a:p>
            <a:p>
              <a:pPr>
                <a:defRPr sz="1100">
                  <a:solidFill>
                    <a:srgbClr val="FFFFFF"/>
                  </a:solidFill>
                  <a:effectLst>
                    <a:outerShdw sx="100000" sy="100000" kx="0" ky="0" algn="b" rotWithShape="0" blurRad="50800" dist="76200" dir="2700000">
                      <a:srgbClr val="000000">
                        <a:alpha val="40000"/>
                      </a:srgbClr>
                    </a:outerShdw>
                  </a:effectLst>
                </a:defRPr>
              </a:pPr>
              <a:r>
                <a:t>Men ACWY (16 years)</a:t>
              </a:r>
            </a:p>
            <a:p>
              <a:pPr>
                <a:defRPr sz="1100">
                  <a:solidFill>
                    <a:srgbClr val="FFFFFF"/>
                  </a:solidFill>
                  <a:effectLst>
                    <a:outerShdw sx="100000" sy="100000" kx="0" ky="0" algn="b" rotWithShape="0" blurRad="50800" dist="76200" dir="2700000">
                      <a:srgbClr val="000000">
                        <a:alpha val="40000"/>
                      </a:srgbClr>
                    </a:outerShdw>
                  </a:effectLst>
                </a:defRPr>
              </a:pPr>
              <a:r>
                <a:t>Influenza (16 years)</a:t>
              </a:r>
            </a:p>
            <a:p>
              <a:pPr>
                <a:defRPr sz="1100">
                  <a:solidFill>
                    <a:srgbClr val="FFFFFF"/>
                  </a:solidFill>
                  <a:effectLst>
                    <a:outerShdw sx="100000" sy="100000" kx="0" ky="0" algn="b" rotWithShape="0" blurRad="50800" dist="76200" dir="2700000">
                      <a:srgbClr val="000000">
                        <a:alpha val="40000"/>
                      </a:srgbClr>
                    </a:outerShdw>
                  </a:effectLst>
                </a:defRPr>
              </a:pPr>
              <a:r>
                <a:t>Influenza (17 years)</a:t>
              </a:r>
            </a:p>
            <a:p>
              <a:pPr>
                <a:defRPr sz="1100">
                  <a:solidFill>
                    <a:srgbClr val="FFFFFF"/>
                  </a:solidFill>
                  <a:effectLst>
                    <a:outerShdw sx="100000" sy="100000" kx="0" ky="0" algn="b" rotWithShape="0" blurRad="50800" dist="76200" dir="2700000">
                      <a:srgbClr val="000000">
                        <a:alpha val="40000"/>
                      </a:srgbClr>
                    </a:outerShdw>
                  </a:effectLst>
                </a:defRPr>
              </a:pPr>
              <a:r>
                <a:t>Influenza (18 years)</a:t>
              </a:r>
            </a:p>
          </p:txBody>
        </p:sp>
        <p:sp>
          <p:nvSpPr>
            <p:cNvPr id="282" name="TextBox 6"/>
            <p:cNvSpPr/>
            <p:nvPr/>
          </p:nvSpPr>
          <p:spPr>
            <a:xfrm>
              <a:off x="751734" y="0"/>
              <a:ext cx="1237021" cy="777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4400">
                  <a:solidFill>
                    <a:schemeClr val="accent4"/>
                  </a:solidFill>
                  <a:effectLst>
                    <a:outerShdw sx="100000" sy="100000" kx="0" ky="0" algn="b" rotWithShape="0" blurRad="76200" dist="76200" dir="2700000">
                      <a:srgbClr val="000000">
                        <a:alpha val="70000"/>
                      </a:srgbClr>
                    </a:outerShdw>
                  </a:effectLst>
                </a:defRPr>
              </a:lvl1pPr>
            </a:lstStyle>
            <a:p>
              <a:pPr/>
              <a:r>
                <a:t>2017</a:t>
              </a:r>
            </a:p>
          </p:txBody>
        </p:sp>
        <p:sp>
          <p:nvSpPr>
            <p:cNvPr id="283" name="Straight Connector 7"/>
            <p:cNvSpPr/>
            <p:nvPr/>
          </p:nvSpPr>
          <p:spPr>
            <a:xfrm>
              <a:off x="151462" y="984577"/>
              <a:ext cx="2812650" cy="1"/>
            </a:xfrm>
            <a:prstGeom prst="line">
              <a:avLst/>
            </a:prstGeom>
            <a:noFill/>
            <a:ln w="22225" cap="flat">
              <a:solidFill>
                <a:srgbClr val="FFFFFF"/>
              </a:solidFill>
              <a:prstDash val="solid"/>
              <a:miter lim="800000"/>
            </a:ln>
            <a:effectLst>
              <a:outerShdw sx="100000" sy="100000" kx="0" ky="0" algn="b" rotWithShape="0" blurRad="50800" dist="76200" dir="2700000">
                <a:srgbClr val="000000">
                  <a:alpha val="40000"/>
                </a:srgbClr>
              </a:outerShdw>
            </a:effectLst>
          </p:spPr>
          <p:txBody>
            <a:bodyPr wrap="square" lIns="45719" tIns="45719" rIns="45719" bIns="45719" numCol="1" anchor="t">
              <a:noAutofit/>
            </a:bodyPr>
            <a:lstStyle/>
            <a:p>
              <a:pPr/>
            </a:p>
          </p:txBody>
        </p:sp>
        <p:sp>
          <p:nvSpPr>
            <p:cNvPr id="284" name="TextBox 13"/>
            <p:cNvSpPr/>
            <p:nvPr/>
          </p:nvSpPr>
          <p:spPr>
            <a:xfrm>
              <a:off x="790300" y="567748"/>
              <a:ext cx="1183071"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solidFill>
                    <a:srgbClr val="FFFFFF"/>
                  </a:solidFill>
                  <a:effectLst>
                    <a:outerShdw sx="100000" sy="100000" kx="0" ky="0" algn="b" rotWithShape="0" blurRad="50800" dist="76200" dir="2700000">
                      <a:srgbClr val="000000">
                        <a:alpha val="40000"/>
                      </a:srgbClr>
                    </a:outerShdw>
                  </a:effectLst>
                </a:defRPr>
              </a:lvl1pPr>
            </a:lstStyle>
            <a:p>
              <a:pPr/>
              <a:r>
                <a:t>53 Vaccines</a:t>
              </a:r>
            </a:p>
          </p:txBody>
        </p:sp>
      </p:grpSp>
      <p:grpSp>
        <p:nvGrpSpPr>
          <p:cNvPr id="290" name="Group"/>
          <p:cNvGrpSpPr/>
          <p:nvPr/>
        </p:nvGrpSpPr>
        <p:grpSpPr>
          <a:xfrm>
            <a:off x="5978899" y="664610"/>
            <a:ext cx="5225128" cy="6117511"/>
            <a:chOff x="0" y="0"/>
            <a:chExt cx="5225127" cy="6117509"/>
          </a:xfrm>
        </p:grpSpPr>
        <p:sp>
          <p:nvSpPr>
            <p:cNvPr id="286" name="TextBox 9"/>
            <p:cNvSpPr/>
            <p:nvPr/>
          </p:nvSpPr>
          <p:spPr>
            <a:xfrm>
              <a:off x="85912" y="1030565"/>
              <a:ext cx="5053303" cy="50869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3" spcCol="252665" anchor="t">
              <a:noAutofit/>
            </a:bodyPr>
            <a:lstStyle/>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Hepatitis A (18 months)</a:t>
              </a:r>
            </a:p>
            <a:p>
              <a:pPr>
                <a:defRPr sz="600">
                  <a:solidFill>
                    <a:srgbClr val="FFFFFF"/>
                  </a:solidFill>
                  <a:effectLst>
                    <a:outerShdw sx="100000" sy="100000" kx="0" ky="0" algn="b" rotWithShape="0" blurRad="50800" dist="76200" dir="2700000">
                      <a:srgbClr val="000000">
                        <a:alpha val="40000"/>
                      </a:srgbClr>
                    </a:outerShdw>
                  </a:effectLst>
                </a:defRPr>
              </a:pPr>
              <a:r>
                <a:t>Influenza (18 months)</a:t>
              </a:r>
            </a:p>
            <a:p>
              <a:pPr>
                <a:defRPr sz="600">
                  <a:solidFill>
                    <a:srgbClr val="FFFFFF"/>
                  </a:solidFill>
                  <a:effectLst>
                    <a:outerShdw sx="100000" sy="100000" kx="0" ky="0" algn="b" rotWithShape="0" blurRad="50800" dist="76200" dir="2700000">
                      <a:srgbClr val="000000">
                        <a:alpha val="40000"/>
                      </a:srgbClr>
                    </a:outerShdw>
                  </a:effectLst>
                </a:defRPr>
              </a:pPr>
              <a:r>
                <a:t>Influenza (2 years)</a:t>
              </a:r>
            </a:p>
            <a:p>
              <a:pPr>
                <a:defRPr sz="600">
                  <a:solidFill>
                    <a:srgbClr val="FFFFFF"/>
                  </a:solidFill>
                  <a:effectLst>
                    <a:outerShdw sx="100000" sy="100000" kx="0" ky="0" algn="b" rotWithShape="0" blurRad="50800" dist="76200" dir="2700000">
                      <a:srgbClr val="000000">
                        <a:alpha val="40000"/>
                      </a:srgbClr>
                    </a:outerShdw>
                  </a:effectLst>
                </a:defRPr>
              </a:pPr>
              <a:r>
                <a:t>Influenza (3 years)</a:t>
              </a:r>
            </a:p>
            <a:p>
              <a:pPr>
                <a:defRPr sz="600">
                  <a:solidFill>
                    <a:srgbClr val="FFFFFF"/>
                  </a:solidFill>
                  <a:effectLst>
                    <a:outerShdw sx="100000" sy="100000" kx="0" ky="0" algn="b" rotWithShape="0" blurRad="50800" dist="76200" dir="2700000">
                      <a:srgbClr val="000000">
                        <a:alpha val="40000"/>
                      </a:srgbClr>
                    </a:outerShdw>
                  </a:effectLst>
                </a:defRPr>
              </a:pPr>
              <a:r>
                <a:t>Influenza (4 years)</a:t>
              </a:r>
            </a:p>
            <a:p>
              <a:pPr>
                <a:defRPr sz="600">
                  <a:solidFill>
                    <a:srgbClr val="FFFFFF"/>
                  </a:solidFill>
                  <a:effectLst>
                    <a:outerShdw sx="100000" sy="100000" kx="0" ky="0" algn="b" rotWithShape="0" blurRad="50800" dist="76200" dir="2700000">
                      <a:srgbClr val="000000">
                        <a:alpha val="40000"/>
                      </a:srgbClr>
                    </a:outerShdw>
                  </a:effectLst>
                </a:defRPr>
              </a:pPr>
              <a:r>
                <a:t>DTaP (4 years)</a:t>
              </a:r>
            </a:p>
            <a:p>
              <a:pPr>
                <a:defRPr sz="600">
                  <a:solidFill>
                    <a:srgbClr val="FFFFFF"/>
                  </a:solidFill>
                  <a:effectLst>
                    <a:outerShdw sx="100000" sy="100000" kx="0" ky="0" algn="b" rotWithShape="0" blurRad="50800" dist="76200" dir="2700000">
                      <a:srgbClr val="000000">
                        <a:alpha val="40000"/>
                      </a:srgbClr>
                    </a:outerShdw>
                  </a:effectLst>
                </a:defRPr>
              </a:pPr>
              <a:r>
                <a:t>MMR (4 years)</a:t>
              </a:r>
            </a:p>
            <a:p>
              <a:pPr>
                <a:defRPr sz="600">
                  <a:solidFill>
                    <a:srgbClr val="FFFFFF"/>
                  </a:solidFill>
                  <a:effectLst>
                    <a:outerShdw sx="100000" sy="100000" kx="0" ky="0" algn="b" rotWithShape="0" blurRad="50800" dist="76200" dir="2700000">
                      <a:srgbClr val="000000">
                        <a:alpha val="40000"/>
                      </a:srgbClr>
                    </a:outerShdw>
                  </a:effectLst>
                </a:defRPr>
              </a:pPr>
              <a:r>
                <a:t>Rubella (4 years)</a:t>
              </a:r>
            </a:p>
            <a:p>
              <a:pPr>
                <a:defRPr sz="600">
                  <a:solidFill>
                    <a:srgbClr val="FFFFFF"/>
                  </a:solidFill>
                  <a:effectLst>
                    <a:outerShdw sx="100000" sy="100000" kx="0" ky="0" algn="b" rotWithShape="0" blurRad="50800" dist="76200" dir="2700000">
                      <a:srgbClr val="000000">
                        <a:alpha val="40000"/>
                      </a:srgbClr>
                    </a:outerShdw>
                  </a:effectLst>
                </a:defRPr>
              </a:pPr>
              <a:r>
                <a:t>Varicella (4 years)</a:t>
              </a:r>
            </a:p>
            <a:p>
              <a:pPr>
                <a:defRPr sz="600">
                  <a:solidFill>
                    <a:srgbClr val="FFFFFF"/>
                  </a:solidFill>
                  <a:effectLst>
                    <a:outerShdw sx="100000" sy="100000" kx="0" ky="0" algn="b" rotWithShape="0" blurRad="50800" dist="76200" dir="2700000">
                      <a:srgbClr val="000000">
                        <a:alpha val="40000"/>
                      </a:srgbClr>
                    </a:outerShdw>
                  </a:effectLst>
                </a:defRPr>
              </a:pPr>
              <a:r>
                <a:t>Influenza (5 years)</a:t>
              </a:r>
            </a:p>
            <a:p>
              <a:pPr>
                <a:defRPr sz="600">
                  <a:solidFill>
                    <a:srgbClr val="FFFFFF"/>
                  </a:solidFill>
                  <a:effectLst>
                    <a:outerShdw sx="100000" sy="100000" kx="0" ky="0" algn="b" rotWithShape="0" blurRad="50800" dist="76200" dir="2700000">
                      <a:srgbClr val="000000">
                        <a:alpha val="40000"/>
                      </a:srgbClr>
                    </a:outerShdw>
                  </a:effectLst>
                </a:defRPr>
              </a:pPr>
              <a:r>
                <a:t>Influenza (6 years)</a:t>
              </a:r>
            </a:p>
            <a:p>
              <a:pPr>
                <a:defRPr sz="600">
                  <a:solidFill>
                    <a:srgbClr val="FFFFFF"/>
                  </a:solidFill>
                  <a:effectLst>
                    <a:outerShdw sx="100000" sy="100000" kx="0" ky="0" algn="b" rotWithShape="0" blurRad="50800" dist="76200" dir="2700000">
                      <a:srgbClr val="000000">
                        <a:alpha val="40000"/>
                      </a:srgbClr>
                    </a:outerShdw>
                  </a:effectLst>
                </a:defRPr>
              </a:pPr>
              <a:r>
                <a:t>Influenza (7 years)</a:t>
              </a:r>
            </a:p>
            <a:p>
              <a:pPr>
                <a:defRPr sz="600">
                  <a:solidFill>
                    <a:srgbClr val="FFFFFF"/>
                  </a:solidFill>
                  <a:effectLst>
                    <a:outerShdw sx="100000" sy="100000" kx="0" ky="0" algn="b" rotWithShape="0" blurRad="50800" dist="76200" dir="2700000">
                      <a:srgbClr val="000000">
                        <a:alpha val="40000"/>
                      </a:srgbClr>
                    </a:outerShdw>
                  </a:effectLst>
                </a:defRPr>
              </a:pPr>
              <a:r>
                <a:t>Influenza (8 years)</a:t>
              </a:r>
            </a:p>
            <a:p>
              <a:pPr>
                <a:defRPr sz="600">
                  <a:solidFill>
                    <a:srgbClr val="FFFFFF"/>
                  </a:solidFill>
                  <a:effectLst>
                    <a:outerShdw sx="100000" sy="100000" kx="0" ky="0" algn="b" rotWithShape="0" blurRad="50800" dist="76200" dir="2700000">
                      <a:srgbClr val="000000">
                        <a:alpha val="40000"/>
                      </a:srgbClr>
                    </a:outerShdw>
                  </a:effectLst>
                </a:defRPr>
              </a:pPr>
              <a:r>
                <a:t>Influenza (9 years)</a:t>
              </a:r>
            </a:p>
            <a:p>
              <a:pPr>
                <a:defRPr sz="600">
                  <a:solidFill>
                    <a:srgbClr val="FFFFFF"/>
                  </a:solidFill>
                  <a:effectLst>
                    <a:outerShdw sx="100000" sy="100000" kx="0" ky="0" algn="b" rotWithShape="0" blurRad="50800" dist="76200" dir="2700000">
                      <a:srgbClr val="000000">
                        <a:alpha val="40000"/>
                      </a:srgbClr>
                    </a:outerShdw>
                  </a:effectLst>
                </a:defRPr>
              </a:pPr>
              <a:r>
                <a:t>Influenza (10 years)</a:t>
              </a:r>
            </a:p>
            <a:p>
              <a:pPr>
                <a:defRPr sz="600">
                  <a:solidFill>
                    <a:srgbClr val="FFFFFF"/>
                  </a:solidFill>
                  <a:effectLst>
                    <a:outerShdw sx="100000" sy="100000" kx="0" ky="0" algn="b" rotWithShape="0" blurRad="50800" dist="76200" dir="2700000">
                      <a:srgbClr val="000000">
                        <a:alpha val="40000"/>
                      </a:srgbClr>
                    </a:outerShdw>
                  </a:effectLst>
                </a:defRPr>
              </a:pPr>
              <a:r>
                <a:t>HPV (11 years)</a:t>
              </a:r>
            </a:p>
            <a:p>
              <a:pPr>
                <a:defRPr sz="600">
                  <a:solidFill>
                    <a:srgbClr val="FFFFFF"/>
                  </a:solidFill>
                  <a:effectLst>
                    <a:outerShdw sx="100000" sy="100000" kx="0" ky="0" algn="b" rotWithShape="0" blurRad="50800" dist="76200" dir="2700000">
                      <a:srgbClr val="000000">
                        <a:alpha val="40000"/>
                      </a:srgbClr>
                    </a:outerShdw>
                  </a:effectLst>
                </a:defRPr>
              </a:pPr>
              <a:r>
                <a:t>Influenza (11 years)</a:t>
              </a:r>
            </a:p>
            <a:p>
              <a:pPr>
                <a:defRPr sz="600">
                  <a:solidFill>
                    <a:srgbClr val="FFFFFF"/>
                  </a:solidFill>
                  <a:effectLst>
                    <a:outerShdw sx="100000" sy="100000" kx="0" ky="0" algn="b" rotWithShape="0" blurRad="50800" dist="76200" dir="2700000">
                      <a:srgbClr val="000000">
                        <a:alpha val="40000"/>
                      </a:srgbClr>
                    </a:outerShdw>
                  </a:effectLst>
                </a:defRPr>
              </a:pPr>
              <a:r>
                <a:t>TDaP (11 years)</a:t>
              </a:r>
            </a:p>
            <a:p>
              <a:pPr>
                <a:defRPr sz="600">
                  <a:solidFill>
                    <a:srgbClr val="FFFFFF"/>
                  </a:solidFill>
                  <a:effectLst>
                    <a:outerShdw sx="100000" sy="100000" kx="0" ky="0" algn="b" rotWithShape="0" blurRad="50800" dist="76200" dir="2700000">
                      <a:srgbClr val="000000">
                        <a:alpha val="40000"/>
                      </a:srgbClr>
                    </a:outerShdw>
                  </a:effectLst>
                </a:defRPr>
              </a:pPr>
              <a:r>
                <a:t>HPV (11 ½ years)</a:t>
              </a:r>
            </a:p>
            <a:p>
              <a:pPr>
                <a:defRPr sz="600">
                  <a:solidFill>
                    <a:srgbClr val="FFFFFF"/>
                  </a:solidFill>
                  <a:effectLst>
                    <a:outerShdw sx="100000" sy="100000" kx="0" ky="0" algn="b" rotWithShape="0" blurRad="50800" dist="76200" dir="2700000">
                      <a:srgbClr val="000000">
                        <a:alpha val="40000"/>
                      </a:srgbClr>
                    </a:outerShdw>
                  </a:effectLst>
                </a:defRPr>
              </a:pPr>
              <a:r>
                <a:t>Influenza (12 years)</a:t>
              </a:r>
            </a:p>
            <a:p>
              <a:pPr>
                <a:defRPr sz="600">
                  <a:solidFill>
                    <a:srgbClr val="FFFFFF"/>
                  </a:solidFill>
                  <a:effectLst>
                    <a:outerShdw sx="100000" sy="100000" kx="0" ky="0" algn="b" rotWithShape="0" blurRad="50800" dist="76200" dir="2700000">
                      <a:srgbClr val="000000">
                        <a:alpha val="40000"/>
                      </a:srgbClr>
                    </a:outerShdw>
                  </a:effectLst>
                </a:defRPr>
              </a:pPr>
              <a:r>
                <a:t>HPV (12 years)</a:t>
              </a:r>
            </a:p>
            <a:p>
              <a:pPr>
                <a:defRPr sz="600">
                  <a:solidFill>
                    <a:srgbClr val="FFFFFF"/>
                  </a:solidFill>
                  <a:effectLst>
                    <a:outerShdw sx="100000" sy="100000" kx="0" ky="0" algn="b" rotWithShape="0" blurRad="50800" dist="76200" dir="2700000">
                      <a:srgbClr val="000000">
                        <a:alpha val="40000"/>
                      </a:srgbClr>
                    </a:outerShdw>
                  </a:effectLst>
                </a:defRPr>
              </a:pPr>
              <a:r>
                <a:t>Influenza (13 years)</a:t>
              </a:r>
            </a:p>
            <a:p>
              <a:pPr>
                <a:defRPr sz="600">
                  <a:solidFill>
                    <a:srgbClr val="FFFFFF"/>
                  </a:solidFill>
                  <a:effectLst>
                    <a:outerShdw sx="100000" sy="100000" kx="0" ky="0" algn="b" rotWithShape="0" blurRad="50800" dist="76200" dir="2700000">
                      <a:srgbClr val="000000">
                        <a:alpha val="40000"/>
                      </a:srgbClr>
                    </a:outerShdw>
                  </a:effectLst>
                </a:defRPr>
              </a:pPr>
              <a:r>
                <a:t>Influenza (14 years)</a:t>
              </a:r>
            </a:p>
            <a:p>
              <a:pPr>
                <a:defRPr sz="600">
                  <a:solidFill>
                    <a:srgbClr val="FFFFFF"/>
                  </a:solidFill>
                  <a:effectLst>
                    <a:outerShdw sx="100000" sy="100000" kx="0" ky="0" algn="b" rotWithShape="0" blurRad="50800" dist="76200" dir="2700000">
                      <a:srgbClr val="000000">
                        <a:alpha val="40000"/>
                      </a:srgbClr>
                    </a:outerShdw>
                  </a:effectLst>
                </a:defRPr>
              </a:pPr>
              <a:r>
                <a:t>Influenza (15 years)</a:t>
              </a:r>
            </a:p>
            <a:p>
              <a:pPr>
                <a:defRPr sz="600">
                  <a:solidFill>
                    <a:srgbClr val="FFFFFF"/>
                  </a:solidFill>
                  <a:effectLst>
                    <a:outerShdw sx="100000" sy="100000" kx="0" ky="0" algn="b" rotWithShape="0" blurRad="50800" dist="76200" dir="2700000">
                      <a:srgbClr val="000000">
                        <a:alpha val="40000"/>
                      </a:srgbClr>
                    </a:outerShdw>
                  </a:effectLst>
                </a:defRPr>
              </a:pPr>
              <a:r>
                <a:t>MCV (16 years)</a:t>
              </a:r>
            </a:p>
            <a:p>
              <a:pPr>
                <a:defRPr sz="600">
                  <a:solidFill>
                    <a:srgbClr val="FFFFFF"/>
                  </a:solidFill>
                  <a:effectLst>
                    <a:outerShdw sx="100000" sy="100000" kx="0" ky="0" algn="b" rotWithShape="0" blurRad="50800" dist="76200" dir="2700000">
                      <a:srgbClr val="000000">
                        <a:alpha val="40000"/>
                      </a:srgbClr>
                    </a:outerShdw>
                  </a:effectLst>
                </a:defRPr>
              </a:pPr>
              <a:r>
                <a:t>Influenza (16 years)</a:t>
              </a:r>
            </a:p>
            <a:p>
              <a:pPr>
                <a:defRPr sz="600">
                  <a:solidFill>
                    <a:srgbClr val="FFFFFF"/>
                  </a:solidFill>
                  <a:effectLst>
                    <a:outerShdw sx="100000" sy="100000" kx="0" ky="0" algn="b" rotWithShape="0" blurRad="50800" dist="76200" dir="2700000">
                      <a:srgbClr val="000000">
                        <a:alpha val="40000"/>
                      </a:srgbClr>
                    </a:outerShdw>
                  </a:effectLst>
                </a:defRPr>
              </a:pPr>
              <a:r>
                <a:t>MenB (16 years)</a:t>
              </a:r>
            </a:p>
            <a:p>
              <a:pPr>
                <a:defRPr sz="600">
                  <a:solidFill>
                    <a:srgbClr val="FFFFFF"/>
                  </a:solidFill>
                  <a:effectLst>
                    <a:outerShdw sx="100000" sy="100000" kx="0" ky="0" algn="b" rotWithShape="0" blurRad="50800" dist="76200" dir="2700000">
                      <a:srgbClr val="000000">
                        <a:alpha val="40000"/>
                      </a:srgbClr>
                    </a:outerShdw>
                  </a:effectLst>
                </a:defRPr>
              </a:pPr>
              <a:r>
                <a:t>Influenza (17 years)</a:t>
              </a:r>
            </a:p>
            <a:p>
              <a:pPr>
                <a:defRPr sz="600">
                  <a:solidFill>
                    <a:srgbClr val="FFFFFF"/>
                  </a:solidFill>
                  <a:effectLst>
                    <a:outerShdw sx="100000" sy="100000" kx="0" ky="0" algn="b" rotWithShape="0" blurRad="50800" dist="76200" dir="2700000">
                      <a:srgbClr val="000000">
                        <a:alpha val="40000"/>
                      </a:srgbClr>
                    </a:outerShdw>
                  </a:effectLst>
                </a:defRPr>
              </a:pPr>
              <a:r>
                <a:t>Influenza (18 years)</a:t>
              </a:r>
            </a:p>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Hepatitis A (18 months)</a:t>
              </a:r>
            </a:p>
            <a:p>
              <a:pPr>
                <a:defRPr sz="600">
                  <a:solidFill>
                    <a:srgbClr val="FFFFFF"/>
                  </a:solidFill>
                  <a:effectLst>
                    <a:outerShdw sx="100000" sy="100000" kx="0" ky="0" algn="b" rotWithShape="0" blurRad="50800" dist="76200" dir="2700000">
                      <a:srgbClr val="000000">
                        <a:alpha val="40000"/>
                      </a:srgbClr>
                    </a:outerShdw>
                  </a:effectLst>
                </a:defRPr>
              </a:pPr>
              <a:r>
                <a:t>Influenza (18 months)</a:t>
              </a:r>
            </a:p>
            <a:p>
              <a:pPr>
                <a:defRPr sz="600">
                  <a:solidFill>
                    <a:srgbClr val="FFFFFF"/>
                  </a:solidFill>
                  <a:effectLst>
                    <a:outerShdw sx="100000" sy="100000" kx="0" ky="0" algn="b" rotWithShape="0" blurRad="50800" dist="76200" dir="2700000">
                      <a:srgbClr val="000000">
                        <a:alpha val="40000"/>
                      </a:srgbClr>
                    </a:outerShdw>
                  </a:effectLst>
                </a:defRPr>
              </a:pPr>
              <a:r>
                <a:t>Influenza (2 years)</a:t>
              </a:r>
            </a:p>
            <a:p>
              <a:pPr>
                <a:defRPr sz="600">
                  <a:solidFill>
                    <a:srgbClr val="FFFFFF"/>
                  </a:solidFill>
                  <a:effectLst>
                    <a:outerShdw sx="100000" sy="100000" kx="0" ky="0" algn="b" rotWithShape="0" blurRad="50800" dist="76200" dir="2700000">
                      <a:srgbClr val="000000">
                        <a:alpha val="40000"/>
                      </a:srgbClr>
                    </a:outerShdw>
                  </a:effectLst>
                </a:defRPr>
              </a:pPr>
              <a:r>
                <a:t>Influenza (3 years)</a:t>
              </a:r>
            </a:p>
            <a:p>
              <a:pPr>
                <a:defRPr sz="600">
                  <a:solidFill>
                    <a:srgbClr val="FFFFFF"/>
                  </a:solidFill>
                  <a:effectLst>
                    <a:outerShdw sx="100000" sy="100000" kx="0" ky="0" algn="b" rotWithShape="0" blurRad="50800" dist="76200" dir="2700000">
                      <a:srgbClr val="000000">
                        <a:alpha val="40000"/>
                      </a:srgbClr>
                    </a:outerShdw>
                  </a:effectLst>
                </a:defRPr>
              </a:pPr>
              <a:r>
                <a:t>Influenza (4 years)</a:t>
              </a:r>
            </a:p>
            <a:p>
              <a:pPr>
                <a:defRPr sz="600">
                  <a:solidFill>
                    <a:srgbClr val="FFFFFF"/>
                  </a:solidFill>
                  <a:effectLst>
                    <a:outerShdw sx="100000" sy="100000" kx="0" ky="0" algn="b" rotWithShape="0" blurRad="50800" dist="76200" dir="2700000">
                      <a:srgbClr val="000000">
                        <a:alpha val="40000"/>
                      </a:srgbClr>
                    </a:outerShdw>
                  </a:effectLst>
                </a:defRPr>
              </a:pPr>
              <a:r>
                <a:t>DTaP (4 years)</a:t>
              </a:r>
            </a:p>
            <a:p>
              <a:pPr>
                <a:defRPr sz="600">
                  <a:solidFill>
                    <a:srgbClr val="FFFFFF"/>
                  </a:solidFill>
                  <a:effectLst>
                    <a:outerShdw sx="100000" sy="100000" kx="0" ky="0" algn="b" rotWithShape="0" blurRad="50800" dist="76200" dir="2700000">
                      <a:srgbClr val="000000">
                        <a:alpha val="40000"/>
                      </a:srgbClr>
                    </a:outerShdw>
                  </a:effectLst>
                </a:defRPr>
              </a:pPr>
              <a:r>
                <a:t>MMR (4 years)</a:t>
              </a:r>
            </a:p>
            <a:p>
              <a:pPr>
                <a:defRPr sz="600">
                  <a:solidFill>
                    <a:srgbClr val="FFFFFF"/>
                  </a:solidFill>
                  <a:effectLst>
                    <a:outerShdw sx="100000" sy="100000" kx="0" ky="0" algn="b" rotWithShape="0" blurRad="50800" dist="76200" dir="2700000">
                      <a:srgbClr val="000000">
                        <a:alpha val="40000"/>
                      </a:srgbClr>
                    </a:outerShdw>
                  </a:effectLst>
                </a:defRPr>
              </a:pPr>
              <a:r>
                <a:t>Rubella (4 years)</a:t>
              </a:r>
            </a:p>
            <a:p>
              <a:pPr>
                <a:defRPr sz="600">
                  <a:solidFill>
                    <a:srgbClr val="FFFFFF"/>
                  </a:solidFill>
                  <a:effectLst>
                    <a:outerShdw sx="100000" sy="100000" kx="0" ky="0" algn="b" rotWithShape="0" blurRad="50800" dist="76200" dir="2700000">
                      <a:srgbClr val="000000">
                        <a:alpha val="40000"/>
                      </a:srgbClr>
                    </a:outerShdw>
                  </a:effectLst>
                </a:defRPr>
              </a:pPr>
              <a:r>
                <a:t>Varicella (4 years)</a:t>
              </a:r>
            </a:p>
            <a:p>
              <a:pPr>
                <a:defRPr sz="600">
                  <a:solidFill>
                    <a:srgbClr val="FFFFFF"/>
                  </a:solidFill>
                  <a:effectLst>
                    <a:outerShdw sx="100000" sy="100000" kx="0" ky="0" algn="b" rotWithShape="0" blurRad="50800" dist="76200" dir="2700000">
                      <a:srgbClr val="000000">
                        <a:alpha val="40000"/>
                      </a:srgbClr>
                    </a:outerShdw>
                  </a:effectLst>
                </a:defRPr>
              </a:pPr>
              <a:r>
                <a:t>Influenza (5 years)</a:t>
              </a:r>
            </a:p>
            <a:p>
              <a:pPr>
                <a:defRPr sz="600">
                  <a:solidFill>
                    <a:srgbClr val="FFFFFF"/>
                  </a:solidFill>
                  <a:effectLst>
                    <a:outerShdw sx="100000" sy="100000" kx="0" ky="0" algn="b" rotWithShape="0" blurRad="50800" dist="76200" dir="2700000">
                      <a:srgbClr val="000000">
                        <a:alpha val="40000"/>
                      </a:srgbClr>
                    </a:outerShdw>
                  </a:effectLst>
                </a:defRPr>
              </a:pPr>
              <a:r>
                <a:t>Influenza (6 years)</a:t>
              </a:r>
            </a:p>
            <a:p>
              <a:pPr>
                <a:defRPr sz="600">
                  <a:solidFill>
                    <a:srgbClr val="FFFFFF"/>
                  </a:solidFill>
                  <a:effectLst>
                    <a:outerShdw sx="100000" sy="100000" kx="0" ky="0" algn="b" rotWithShape="0" blurRad="50800" dist="76200" dir="2700000">
                      <a:srgbClr val="000000">
                        <a:alpha val="40000"/>
                      </a:srgbClr>
                    </a:outerShdw>
                  </a:effectLst>
                </a:defRPr>
              </a:pPr>
              <a:r>
                <a:t>Influenza (7 years)</a:t>
              </a:r>
            </a:p>
            <a:p>
              <a:pPr>
                <a:defRPr sz="600">
                  <a:solidFill>
                    <a:srgbClr val="FFFFFF"/>
                  </a:solidFill>
                  <a:effectLst>
                    <a:outerShdw sx="100000" sy="100000" kx="0" ky="0" algn="b" rotWithShape="0" blurRad="50800" dist="76200" dir="2700000">
                      <a:srgbClr val="000000">
                        <a:alpha val="40000"/>
                      </a:srgbClr>
                    </a:outerShdw>
                  </a:effectLst>
                </a:defRPr>
              </a:pPr>
              <a:r>
                <a:t>Influenza (8 years)</a:t>
              </a:r>
            </a:p>
            <a:p>
              <a:pPr>
                <a:defRPr sz="600">
                  <a:solidFill>
                    <a:srgbClr val="FFFFFF"/>
                  </a:solidFill>
                  <a:effectLst>
                    <a:outerShdw sx="100000" sy="100000" kx="0" ky="0" algn="b" rotWithShape="0" blurRad="50800" dist="76200" dir="2700000">
                      <a:srgbClr val="000000">
                        <a:alpha val="40000"/>
                      </a:srgbClr>
                    </a:outerShdw>
                  </a:effectLst>
                </a:defRPr>
              </a:pPr>
              <a:r>
                <a:t>Influenza (9 years)</a:t>
              </a:r>
            </a:p>
            <a:p>
              <a:pPr>
                <a:defRPr sz="600">
                  <a:solidFill>
                    <a:srgbClr val="FFFFFF"/>
                  </a:solidFill>
                  <a:effectLst>
                    <a:outerShdw sx="100000" sy="100000" kx="0" ky="0" algn="b" rotWithShape="0" blurRad="50800" dist="76200" dir="2700000">
                      <a:srgbClr val="000000">
                        <a:alpha val="40000"/>
                      </a:srgbClr>
                    </a:outerShdw>
                  </a:effectLst>
                </a:defRPr>
              </a:pPr>
              <a:r>
                <a:t>Influenza (10 years)</a:t>
              </a:r>
            </a:p>
            <a:p>
              <a:pPr>
                <a:defRPr sz="600">
                  <a:solidFill>
                    <a:srgbClr val="FFFFFF"/>
                  </a:solidFill>
                  <a:effectLst>
                    <a:outerShdw sx="100000" sy="100000" kx="0" ky="0" algn="b" rotWithShape="0" blurRad="50800" dist="76200" dir="2700000">
                      <a:srgbClr val="000000">
                        <a:alpha val="40000"/>
                      </a:srgbClr>
                    </a:outerShdw>
                  </a:effectLst>
                </a:defRPr>
              </a:pPr>
              <a:r>
                <a:t>HPV (11 years)</a:t>
              </a:r>
            </a:p>
            <a:p>
              <a:pPr>
                <a:defRPr sz="600">
                  <a:solidFill>
                    <a:srgbClr val="FFFFFF"/>
                  </a:solidFill>
                  <a:effectLst>
                    <a:outerShdw sx="100000" sy="100000" kx="0" ky="0" algn="b" rotWithShape="0" blurRad="50800" dist="76200" dir="2700000">
                      <a:srgbClr val="000000">
                        <a:alpha val="40000"/>
                      </a:srgbClr>
                    </a:outerShdw>
                  </a:effectLst>
                </a:defRPr>
              </a:pPr>
              <a:r>
                <a:t>Influenza (11 years)</a:t>
              </a:r>
            </a:p>
            <a:p>
              <a:pPr>
                <a:defRPr sz="600">
                  <a:solidFill>
                    <a:srgbClr val="FFFFFF"/>
                  </a:solidFill>
                  <a:effectLst>
                    <a:outerShdw sx="100000" sy="100000" kx="0" ky="0" algn="b" rotWithShape="0" blurRad="50800" dist="76200" dir="2700000">
                      <a:srgbClr val="000000">
                        <a:alpha val="40000"/>
                      </a:srgbClr>
                    </a:outerShdw>
                  </a:effectLst>
                </a:defRPr>
              </a:pPr>
              <a:r>
                <a:t>TDaP (11 years)</a:t>
              </a:r>
            </a:p>
            <a:p>
              <a:pPr>
                <a:defRPr sz="600">
                  <a:solidFill>
                    <a:srgbClr val="FFFFFF"/>
                  </a:solidFill>
                  <a:effectLst>
                    <a:outerShdw sx="100000" sy="100000" kx="0" ky="0" algn="b" rotWithShape="0" blurRad="50800" dist="76200" dir="2700000">
                      <a:srgbClr val="000000">
                        <a:alpha val="40000"/>
                      </a:srgbClr>
                    </a:outerShdw>
                  </a:effectLst>
                </a:defRPr>
              </a:pPr>
              <a:r>
                <a:t>HPV (11 ½ years)</a:t>
              </a:r>
            </a:p>
            <a:p>
              <a:pPr>
                <a:defRPr sz="600">
                  <a:solidFill>
                    <a:srgbClr val="FFFFFF"/>
                  </a:solidFill>
                  <a:effectLst>
                    <a:outerShdw sx="100000" sy="100000" kx="0" ky="0" algn="b" rotWithShape="0" blurRad="50800" dist="76200" dir="2700000">
                      <a:srgbClr val="000000">
                        <a:alpha val="40000"/>
                      </a:srgbClr>
                    </a:outerShdw>
                  </a:effectLst>
                </a:defRPr>
              </a:pPr>
              <a:r>
                <a:t>Influenza (12 years)</a:t>
              </a:r>
            </a:p>
            <a:p>
              <a:pPr>
                <a:defRPr sz="600">
                  <a:solidFill>
                    <a:srgbClr val="FFFFFF"/>
                  </a:solidFill>
                  <a:effectLst>
                    <a:outerShdw sx="100000" sy="100000" kx="0" ky="0" algn="b" rotWithShape="0" blurRad="50800" dist="76200" dir="2700000">
                      <a:srgbClr val="000000">
                        <a:alpha val="40000"/>
                      </a:srgbClr>
                    </a:outerShdw>
                  </a:effectLst>
                </a:defRPr>
              </a:pPr>
              <a:r>
                <a:t>HPV (12 years)</a:t>
              </a:r>
            </a:p>
            <a:p>
              <a:pPr>
                <a:defRPr sz="600">
                  <a:solidFill>
                    <a:srgbClr val="FFFFFF"/>
                  </a:solidFill>
                  <a:effectLst>
                    <a:outerShdw sx="100000" sy="100000" kx="0" ky="0" algn="b" rotWithShape="0" blurRad="50800" dist="76200" dir="2700000">
                      <a:srgbClr val="000000">
                        <a:alpha val="40000"/>
                      </a:srgbClr>
                    </a:outerShdw>
                  </a:effectLst>
                </a:defRPr>
              </a:pPr>
              <a:r>
                <a:t>Influenza (13 years)</a:t>
              </a:r>
            </a:p>
            <a:p>
              <a:pPr>
                <a:defRPr sz="600">
                  <a:solidFill>
                    <a:srgbClr val="FFFFFF"/>
                  </a:solidFill>
                  <a:effectLst>
                    <a:outerShdw sx="100000" sy="100000" kx="0" ky="0" algn="b" rotWithShape="0" blurRad="50800" dist="76200" dir="2700000">
                      <a:srgbClr val="000000">
                        <a:alpha val="40000"/>
                      </a:srgbClr>
                    </a:outerShdw>
                  </a:effectLst>
                </a:defRPr>
              </a:pPr>
              <a:r>
                <a:t>Influenza (14 years)</a:t>
              </a:r>
            </a:p>
            <a:p>
              <a:pPr>
                <a:defRPr sz="600">
                  <a:solidFill>
                    <a:srgbClr val="FFFFFF"/>
                  </a:solidFill>
                  <a:effectLst>
                    <a:outerShdw sx="100000" sy="100000" kx="0" ky="0" algn="b" rotWithShape="0" blurRad="50800" dist="76200" dir="2700000">
                      <a:srgbClr val="000000">
                        <a:alpha val="40000"/>
                      </a:srgbClr>
                    </a:outerShdw>
                  </a:effectLst>
                </a:defRPr>
              </a:pPr>
              <a:r>
                <a:t>Influenza (15 years)</a:t>
              </a:r>
            </a:p>
            <a:p>
              <a:pPr>
                <a:defRPr sz="600">
                  <a:solidFill>
                    <a:srgbClr val="FFFFFF"/>
                  </a:solidFill>
                  <a:effectLst>
                    <a:outerShdw sx="100000" sy="100000" kx="0" ky="0" algn="b" rotWithShape="0" blurRad="50800" dist="76200" dir="2700000">
                      <a:srgbClr val="000000">
                        <a:alpha val="40000"/>
                      </a:srgbClr>
                    </a:outerShdw>
                  </a:effectLst>
                </a:defRPr>
              </a:pPr>
              <a:r>
                <a:t>MCV (16 years)</a:t>
              </a:r>
            </a:p>
            <a:p>
              <a:pPr>
                <a:defRPr sz="600">
                  <a:solidFill>
                    <a:srgbClr val="FFFFFF"/>
                  </a:solidFill>
                  <a:effectLst>
                    <a:outerShdw sx="100000" sy="100000" kx="0" ky="0" algn="b" rotWithShape="0" blurRad="50800" dist="76200" dir="2700000">
                      <a:srgbClr val="000000">
                        <a:alpha val="40000"/>
                      </a:srgbClr>
                    </a:outerShdw>
                  </a:effectLst>
                </a:defRPr>
              </a:pPr>
              <a:r>
                <a:t>Influenza (16 years)</a:t>
              </a:r>
            </a:p>
            <a:p>
              <a:pPr>
                <a:defRPr sz="600">
                  <a:solidFill>
                    <a:srgbClr val="FFFFFF"/>
                  </a:solidFill>
                  <a:effectLst>
                    <a:outerShdw sx="100000" sy="100000" kx="0" ky="0" algn="b" rotWithShape="0" blurRad="50800" dist="76200" dir="2700000">
                      <a:srgbClr val="000000">
                        <a:alpha val="40000"/>
                      </a:srgbClr>
                    </a:outerShdw>
                  </a:effectLst>
                </a:defRPr>
              </a:pPr>
              <a:r>
                <a:t>MenB (16 years)</a:t>
              </a:r>
            </a:p>
            <a:p>
              <a:pPr>
                <a:defRPr sz="600">
                  <a:solidFill>
                    <a:srgbClr val="FFFFFF"/>
                  </a:solidFill>
                  <a:effectLst>
                    <a:outerShdw sx="100000" sy="100000" kx="0" ky="0" algn="b" rotWithShape="0" blurRad="50800" dist="76200" dir="2700000">
                      <a:srgbClr val="000000">
                        <a:alpha val="40000"/>
                      </a:srgbClr>
                    </a:outerShdw>
                  </a:effectLst>
                </a:defRPr>
              </a:pPr>
              <a:r>
                <a:t>Influenza (17 years)</a:t>
              </a:r>
            </a:p>
            <a:p>
              <a:pPr>
                <a:defRPr sz="600">
                  <a:solidFill>
                    <a:srgbClr val="FFFFFF"/>
                  </a:solidFill>
                  <a:effectLst>
                    <a:outerShdw sx="100000" sy="100000" kx="0" ky="0" algn="b" rotWithShape="0" blurRad="50800" dist="76200" dir="2700000">
                      <a:srgbClr val="000000">
                        <a:alpha val="40000"/>
                      </a:srgbClr>
                    </a:outerShdw>
                  </a:effectLst>
                </a:defRPr>
              </a:pPr>
              <a:r>
                <a:t>Influenza (18 years)</a:t>
              </a:r>
            </a:p>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Hepatitis A (18 months)</a:t>
              </a:r>
            </a:p>
            <a:p>
              <a:pPr>
                <a:defRPr sz="600">
                  <a:solidFill>
                    <a:srgbClr val="FFFFFF"/>
                  </a:solidFill>
                  <a:effectLst>
                    <a:outerShdw sx="100000" sy="100000" kx="0" ky="0" algn="b" rotWithShape="0" blurRad="50800" dist="76200" dir="2700000">
                      <a:srgbClr val="000000">
                        <a:alpha val="40000"/>
                      </a:srgbClr>
                    </a:outerShdw>
                  </a:effectLst>
                </a:defRPr>
              </a:pPr>
              <a:r>
                <a:t>Influenza (18 months)</a:t>
              </a:r>
            </a:p>
            <a:p>
              <a:pPr>
                <a:defRPr sz="600">
                  <a:solidFill>
                    <a:srgbClr val="FFFFFF"/>
                  </a:solidFill>
                  <a:effectLst>
                    <a:outerShdw sx="100000" sy="100000" kx="0" ky="0" algn="b" rotWithShape="0" blurRad="50800" dist="76200" dir="2700000">
                      <a:srgbClr val="000000">
                        <a:alpha val="40000"/>
                      </a:srgbClr>
                    </a:outerShdw>
                  </a:effectLst>
                </a:defRPr>
              </a:pPr>
              <a:r>
                <a:t>Influenza (2 years)</a:t>
              </a:r>
            </a:p>
            <a:p>
              <a:pPr>
                <a:defRPr sz="600">
                  <a:solidFill>
                    <a:srgbClr val="FFFFFF"/>
                  </a:solidFill>
                  <a:effectLst>
                    <a:outerShdw sx="100000" sy="100000" kx="0" ky="0" algn="b" rotWithShape="0" blurRad="50800" dist="76200" dir="2700000">
                      <a:srgbClr val="000000">
                        <a:alpha val="40000"/>
                      </a:srgbClr>
                    </a:outerShdw>
                  </a:effectLst>
                </a:defRPr>
              </a:pPr>
              <a:r>
                <a:t>Influenza (3 years)</a:t>
              </a:r>
            </a:p>
            <a:p>
              <a:pPr>
                <a:defRPr sz="600">
                  <a:solidFill>
                    <a:srgbClr val="FFFFFF"/>
                  </a:solidFill>
                  <a:effectLst>
                    <a:outerShdw sx="100000" sy="100000" kx="0" ky="0" algn="b" rotWithShape="0" blurRad="50800" dist="76200" dir="2700000">
                      <a:srgbClr val="000000">
                        <a:alpha val="40000"/>
                      </a:srgbClr>
                    </a:outerShdw>
                  </a:effectLst>
                </a:defRPr>
              </a:pPr>
              <a:r>
                <a:t>Influenza (4 years)</a:t>
              </a:r>
            </a:p>
            <a:p>
              <a:pPr>
                <a:defRPr sz="600">
                  <a:solidFill>
                    <a:srgbClr val="FFFFFF"/>
                  </a:solidFill>
                  <a:effectLst>
                    <a:outerShdw sx="100000" sy="100000" kx="0" ky="0" algn="b" rotWithShape="0" blurRad="50800" dist="76200" dir="2700000">
                      <a:srgbClr val="000000">
                        <a:alpha val="40000"/>
                      </a:srgbClr>
                    </a:outerShdw>
                  </a:effectLst>
                </a:defRPr>
              </a:pPr>
              <a:r>
                <a:t>DTaP (4 years)</a:t>
              </a:r>
            </a:p>
            <a:p>
              <a:pPr>
                <a:defRPr sz="600">
                  <a:solidFill>
                    <a:srgbClr val="FFFFFF"/>
                  </a:solidFill>
                  <a:effectLst>
                    <a:outerShdw sx="100000" sy="100000" kx="0" ky="0" algn="b" rotWithShape="0" blurRad="50800" dist="76200" dir="2700000">
                      <a:srgbClr val="000000">
                        <a:alpha val="40000"/>
                      </a:srgbClr>
                    </a:outerShdw>
                  </a:effectLst>
                </a:defRPr>
              </a:pPr>
              <a:r>
                <a:t>MMR (4 years)</a:t>
              </a:r>
            </a:p>
            <a:p>
              <a:pPr>
                <a:defRPr sz="600">
                  <a:solidFill>
                    <a:srgbClr val="FFFFFF"/>
                  </a:solidFill>
                  <a:effectLst>
                    <a:outerShdw sx="100000" sy="100000" kx="0" ky="0" algn="b" rotWithShape="0" blurRad="50800" dist="76200" dir="2700000">
                      <a:srgbClr val="000000">
                        <a:alpha val="40000"/>
                      </a:srgbClr>
                    </a:outerShdw>
                  </a:effectLst>
                </a:defRPr>
              </a:pPr>
              <a:r>
                <a:t>Rubella (4 years)</a:t>
              </a:r>
            </a:p>
            <a:p>
              <a:pPr>
                <a:defRPr sz="600">
                  <a:solidFill>
                    <a:srgbClr val="FFFFFF"/>
                  </a:solidFill>
                  <a:effectLst>
                    <a:outerShdw sx="100000" sy="100000" kx="0" ky="0" algn="b" rotWithShape="0" blurRad="50800" dist="76200" dir="2700000">
                      <a:srgbClr val="000000">
                        <a:alpha val="40000"/>
                      </a:srgbClr>
                    </a:outerShdw>
                  </a:effectLst>
                </a:defRPr>
              </a:pPr>
              <a:r>
                <a:t>Varicella (4 years)</a:t>
              </a:r>
            </a:p>
            <a:p>
              <a:pPr>
                <a:defRPr sz="600">
                  <a:solidFill>
                    <a:srgbClr val="FFFFFF"/>
                  </a:solidFill>
                  <a:effectLst>
                    <a:outerShdw sx="100000" sy="100000" kx="0" ky="0" algn="b" rotWithShape="0" blurRad="50800" dist="76200" dir="2700000">
                      <a:srgbClr val="000000">
                        <a:alpha val="40000"/>
                      </a:srgbClr>
                    </a:outerShdw>
                  </a:effectLst>
                </a:defRPr>
              </a:pPr>
              <a:r>
                <a:t>Influenza (5 years)</a:t>
              </a:r>
            </a:p>
            <a:p>
              <a:pPr>
                <a:defRPr sz="600">
                  <a:solidFill>
                    <a:srgbClr val="FFFFFF"/>
                  </a:solidFill>
                  <a:effectLst>
                    <a:outerShdw sx="100000" sy="100000" kx="0" ky="0" algn="b" rotWithShape="0" blurRad="50800" dist="76200" dir="2700000">
                      <a:srgbClr val="000000">
                        <a:alpha val="40000"/>
                      </a:srgbClr>
                    </a:outerShdw>
                  </a:effectLst>
                </a:defRPr>
              </a:pPr>
              <a:r>
                <a:t>Influenza (6 years)</a:t>
              </a:r>
            </a:p>
            <a:p>
              <a:pPr>
                <a:defRPr sz="600">
                  <a:solidFill>
                    <a:srgbClr val="FFFFFF"/>
                  </a:solidFill>
                  <a:effectLst>
                    <a:outerShdw sx="100000" sy="100000" kx="0" ky="0" algn="b" rotWithShape="0" blurRad="50800" dist="76200" dir="2700000">
                      <a:srgbClr val="000000">
                        <a:alpha val="40000"/>
                      </a:srgbClr>
                    </a:outerShdw>
                  </a:effectLst>
                </a:defRPr>
              </a:pPr>
              <a:r>
                <a:t>Influenza (7 years)</a:t>
              </a:r>
            </a:p>
            <a:p>
              <a:pPr>
                <a:defRPr sz="600">
                  <a:solidFill>
                    <a:srgbClr val="FFFFFF"/>
                  </a:solidFill>
                  <a:effectLst>
                    <a:outerShdw sx="100000" sy="100000" kx="0" ky="0" algn="b" rotWithShape="0" blurRad="50800" dist="76200" dir="2700000">
                      <a:srgbClr val="000000">
                        <a:alpha val="40000"/>
                      </a:srgbClr>
                    </a:outerShdw>
                  </a:effectLst>
                </a:defRPr>
              </a:pPr>
              <a:r>
                <a:t>Influenza (8 years)</a:t>
              </a:r>
            </a:p>
            <a:p>
              <a:pPr>
                <a:defRPr sz="600">
                  <a:solidFill>
                    <a:srgbClr val="FFFFFF"/>
                  </a:solidFill>
                  <a:effectLst>
                    <a:outerShdw sx="100000" sy="100000" kx="0" ky="0" algn="b" rotWithShape="0" blurRad="50800" dist="76200" dir="2700000">
                      <a:srgbClr val="000000">
                        <a:alpha val="40000"/>
                      </a:srgbClr>
                    </a:outerShdw>
                  </a:effectLst>
                </a:defRPr>
              </a:pPr>
              <a:r>
                <a:t>Influenza (9 years)</a:t>
              </a:r>
            </a:p>
            <a:p>
              <a:pPr>
                <a:defRPr sz="600">
                  <a:solidFill>
                    <a:srgbClr val="FFFFFF"/>
                  </a:solidFill>
                  <a:effectLst>
                    <a:outerShdw sx="100000" sy="100000" kx="0" ky="0" algn="b" rotWithShape="0" blurRad="50800" dist="76200" dir="2700000">
                      <a:srgbClr val="000000">
                        <a:alpha val="40000"/>
                      </a:srgbClr>
                    </a:outerShdw>
                  </a:effectLst>
                </a:defRPr>
              </a:pPr>
              <a:r>
                <a:t>Influenza (10 years)</a:t>
              </a:r>
            </a:p>
            <a:p>
              <a:pPr>
                <a:defRPr sz="600">
                  <a:solidFill>
                    <a:srgbClr val="FFFFFF"/>
                  </a:solidFill>
                  <a:effectLst>
                    <a:outerShdw sx="100000" sy="100000" kx="0" ky="0" algn="b" rotWithShape="0" blurRad="50800" dist="76200" dir="2700000">
                      <a:srgbClr val="000000">
                        <a:alpha val="40000"/>
                      </a:srgbClr>
                    </a:outerShdw>
                  </a:effectLst>
                </a:defRPr>
              </a:pPr>
              <a:r>
                <a:t>HPV (11 years)</a:t>
              </a:r>
            </a:p>
          </p:txBody>
        </p:sp>
        <p:sp>
          <p:nvSpPr>
            <p:cNvPr id="287" name="TextBox 10"/>
            <p:cNvSpPr/>
            <p:nvPr/>
          </p:nvSpPr>
          <p:spPr>
            <a:xfrm>
              <a:off x="1137086" y="0"/>
              <a:ext cx="2877950" cy="777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4400">
                  <a:solidFill>
                    <a:srgbClr val="92D050"/>
                  </a:solidFill>
                  <a:effectLst>
                    <a:outerShdw sx="100000" sy="100000" kx="0" ky="0" algn="b" rotWithShape="0" blurRad="76200" dist="76200" dir="2700000">
                      <a:srgbClr val="000000">
                        <a:alpha val="70000"/>
                      </a:srgbClr>
                    </a:outerShdw>
                  </a:effectLst>
                </a:defRPr>
              </a:lvl1pPr>
            </a:lstStyle>
            <a:p>
              <a:pPr/>
              <a:r>
                <a:t>Near Future</a:t>
              </a:r>
            </a:p>
          </p:txBody>
        </p:sp>
        <p:sp>
          <p:nvSpPr>
            <p:cNvPr id="288" name="Straight Connector 11"/>
            <p:cNvSpPr/>
            <p:nvPr/>
          </p:nvSpPr>
          <p:spPr>
            <a:xfrm>
              <a:off x="0" y="984576"/>
              <a:ext cx="5225128" cy="1"/>
            </a:xfrm>
            <a:prstGeom prst="line">
              <a:avLst/>
            </a:prstGeom>
            <a:noFill/>
            <a:ln w="22225" cap="flat">
              <a:solidFill>
                <a:srgbClr val="FFFFFF"/>
              </a:solidFill>
              <a:prstDash val="solid"/>
              <a:miter lim="800000"/>
            </a:ln>
            <a:effectLst>
              <a:outerShdw sx="100000" sy="100000" kx="0" ky="0" algn="b" rotWithShape="0" blurRad="50800" dist="76200" dir="2700000">
                <a:srgbClr val="000000">
                  <a:alpha val="40000"/>
                </a:srgbClr>
              </a:outerShdw>
            </a:effectLst>
          </p:spPr>
          <p:txBody>
            <a:bodyPr wrap="square" lIns="45719" tIns="45719" rIns="45719" bIns="45719" numCol="1" anchor="t">
              <a:noAutofit/>
            </a:bodyPr>
            <a:lstStyle/>
            <a:p>
              <a:pPr/>
            </a:p>
          </p:txBody>
        </p:sp>
        <p:sp>
          <p:nvSpPr>
            <p:cNvPr id="289" name="TextBox 14"/>
            <p:cNvSpPr/>
            <p:nvPr/>
          </p:nvSpPr>
          <p:spPr>
            <a:xfrm>
              <a:off x="1902564" y="567748"/>
              <a:ext cx="1630336"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solidFill>
                    <a:srgbClr val="FFFFFF"/>
                  </a:solidFill>
                  <a:effectLst>
                    <a:outerShdw sx="100000" sy="100000" kx="0" ky="0" algn="b" rotWithShape="0" blurRad="50800" dist="76200" dir="2700000">
                      <a:srgbClr val="000000">
                        <a:alpha val="40000"/>
                      </a:srgbClr>
                    </a:outerShdw>
                  </a:effectLst>
                </a:defRPr>
              </a:lvl1pPr>
            </a:lstStyle>
            <a:p>
              <a:pPr/>
              <a:r>
                <a:t>100s of Vaccines</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85"/>
                                        </p:tgtEl>
                                        <p:attrNameLst>
                                          <p:attrName>style.visibility</p:attrName>
                                        </p:attrNameLst>
                                      </p:cBhvr>
                                      <p:to>
                                        <p:strVal val="visible"/>
                                      </p:to>
                                    </p:set>
                                    <p:animEffect filter="dissolve" transition="in">
                                      <p:cBhvr>
                                        <p:cTn id="7" dur="5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90"/>
                                        </p:tgtEl>
                                        <p:attrNameLst>
                                          <p:attrName>style.visibility</p:attrName>
                                        </p:attrNameLst>
                                      </p:cBhvr>
                                      <p:to>
                                        <p:strVal val="visible"/>
                                      </p:to>
                                    </p:set>
                                    <p:animEffect filter="dissolve" transition="in">
                                      <p:cBhvr>
                                        <p:cTn id="12" dur="499"/>
                                        <p:tgtEl>
                                          <p:spTgt spid="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5" grpId="1"/>
      <p:bldP build="whole" bldLvl="1" animBg="1" rev="0" advAuto="0" spid="290" grpId="2"/>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2"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3" name="Picture 10" descr="Picture 10"/>
          <p:cNvPicPr>
            <a:picLocks noChangeAspect="1"/>
          </p:cNvPicPr>
          <p:nvPr/>
        </p:nvPicPr>
        <p:blipFill>
          <a:blip r:embed="rId3">
            <a:extLst/>
          </a:blip>
          <a:stretch>
            <a:fillRect/>
          </a:stretch>
        </p:blipFill>
        <p:spPr>
          <a:xfrm>
            <a:off x="4386789" y="5574850"/>
            <a:ext cx="1448403" cy="733907"/>
          </a:xfrm>
          <a:prstGeom prst="rect">
            <a:avLst/>
          </a:prstGeom>
          <a:ln w="12700">
            <a:miter lim="400000"/>
          </a:ln>
        </p:spPr>
      </p:pic>
      <p:sp>
        <p:nvSpPr>
          <p:cNvPr id="294" name="Straight Connector 12"/>
          <p:cNvSpPr/>
          <p:nvPr/>
        </p:nvSpPr>
        <p:spPr>
          <a:xfrm flipH="1">
            <a:off x="3374797" y="4138367"/>
            <a:ext cx="2073897" cy="1319753"/>
          </a:xfrm>
          <a:prstGeom prst="line">
            <a:avLst/>
          </a:prstGeom>
          <a:ln w="12700">
            <a:solidFill>
              <a:srgbClr val="F2F2F2"/>
            </a:solidFill>
            <a:prstDash val="dash"/>
            <a:miter/>
          </a:ln>
        </p:spPr>
        <p:txBody>
          <a:bodyPr lIns="45719" rIns="45719"/>
          <a:lstStyle/>
          <a:p>
            <a:pPr/>
          </a:p>
        </p:txBody>
      </p:sp>
      <p:sp>
        <p:nvSpPr>
          <p:cNvPr id="295" name="Straight Connector 15"/>
          <p:cNvSpPr/>
          <p:nvPr/>
        </p:nvSpPr>
        <p:spPr>
          <a:xfrm flipH="1">
            <a:off x="5207524" y="4348346"/>
            <a:ext cx="627668" cy="1109774"/>
          </a:xfrm>
          <a:prstGeom prst="line">
            <a:avLst/>
          </a:prstGeom>
          <a:ln w="12700">
            <a:solidFill>
              <a:srgbClr val="F2F2F2"/>
            </a:solidFill>
            <a:prstDash val="dash"/>
            <a:miter/>
          </a:ln>
        </p:spPr>
        <p:txBody>
          <a:bodyPr lIns="45719" rIns="45719"/>
          <a:lstStyle/>
          <a:p>
            <a:pPr/>
          </a:p>
        </p:txBody>
      </p:sp>
      <p:sp>
        <p:nvSpPr>
          <p:cNvPr id="296" name="Straight Connector 18"/>
          <p:cNvSpPr/>
          <p:nvPr/>
        </p:nvSpPr>
        <p:spPr>
          <a:xfrm>
            <a:off x="6556930" y="4289197"/>
            <a:ext cx="823341" cy="1168924"/>
          </a:xfrm>
          <a:prstGeom prst="line">
            <a:avLst/>
          </a:prstGeom>
          <a:ln w="12700">
            <a:solidFill>
              <a:srgbClr val="F2F2F2"/>
            </a:solidFill>
            <a:prstDash val="dash"/>
            <a:miter/>
          </a:ln>
        </p:spPr>
        <p:txBody>
          <a:bodyPr lIns="45719" rIns="45719"/>
          <a:lstStyle/>
          <a:p>
            <a:pPr/>
          </a:p>
        </p:txBody>
      </p:sp>
      <p:sp>
        <p:nvSpPr>
          <p:cNvPr id="297" name="Straight Connector 20"/>
          <p:cNvSpPr/>
          <p:nvPr/>
        </p:nvSpPr>
        <p:spPr>
          <a:xfrm>
            <a:off x="6915366" y="4027514"/>
            <a:ext cx="2396485" cy="1430606"/>
          </a:xfrm>
          <a:prstGeom prst="line">
            <a:avLst/>
          </a:prstGeom>
          <a:ln w="12700">
            <a:solidFill>
              <a:srgbClr val="F2F2F2"/>
            </a:solidFill>
            <a:prstDash val="dash"/>
            <a:miter/>
          </a:ln>
        </p:spPr>
        <p:txBody>
          <a:bodyPr lIns="45719" rIns="45719"/>
          <a:lstStyle/>
          <a:p>
            <a:pPr/>
          </a:p>
        </p:txBody>
      </p:sp>
      <p:pic>
        <p:nvPicPr>
          <p:cNvPr id="298" name="Picture 23" descr="Picture 23"/>
          <p:cNvPicPr>
            <a:picLocks noChangeAspect="1"/>
          </p:cNvPicPr>
          <p:nvPr/>
        </p:nvPicPr>
        <p:blipFill>
          <a:blip r:embed="rId4">
            <a:extLst/>
          </a:blip>
          <a:stretch>
            <a:fillRect/>
          </a:stretch>
        </p:blipFill>
        <p:spPr>
          <a:xfrm>
            <a:off x="5207525" y="1928707"/>
            <a:ext cx="1681711" cy="1681711"/>
          </a:xfrm>
          <a:prstGeom prst="rect">
            <a:avLst/>
          </a:prstGeom>
          <a:ln w="12700">
            <a:miter lim="400000"/>
          </a:ln>
          <a:effectLst>
            <a:outerShdw sx="100000" sy="100000" kx="0" ky="0" algn="b" rotWithShape="0" blurRad="50800" dist="76200" dir="2700000">
              <a:srgbClr val="000000">
                <a:alpha val="40000"/>
              </a:srgbClr>
            </a:outerShdw>
          </a:effectLst>
        </p:spPr>
      </p:pic>
      <p:pic>
        <p:nvPicPr>
          <p:cNvPr id="299" name="Picture 24" descr="Picture 24"/>
          <p:cNvPicPr>
            <a:picLocks noChangeAspect="1"/>
          </p:cNvPicPr>
          <p:nvPr/>
        </p:nvPicPr>
        <p:blipFill>
          <a:blip r:embed="rId5">
            <a:extLst/>
          </a:blip>
          <a:stretch>
            <a:fillRect/>
          </a:stretch>
        </p:blipFill>
        <p:spPr>
          <a:xfrm>
            <a:off x="2530224" y="5589678"/>
            <a:ext cx="1252436" cy="509466"/>
          </a:xfrm>
          <a:prstGeom prst="rect">
            <a:avLst/>
          </a:prstGeom>
          <a:ln w="12700">
            <a:miter lim="400000"/>
          </a:ln>
        </p:spPr>
      </p:pic>
      <p:pic>
        <p:nvPicPr>
          <p:cNvPr id="300" name="Picture 25" descr="Picture 25"/>
          <p:cNvPicPr>
            <a:picLocks noChangeAspect="1"/>
          </p:cNvPicPr>
          <p:nvPr/>
        </p:nvPicPr>
        <p:blipFill>
          <a:blip r:embed="rId6">
            <a:extLst/>
          </a:blip>
          <a:stretch>
            <a:fillRect/>
          </a:stretch>
        </p:blipFill>
        <p:spPr>
          <a:xfrm>
            <a:off x="6313828" y="5136198"/>
            <a:ext cx="2132886" cy="1611210"/>
          </a:xfrm>
          <a:prstGeom prst="rect">
            <a:avLst/>
          </a:prstGeom>
          <a:ln w="12700">
            <a:miter lim="400000"/>
          </a:ln>
        </p:spPr>
      </p:pic>
      <p:pic>
        <p:nvPicPr>
          <p:cNvPr id="301" name="Picture 28" descr="Picture 28"/>
          <p:cNvPicPr>
            <a:picLocks noChangeAspect="1"/>
          </p:cNvPicPr>
          <p:nvPr/>
        </p:nvPicPr>
        <p:blipFill>
          <a:blip r:embed="rId7">
            <a:extLst/>
          </a:blip>
          <a:stretch>
            <a:fillRect/>
          </a:stretch>
        </p:blipFill>
        <p:spPr>
          <a:xfrm>
            <a:off x="8991340" y="5593705"/>
            <a:ext cx="866133" cy="543851"/>
          </a:xfrm>
          <a:prstGeom prst="rect">
            <a:avLst/>
          </a:prstGeom>
          <a:ln w="12700">
            <a:miter lim="400000"/>
          </a:ln>
        </p:spPr>
      </p:pic>
      <p:sp>
        <p:nvSpPr>
          <p:cNvPr id="302" name="TextBox 2"/>
          <p:cNvSpPr/>
          <p:nvPr/>
        </p:nvSpPr>
        <p:spPr>
          <a:xfrm>
            <a:off x="5625508" y="3649155"/>
            <a:ext cx="897098"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600">
                <a:solidFill>
                  <a:srgbClr val="FFFFFF"/>
                </a:solidFill>
                <a:effectLst>
                  <a:outerShdw sx="100000" sy="100000" kx="0" ky="0" algn="b" rotWithShape="0" blurRad="50800" dist="38100" dir="2700000">
                    <a:srgbClr val="000000">
                      <a:alpha val="40000"/>
                    </a:srgbClr>
                  </a:outerShdw>
                </a:effectLst>
              </a:defRPr>
            </a:lvl1pPr>
          </a:lstStyle>
          <a:p>
            <a:pPr/>
            <a:r>
              <a:t>HHS</a:t>
            </a:r>
          </a:p>
        </p:txBody>
      </p:sp>
      <p:sp>
        <p:nvSpPr>
          <p:cNvPr id="303" name="TextBox 13"/>
          <p:cNvSpPr/>
          <p:nvPr/>
        </p:nvSpPr>
        <p:spPr>
          <a:xfrm>
            <a:off x="3210184" y="652590"/>
            <a:ext cx="6065824"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3000">
                <a:solidFill>
                  <a:srgbClr val="00FDFF"/>
                </a:solidFill>
                <a:effectLst>
                  <a:outerShdw sx="100000" sy="100000" kx="0" ky="0" algn="b" rotWithShape="0" blurRad="50800" dist="76200" dir="2700000">
                    <a:srgbClr val="000000">
                      <a:alpha val="40000"/>
                    </a:srgbClr>
                  </a:outerShdw>
                </a:effectLst>
              </a:defRPr>
            </a:lvl1pPr>
          </a:lstStyle>
          <a:p>
            <a:pPr/>
            <a:r>
              <a:t>National Childhood Vaccine Injury Act</a:t>
            </a:r>
          </a:p>
        </p:txBody>
      </p:sp>
      <p:sp>
        <p:nvSpPr>
          <p:cNvPr id="304" name="TextBox 3"/>
          <p:cNvSpPr/>
          <p:nvPr/>
        </p:nvSpPr>
        <p:spPr>
          <a:xfrm>
            <a:off x="3253298" y="1213234"/>
            <a:ext cx="5979596" cy="47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500">
                <a:solidFill>
                  <a:srgbClr val="FEFE54"/>
                </a:solidFill>
                <a:effectLst>
                  <a:outerShdw sx="100000" sy="100000" kx="0" ky="0" algn="b" rotWithShape="0" blurRad="76200" dist="38100" dir="2700000">
                    <a:srgbClr val="000000">
                      <a:alpha val="70000"/>
                    </a:srgbClr>
                  </a:outerShdw>
                </a:effectLst>
                <a:latin typeface="+mj-lt"/>
                <a:ea typeface="+mj-ea"/>
                <a:cs typeface="+mj-cs"/>
                <a:sym typeface="Helvetica"/>
              </a:defRPr>
            </a:lvl1pPr>
          </a:lstStyle>
          <a:p>
            <a:pPr/>
            <a:r>
              <a:t>Who is responsible for vaccine safety?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11254">
              <a:schemeClr val="accent1">
                <a:hueOff val="236406"/>
                <a:lumOff val="14013"/>
              </a:schemeClr>
            </a:gs>
            <a:gs pos="100000">
              <a:srgbClr val="2507D6">
                <a:alpha val="75093"/>
              </a:srgbClr>
            </a:gs>
          </a:gsLst>
          <a:path path="circle">
            <a:fillToRect l="50000" t="50000" r="50000" b="50000"/>
          </a:path>
        </a:gradFill>
      </p:bgPr>
    </p:bg>
    <p:spTree>
      <p:nvGrpSpPr>
        <p:cNvPr id="1" name=""/>
        <p:cNvGrpSpPr/>
        <p:nvPr/>
      </p:nvGrpSpPr>
      <p:grpSpPr>
        <a:xfrm>
          <a:off x="0" y="0"/>
          <a:ext cx="0" cy="0"/>
          <a:chOff x="0" y="0"/>
          <a:chExt cx="0" cy="0"/>
        </a:xfrm>
      </p:grpSpPr>
      <p:sp>
        <p:nvSpPr>
          <p:cNvPr id="306" name="Rectangle 8"/>
          <p:cNvSpPr/>
          <p:nvPr/>
        </p:nvSpPr>
        <p:spPr>
          <a:xfrm>
            <a:off x="0" y="3973412"/>
            <a:ext cx="12192000" cy="2031327"/>
          </a:xfrm>
          <a:prstGeom prst="rect">
            <a:avLst/>
          </a:prstGeom>
          <a:solidFill>
            <a:srgbClr val="FF2F92"/>
          </a:solidFill>
          <a:ln w="12700">
            <a:miter lim="400000"/>
          </a:ln>
          <a:effectLst>
            <a:outerShdw sx="100000" sy="100000" kx="0" ky="0" algn="b" rotWithShape="0" blurRad="50800" dist="76200" dir="2700000">
              <a:srgbClr val="000000">
                <a:alpha val="40000"/>
              </a:srgbClr>
            </a:outerShdw>
          </a:effectLst>
        </p:spPr>
        <p:txBody>
          <a:bodyPr lIns="45719" rIns="45719" anchor="ctr"/>
          <a:lstStyle/>
          <a:p>
            <a:pPr algn="ctr">
              <a:defRPr>
                <a:solidFill>
                  <a:srgbClr val="FF8AD8"/>
                </a:solidFill>
              </a:defRPr>
            </a:pPr>
          </a:p>
        </p:txBody>
      </p:sp>
      <p:sp>
        <p:nvSpPr>
          <p:cNvPr id="307" name="Slide Number Placeholder 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10" name="Group 4"/>
          <p:cNvGrpSpPr/>
          <p:nvPr/>
        </p:nvGrpSpPr>
        <p:grpSpPr>
          <a:xfrm>
            <a:off x="535454" y="662953"/>
            <a:ext cx="10731367" cy="3202941"/>
            <a:chOff x="0" y="0"/>
            <a:chExt cx="10731366" cy="3202939"/>
          </a:xfrm>
        </p:grpSpPr>
        <p:sp>
          <p:nvSpPr>
            <p:cNvPr id="308" name="TextBox 2"/>
            <p:cNvSpPr/>
            <p:nvPr/>
          </p:nvSpPr>
          <p:spPr>
            <a:xfrm>
              <a:off x="786958" y="0"/>
              <a:ext cx="9944409" cy="3202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Intro</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Who is Responsible for Vaccine Safety</a:t>
              </a:r>
            </a:p>
            <a:p>
              <a:pPr>
                <a:defRPr sz="4000">
                  <a:solidFill>
                    <a:srgbClr val="00FDFF"/>
                  </a:solidFill>
                  <a:effectLst>
                    <a:outerShdw sx="100000" sy="100000" kx="0" ky="0" algn="b" rotWithShape="0" blurRad="50800" dist="76200" dir="2700000">
                      <a:srgbClr val="000000">
                        <a:alpha val="40000"/>
                      </a:srgbClr>
                    </a:outerShdw>
                  </a:effectLst>
                </a:defRPr>
              </a:pPr>
              <a:r>
                <a:t>Structural Conflicts of Interest in Vaccine Safety</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Post-Licensure Vaccine Safety Surveillance</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Simple &amp; Immediate Solutions</a:t>
              </a:r>
            </a:p>
          </p:txBody>
        </p:sp>
        <p:sp>
          <p:nvSpPr>
            <p:cNvPr id="309" name="TextBox 3"/>
            <p:cNvSpPr/>
            <p:nvPr/>
          </p:nvSpPr>
          <p:spPr>
            <a:xfrm>
              <a:off x="-1" y="0"/>
              <a:ext cx="731204" cy="3202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r">
                <a:defRPr sz="4000">
                  <a:solidFill>
                    <a:srgbClr val="BFBFBF"/>
                  </a:solidFill>
                  <a:effectLst>
                    <a:outerShdw sx="100000" sy="100000" kx="0" ky="0" algn="b" rotWithShape="0" blurRad="50800" dist="76200" dir="2700000">
                      <a:srgbClr val="000000">
                        <a:alpha val="40000"/>
                      </a:srgbClr>
                    </a:outerShdw>
                  </a:effectLst>
                </a:defRPr>
              </a:pPr>
            </a:p>
            <a:p>
              <a:pPr algn="r">
                <a:defRPr sz="4000">
                  <a:solidFill>
                    <a:schemeClr val="accent4">
                      <a:lumOff val="25000"/>
                    </a:schemeClr>
                  </a:solidFill>
                  <a:effectLst>
                    <a:outerShdw sx="100000" sy="100000" kx="0" ky="0" algn="b" rotWithShape="0" blurRad="50800" dist="76200" dir="2700000">
                      <a:srgbClr val="000000">
                        <a:alpha val="40000"/>
                      </a:srgbClr>
                    </a:outerShdw>
                  </a:effectLst>
                </a:defRPr>
              </a:pPr>
              <a:r>
                <a:t>I.</a:t>
              </a:r>
            </a:p>
            <a:p>
              <a:pPr algn="r">
                <a:defRPr sz="4000">
                  <a:solidFill>
                    <a:srgbClr val="00FDFF"/>
                  </a:solidFill>
                  <a:effectLst>
                    <a:outerShdw sx="100000" sy="100000" kx="0" ky="0" algn="b" rotWithShape="0" blurRad="50800" dist="76200" dir="2700000">
                      <a:srgbClr val="000000">
                        <a:alpha val="40000"/>
                      </a:srgbClr>
                    </a:outerShdw>
                  </a:effectLst>
                </a:defRPr>
              </a:pPr>
              <a:r>
                <a:t>II.</a:t>
              </a:r>
            </a:p>
            <a:p>
              <a:pPr algn="r">
                <a:defRPr sz="4000">
                  <a:solidFill>
                    <a:schemeClr val="accent4">
                      <a:lumOff val="25000"/>
                    </a:schemeClr>
                  </a:solidFill>
                  <a:effectLst>
                    <a:outerShdw sx="100000" sy="100000" kx="0" ky="0" algn="b" rotWithShape="0" blurRad="50800" dist="76200" dir="2700000">
                      <a:srgbClr val="000000">
                        <a:alpha val="40000"/>
                      </a:srgbClr>
                    </a:outerShdw>
                  </a:effectLst>
                </a:defRPr>
              </a:pPr>
              <a:r>
                <a:t>III.</a:t>
              </a:r>
            </a:p>
            <a:p>
              <a:pPr algn="r">
                <a:defRPr sz="4000">
                  <a:solidFill>
                    <a:srgbClr val="BFBFBF"/>
                  </a:solidFill>
                  <a:effectLst>
                    <a:outerShdw sx="100000" sy="100000" kx="0" ky="0" algn="b" rotWithShape="0" blurRad="50800" dist="76200" dir="2700000">
                      <a:srgbClr val="000000">
                        <a:alpha val="40000"/>
                      </a:srgbClr>
                    </a:outerShdw>
                  </a:effectLst>
                </a:defRPr>
              </a:pPr>
              <a:r>
                <a:rPr>
                  <a:solidFill>
                    <a:schemeClr val="accent4">
                      <a:lumOff val="25000"/>
                    </a:schemeClr>
                  </a:solidFill>
                </a:rPr>
                <a:t>IV.</a:t>
              </a:r>
            </a:p>
          </p:txBody>
        </p:sp>
      </p:grpSp>
      <p:sp>
        <p:nvSpPr>
          <p:cNvPr id="311" name="TextBox 5"/>
          <p:cNvSpPr/>
          <p:nvPr/>
        </p:nvSpPr>
        <p:spPr>
          <a:xfrm>
            <a:off x="3834691" y="4124206"/>
            <a:ext cx="5046946" cy="1767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sz="3600">
                <a:solidFill>
                  <a:srgbClr val="FFFFFF"/>
                </a:solidFill>
                <a:effectLst>
                  <a:outerShdw sx="100000" sy="100000" kx="0" ky="0" algn="b" rotWithShape="0" blurRad="50800" dist="76200" dir="2700000">
                    <a:srgbClr val="000000">
                      <a:alpha val="70000"/>
                    </a:srgbClr>
                  </a:outerShdw>
                </a:effectLst>
              </a:defRPr>
            </a:pPr>
            <a:r>
              <a:t>Vaccine Safety</a:t>
            </a:r>
          </a:p>
          <a:p>
            <a:pPr algn="ctr">
              <a:defRPr b="1" sz="3600">
                <a:solidFill>
                  <a:srgbClr val="FFFF00"/>
                </a:solidFill>
                <a:effectLst>
                  <a:outerShdw sx="100000" sy="100000" kx="0" ky="0" algn="b" rotWithShape="0" blurRad="50800" dist="76200" dir="2700000">
                    <a:srgbClr val="000000">
                      <a:alpha val="70000"/>
                    </a:srgbClr>
                  </a:outerShdw>
                </a:effectLst>
              </a:defRPr>
            </a:pPr>
            <a:r>
              <a:t>vs.</a:t>
            </a:r>
          </a:p>
          <a:p>
            <a:pPr algn="ctr">
              <a:defRPr b="1" sz="3600">
                <a:solidFill>
                  <a:srgbClr val="FFFFFF"/>
                </a:solidFill>
                <a:effectLst>
                  <a:outerShdw sx="100000" sy="100000" kx="0" ky="0" algn="b" rotWithShape="0" blurRad="50800" dist="76200" dir="2700000">
                    <a:srgbClr val="000000">
                      <a:alpha val="70000"/>
                    </a:srgbClr>
                  </a:outerShdw>
                </a:effectLst>
              </a:defRPr>
            </a:pPr>
            <a:r>
              <a:t>Promote/Defend Vaccines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11"/>
                                        </p:tgtEl>
                                        <p:attrNameLst>
                                          <p:attrName>style.visibility</p:attrName>
                                        </p:attrNameLst>
                                      </p:cBhvr>
                                      <p:to>
                                        <p:strVal val="visible"/>
                                      </p:to>
                                    </p:set>
                                    <p:animEffect filter="dissolve" transition="in">
                                      <p:cBhvr>
                                        <p:cTn id="7" dur="2000"/>
                                        <p:tgtEl>
                                          <p:spTgt spid="311"/>
                                        </p:tgtEl>
                                      </p:cBhvr>
                                    </p:animEffect>
                                  </p:childTnLst>
                                </p:cTn>
                              </p:par>
                            </p:childTnLst>
                          </p:cTn>
                        </p:par>
                        <p:par>
                          <p:cTn id="8" fill="hold">
                            <p:stCondLst>
                              <p:cond delay="2000"/>
                            </p:stCondLst>
                            <p:childTnLst>
                              <p:par>
                                <p:cTn id="9" presetClass="entr" nodeType="afterEffect" presetID="9" grpId="2" fill="hold">
                                  <p:stCondLst>
                                    <p:cond delay="0"/>
                                  </p:stCondLst>
                                  <p:iterate type="el" backwards="0">
                                    <p:tmAbs val="0"/>
                                  </p:iterate>
                                  <p:childTnLst>
                                    <p:set>
                                      <p:cBhvr>
                                        <p:cTn id="10" fill="hold"/>
                                        <p:tgtEl>
                                          <p:spTgt spid="306"/>
                                        </p:tgtEl>
                                        <p:attrNameLst>
                                          <p:attrName>style.visibility</p:attrName>
                                        </p:attrNameLst>
                                      </p:cBhvr>
                                      <p:to>
                                        <p:strVal val="visible"/>
                                      </p:to>
                                    </p:set>
                                    <p:animEffect filter="dissolve" transition="in">
                                      <p:cBhvr>
                                        <p:cTn id="11" dur="2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6" grpId="2"/>
      <p:bldP build="whole" bldLvl="1" animBg="1" rev="0" advAuto="0" spid="311"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11254">
              <a:schemeClr val="accent1">
                <a:hueOff val="236406"/>
                <a:lumOff val="14013"/>
              </a:schemeClr>
            </a:gs>
            <a:gs pos="100000">
              <a:srgbClr val="2507D7">
                <a:alpha val="75741"/>
              </a:srgbClr>
            </a:gs>
          </a:gsLst>
          <a:path path="circle">
            <a:fillToRect l="50000" t="50000" r="50000" b="50000"/>
          </a:path>
        </a:gradFill>
      </p:bgPr>
    </p:bg>
    <p:spTree>
      <p:nvGrpSpPr>
        <p:cNvPr id="1" name=""/>
        <p:cNvGrpSpPr/>
        <p:nvPr/>
      </p:nvGrpSpPr>
      <p:grpSpPr>
        <a:xfrm>
          <a:off x="0" y="0"/>
          <a:ext cx="0" cy="0"/>
          <a:chOff x="0" y="0"/>
          <a:chExt cx="0" cy="0"/>
        </a:xfrm>
      </p:grpSpPr>
      <p:sp>
        <p:nvSpPr>
          <p:cNvPr id="313" name="Slide Number Placeholder 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14" name="Table 3"/>
          <p:cNvGraphicFramePr/>
          <p:nvPr/>
        </p:nvGraphicFramePr>
        <p:xfrm>
          <a:off x="2438225" y="1545278"/>
          <a:ext cx="7070105" cy="69258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055043"/>
                <a:gridCol w="2486305"/>
                <a:gridCol w="2528755"/>
              </a:tblGrid>
              <a:tr h="692581">
                <a:tc>
                  <a:txBody>
                    <a:bodyPr/>
                    <a:lstStyle/>
                    <a:p>
                      <a:pPr algn="ctr">
                        <a:defRPr sz="1800">
                          <a:effectLst/>
                        </a:defRPr>
                      </a:pPr>
                      <a:r>
                        <a:rPr b="1">
                          <a:solidFill>
                            <a:srgbClr val="FFFFFF"/>
                          </a:solidFill>
                        </a:rPr>
                        <a:t>Product</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rPr>
                        <a:t>Safety Review Period Prior to Licensure</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rPr>
                        <a:t>Placebo Group</a:t>
                      </a:r>
                    </a:p>
                  </a:txBody>
                  <a:tcPr marL="45720" marR="45720" marT="45720" marB="45720" anchor="ctr" anchorCtr="0" horzOverflow="overflow">
                    <a:lnB w="38100">
                      <a:solidFill>
                        <a:srgbClr val="FFFFFF"/>
                      </a:solidFill>
                    </a:lnB>
                    <a:solidFill>
                      <a:schemeClr val="accent5"/>
                    </a:solidFill>
                  </a:tcPr>
                </a:tc>
              </a:tr>
            </a:tbl>
          </a:graphicData>
        </a:graphic>
      </p:graphicFrame>
      <p:graphicFrame>
        <p:nvGraphicFramePr>
          <p:cNvPr id="315" name="Table 5"/>
          <p:cNvGraphicFramePr/>
          <p:nvPr/>
        </p:nvGraphicFramePr>
        <p:xfrm>
          <a:off x="2438225" y="2725707"/>
          <a:ext cx="7070105" cy="37084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055043"/>
                <a:gridCol w="2486305"/>
                <a:gridCol w="2528755"/>
              </a:tblGrid>
              <a:tr h="370840">
                <a:tc>
                  <a:txBody>
                    <a:bodyPr/>
                    <a:lstStyle/>
                    <a:p>
                      <a:pPr algn="ctr">
                        <a:defRPr sz="1800">
                          <a:effectLst/>
                        </a:defRPr>
                      </a:pPr>
                      <a:r>
                        <a:t>Enbrel</a:t>
                      </a:r>
                    </a:p>
                  </a:txBody>
                  <a:tcPr marL="45720" marR="45720" marT="45720" marB="45720" anchor="t" anchorCtr="0" horzOverflow="overflow">
                    <a:solidFill>
                      <a:srgbClr val="E6E6E6"/>
                    </a:solidFill>
                  </a:tcPr>
                </a:tc>
                <a:tc>
                  <a:txBody>
                    <a:bodyPr/>
                    <a:lstStyle/>
                    <a:p>
                      <a:pPr algn="ctr">
                        <a:defRPr sz="1800">
                          <a:effectLst/>
                        </a:defRPr>
                      </a:pPr>
                      <a:r>
                        <a:rPr b="1"/>
                        <a:t>6.6 Years</a:t>
                      </a:r>
                    </a:p>
                  </a:txBody>
                  <a:tcPr marL="45720" marR="45720" marT="45720" marB="45720" anchor="t" anchorCtr="0" horzOverflow="overflow">
                    <a:solidFill>
                      <a:srgbClr val="E6E6E6"/>
                    </a:solidFill>
                  </a:tcPr>
                </a:tc>
                <a:tc>
                  <a:txBody>
                    <a:bodyPr/>
                    <a:lstStyle/>
                    <a:p>
                      <a:pPr algn="ctr">
                        <a:defRPr sz="1800">
                          <a:effectLst/>
                        </a:defRPr>
                      </a:pPr>
                      <a:r>
                        <a:t>Saline Injection</a:t>
                      </a:r>
                    </a:p>
                  </a:txBody>
                  <a:tcPr marL="45720" marR="45720" marT="45720" marB="45720" anchor="t" anchorCtr="0" horzOverflow="overflow">
                    <a:solidFill>
                      <a:srgbClr val="E6E6E6"/>
                    </a:solidFill>
                  </a:tcPr>
                </a:tc>
              </a:tr>
            </a:tbl>
          </a:graphicData>
        </a:graphic>
      </p:graphicFrame>
      <p:graphicFrame>
        <p:nvGraphicFramePr>
          <p:cNvPr id="316" name="Table 6"/>
          <p:cNvGraphicFramePr/>
          <p:nvPr/>
        </p:nvGraphicFramePr>
        <p:xfrm>
          <a:off x="2438225" y="2344823"/>
          <a:ext cx="7070105" cy="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055043"/>
                <a:gridCol w="2486305"/>
                <a:gridCol w="2528755"/>
              </a:tblGrid>
              <a:tr h="50800">
                <a:tc>
                  <a:txBody>
                    <a:bodyPr/>
                    <a:lstStyle/>
                    <a:p>
                      <a:pPr algn="ctr">
                        <a:defRPr sz="1800">
                          <a:effectLst/>
                        </a:defRPr>
                      </a:pPr>
                      <a:r>
                        <a:t>Lipitor</a:t>
                      </a:r>
                    </a:p>
                  </a:txBody>
                  <a:tcPr marL="45720" marR="45720" marT="45720" marB="45720" anchor="t" anchorCtr="0" horzOverflow="overflow"/>
                </a:tc>
                <a:tc>
                  <a:txBody>
                    <a:bodyPr/>
                    <a:lstStyle/>
                    <a:p>
                      <a:pPr algn="ctr">
                        <a:defRPr sz="1800">
                          <a:effectLst/>
                        </a:defRPr>
                      </a:pPr>
                      <a:r>
                        <a:rPr b="1"/>
                        <a:t>4.8 Years</a:t>
                      </a:r>
                    </a:p>
                  </a:txBody>
                  <a:tcPr marL="45720" marR="45720" marT="45720" marB="45720" anchor="t" anchorCtr="0" horzOverflow="overflow"/>
                </a:tc>
                <a:tc>
                  <a:txBody>
                    <a:bodyPr/>
                    <a:lstStyle/>
                    <a:p>
                      <a:pPr algn="ctr">
                        <a:defRPr sz="1800">
                          <a:effectLst/>
                        </a:defRPr>
                      </a:pPr>
                      <a:r>
                        <a:t>Sugar Pill</a:t>
                      </a:r>
                    </a:p>
                  </a:txBody>
                  <a:tcPr marL="45720" marR="45720" marT="45720" marB="45720" anchor="t" anchorCtr="0" horzOverflow="overflow"/>
                </a:tc>
              </a:tr>
            </a:tbl>
          </a:graphicData>
        </a:graphic>
      </p:graphicFrame>
      <p:sp>
        <p:nvSpPr>
          <p:cNvPr id="317" name="TextBox 9"/>
          <p:cNvSpPr/>
          <p:nvPr/>
        </p:nvSpPr>
        <p:spPr>
          <a:xfrm>
            <a:off x="20963" y="659489"/>
            <a:ext cx="12302745" cy="561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000">
                <a:solidFill>
                  <a:srgbClr val="FFFFFF"/>
                </a:solidFill>
                <a:effectLst>
                  <a:outerShdw sx="100000" sy="100000" kx="0" ky="0" algn="b" rotWithShape="0" blurRad="76200" dist="76200" dir="2700000">
                    <a:srgbClr val="000000">
                      <a:alpha val="70000"/>
                    </a:srgbClr>
                  </a:outerShdw>
                </a:effectLst>
              </a:defRPr>
            </a:pPr>
            <a:r>
              <a:t>How Vaccines are </a:t>
            </a:r>
            <a:r>
              <a:rPr b="1">
                <a:solidFill>
                  <a:srgbClr val="00FDFF"/>
                </a:solidFill>
              </a:rPr>
              <a:t>Licensed,</a:t>
            </a:r>
            <a:r>
              <a:rPr b="1"/>
              <a:t> </a:t>
            </a:r>
            <a:r>
              <a:t>Recommended, Promoted, Defended</a:t>
            </a:r>
          </a:p>
        </p:txBody>
      </p:sp>
      <p:grpSp>
        <p:nvGrpSpPr>
          <p:cNvPr id="322" name="Group 2"/>
          <p:cNvGrpSpPr/>
          <p:nvPr/>
        </p:nvGrpSpPr>
        <p:grpSpPr>
          <a:xfrm>
            <a:off x="2516518" y="3776633"/>
            <a:ext cx="7311635" cy="2760978"/>
            <a:chOff x="0" y="0"/>
            <a:chExt cx="7311634" cy="2760976"/>
          </a:xfrm>
        </p:grpSpPr>
        <p:grpSp>
          <p:nvGrpSpPr>
            <p:cNvPr id="320" name="Group 15"/>
            <p:cNvGrpSpPr/>
            <p:nvPr/>
          </p:nvGrpSpPr>
          <p:grpSpPr>
            <a:xfrm>
              <a:off x="-1" y="-1"/>
              <a:ext cx="2292701" cy="2760978"/>
              <a:chOff x="0" y="0"/>
              <a:chExt cx="2292699" cy="2760976"/>
            </a:xfrm>
          </p:grpSpPr>
          <p:pic>
            <p:nvPicPr>
              <p:cNvPr id="318" name="Picture 11" descr="Picture 11"/>
              <p:cNvPicPr>
                <a:picLocks noChangeAspect="1"/>
              </p:cNvPicPr>
              <p:nvPr/>
            </p:nvPicPr>
            <p:blipFill>
              <a:blip r:embed="rId2">
                <a:extLst/>
              </a:blip>
              <a:stretch>
                <a:fillRect/>
              </a:stretch>
            </p:blipFill>
            <p:spPr>
              <a:xfrm rot="21046219">
                <a:off x="186895" y="137800"/>
                <a:ext cx="1918909" cy="2485376"/>
              </a:xfrm>
              <a:prstGeom prst="rect">
                <a:avLst/>
              </a:prstGeom>
              <a:ln w="12700" cap="flat">
                <a:noFill/>
                <a:miter lim="400000"/>
              </a:ln>
              <a:effectLst>
                <a:outerShdw sx="100000" sy="100000" kx="0" ky="0" algn="b" rotWithShape="0" blurRad="50800" dist="76200" dir="2700000">
                  <a:srgbClr val="000000">
                    <a:alpha val="40000"/>
                  </a:srgbClr>
                </a:outerShdw>
              </a:effectLst>
            </p:spPr>
          </p:pic>
          <p:pic>
            <p:nvPicPr>
              <p:cNvPr id="319" name="Picture 12" descr="Picture 12"/>
              <p:cNvPicPr>
                <a:picLocks noChangeAspect="1"/>
              </p:cNvPicPr>
              <p:nvPr/>
            </p:nvPicPr>
            <p:blipFill>
              <a:blip r:embed="rId3">
                <a:extLst/>
              </a:blip>
              <a:stretch>
                <a:fillRect/>
              </a:stretch>
            </p:blipFill>
            <p:spPr>
              <a:xfrm>
                <a:off x="224061" y="135490"/>
                <a:ext cx="1950735" cy="2535956"/>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21" name="Picture 14" descr="Picture 14"/>
            <p:cNvPicPr>
              <a:picLocks noChangeAspect="1"/>
            </p:cNvPicPr>
            <p:nvPr/>
          </p:nvPicPr>
          <p:blipFill>
            <a:blip r:embed="rId4">
              <a:extLst/>
            </a:blip>
            <a:stretch>
              <a:fillRect/>
            </a:stretch>
          </p:blipFill>
          <p:spPr>
            <a:xfrm>
              <a:off x="1692155" y="711552"/>
              <a:ext cx="5619480" cy="388770"/>
            </a:xfrm>
            <a:prstGeom prst="rect">
              <a:avLst/>
            </a:prstGeom>
            <a:ln w="12700" cap="flat">
              <a:noFill/>
              <a:miter lim="400000"/>
            </a:ln>
            <a:effectLst>
              <a:outerShdw sx="100000" sy="100000" kx="0" ky="0" algn="b" rotWithShape="0" blurRad="76200" dist="76200" dir="2700000">
                <a:srgbClr val="000000">
                  <a:alpha val="70000"/>
                </a:srgbClr>
              </a:outerShdw>
            </a:effectLst>
          </p:spPr>
        </p:pic>
      </p:grpSp>
      <p:grpSp>
        <p:nvGrpSpPr>
          <p:cNvPr id="327" name="Group 19"/>
          <p:cNvGrpSpPr/>
          <p:nvPr/>
        </p:nvGrpSpPr>
        <p:grpSpPr>
          <a:xfrm>
            <a:off x="2672247" y="3976642"/>
            <a:ext cx="7000178" cy="2713383"/>
            <a:chOff x="0" y="0"/>
            <a:chExt cx="7000177" cy="2713382"/>
          </a:xfrm>
        </p:grpSpPr>
        <p:grpSp>
          <p:nvGrpSpPr>
            <p:cNvPr id="325" name="Group 17"/>
            <p:cNvGrpSpPr/>
            <p:nvPr/>
          </p:nvGrpSpPr>
          <p:grpSpPr>
            <a:xfrm>
              <a:off x="0" y="0"/>
              <a:ext cx="2182129" cy="2713383"/>
              <a:chOff x="0" y="0"/>
              <a:chExt cx="2182128" cy="2713382"/>
            </a:xfrm>
          </p:grpSpPr>
          <p:pic>
            <p:nvPicPr>
              <p:cNvPr id="323" name="Picture 10" descr="Picture 10"/>
              <p:cNvPicPr>
                <a:picLocks noChangeAspect="1"/>
              </p:cNvPicPr>
              <p:nvPr/>
            </p:nvPicPr>
            <p:blipFill>
              <a:blip r:embed="rId5">
                <a:extLst/>
              </a:blip>
              <a:stretch>
                <a:fillRect/>
              </a:stretch>
            </p:blipFill>
            <p:spPr>
              <a:xfrm>
                <a:off x="115260" y="86213"/>
                <a:ext cx="1951610" cy="2540957"/>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24" name="Picture 16" descr="Picture 16"/>
              <p:cNvPicPr>
                <a:picLocks noChangeAspect="1"/>
              </p:cNvPicPr>
              <p:nvPr/>
            </p:nvPicPr>
            <p:blipFill>
              <a:blip r:embed="rId5">
                <a:extLst/>
              </a:blip>
              <a:stretch>
                <a:fillRect/>
              </a:stretch>
            </p:blipFill>
            <p:spPr>
              <a:xfrm rot="21275918">
                <a:off x="115259" y="86213"/>
                <a:ext cx="1951610" cy="2540957"/>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26" name="Picture 18" descr="Picture 18"/>
            <p:cNvPicPr>
              <a:picLocks noChangeAspect="1"/>
            </p:cNvPicPr>
            <p:nvPr/>
          </p:nvPicPr>
          <p:blipFill>
            <a:blip r:embed="rId6">
              <a:extLst/>
            </a:blip>
            <a:stretch>
              <a:fillRect/>
            </a:stretch>
          </p:blipFill>
          <p:spPr>
            <a:xfrm>
              <a:off x="1625959" y="1044115"/>
              <a:ext cx="5374219" cy="397065"/>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28" name="Picture 20" descr="Picture 20"/>
          <p:cNvPicPr>
            <a:picLocks noChangeAspect="1"/>
          </p:cNvPicPr>
          <p:nvPr/>
        </p:nvPicPr>
        <p:blipFill>
          <a:blip r:embed="rId7">
            <a:extLst/>
          </a:blip>
          <a:stretch>
            <a:fillRect/>
          </a:stretch>
        </p:blipFill>
        <p:spPr>
          <a:xfrm>
            <a:off x="1569430" y="1550437"/>
            <a:ext cx="9205811" cy="5215199"/>
          </a:xfrm>
          <a:prstGeom prst="rect">
            <a:avLst/>
          </a:prstGeom>
          <a:ln w="12700">
            <a:miter lim="400000"/>
          </a:ln>
          <a:effectLst>
            <a:outerShdw sx="100000" sy="100000" kx="0" ky="0" algn="b" rotWithShape="0" blurRad="76200" dist="38100" dir="27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500" fill="hold"/>
                                        <p:tgtEl>
                                          <p:spTgt spid="328"/>
                                        </p:tgtEl>
                                      </p:cBhvr>
                                    </p:animEffect>
                                    <p:set>
                                      <p:cBhvr>
                                        <p:cTn id="7" fill="hold">
                                          <p:stCondLst>
                                            <p:cond delay="499"/>
                                          </p:stCondLst>
                                        </p:cTn>
                                        <p:tgtEl>
                                          <p:spTgt spid="3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15"/>
                                        </p:tgtEl>
                                        <p:attrNameLst>
                                          <p:attrName>style.visibility</p:attrName>
                                        </p:attrNameLst>
                                      </p:cBhvr>
                                      <p:to>
                                        <p:strVal val="visible"/>
                                      </p:to>
                                    </p:set>
                                    <p:animEffect filter="dissolve" transition="in">
                                      <p:cBhvr>
                                        <p:cTn id="12" dur="500"/>
                                        <p:tgtEl>
                                          <p:spTgt spid="315"/>
                                        </p:tgtEl>
                                      </p:cBhvr>
                                    </p:animEffect>
                                  </p:childTnLst>
                                </p:cTn>
                              </p:par>
                            </p:childTnLst>
                          </p:cTn>
                        </p:par>
                        <p:par>
                          <p:cTn id="13" fill="hold">
                            <p:stCondLst>
                              <p:cond delay="500"/>
                            </p:stCondLst>
                            <p:childTnLst>
                              <p:par>
                                <p:cTn id="14" presetClass="entr" nodeType="afterEffect" presetID="9" grpId="3" fill="hold">
                                  <p:stCondLst>
                                    <p:cond delay="0"/>
                                  </p:stCondLst>
                                  <p:iterate type="el" backwards="0">
                                    <p:tmAbs val="0"/>
                                  </p:iterate>
                                  <p:childTnLst>
                                    <p:set>
                                      <p:cBhvr>
                                        <p:cTn id="15" fill="hold"/>
                                        <p:tgtEl>
                                          <p:spTgt spid="327"/>
                                        </p:tgtEl>
                                        <p:attrNameLst>
                                          <p:attrName>style.visibility</p:attrName>
                                        </p:attrNameLst>
                                      </p:cBhvr>
                                      <p:to>
                                        <p:strVal val="visible"/>
                                      </p:to>
                                    </p:set>
                                    <p:animEffect filter="dissolve" transition="in">
                                      <p:cBhvr>
                                        <p:cTn id="16" dur="1000"/>
                                        <p:tgtEl>
                                          <p:spTgt spid="327"/>
                                        </p:tgtEl>
                                      </p:cBhvr>
                                    </p:animEffect>
                                  </p:childTnLst>
                                </p:cTn>
                              </p:par>
                            </p:childTnLst>
                          </p:cTn>
                        </p:par>
                        <p:par>
                          <p:cTn id="17" fill="hold">
                            <p:stCondLst>
                              <p:cond delay="1500"/>
                            </p:stCondLst>
                            <p:childTnLst>
                              <p:par>
                                <p:cTn id="18" presetClass="exit" nodeType="afterEffect" presetID="9" grpId="4" fill="hold">
                                  <p:stCondLst>
                                    <p:cond delay="0"/>
                                  </p:stCondLst>
                                  <p:iterate type="el" backwards="0">
                                    <p:tmAbs val="0"/>
                                  </p:iterate>
                                  <p:childTnLst>
                                    <p:animEffect filter="dissolve" transition="out">
                                      <p:cBhvr>
                                        <p:cTn id="19" dur="1000" fill="hold"/>
                                        <p:tgtEl>
                                          <p:spTgt spid="322"/>
                                        </p:tgtEl>
                                      </p:cBhvr>
                                    </p:animEffect>
                                    <p:set>
                                      <p:cBhvr>
                                        <p:cTn id="20" fill="hold">
                                          <p:stCondLst>
                                            <p:cond delay="999"/>
                                          </p:stCondLst>
                                        </p:cTn>
                                        <p:tgtEl>
                                          <p:spTgt spid="32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2" grpId="4"/>
      <p:bldP build="whole" bldLvl="1" animBg="1" rev="0" advAuto="0" spid="327" grpId="3"/>
      <p:bldP build="whole" bldLvl="1" animBg="1" rev="0" advAuto="0" spid="315" grpId="2"/>
      <p:bldP build="whole" bldLvl="1" animBg="1" rev="0" advAuto="0" spid="328"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34" name="Group 3"/>
          <p:cNvGrpSpPr/>
          <p:nvPr/>
        </p:nvGrpSpPr>
        <p:grpSpPr>
          <a:xfrm>
            <a:off x="452683" y="3408777"/>
            <a:ext cx="8082891" cy="3236673"/>
            <a:chOff x="0" y="0"/>
            <a:chExt cx="8082889" cy="3236672"/>
          </a:xfrm>
        </p:grpSpPr>
        <p:grpSp>
          <p:nvGrpSpPr>
            <p:cNvPr id="332" name="Group 14"/>
            <p:cNvGrpSpPr/>
            <p:nvPr/>
          </p:nvGrpSpPr>
          <p:grpSpPr>
            <a:xfrm>
              <a:off x="0" y="0"/>
              <a:ext cx="2602964" cy="3236673"/>
              <a:chOff x="0" y="0"/>
              <a:chExt cx="2602963" cy="3236672"/>
            </a:xfrm>
          </p:grpSpPr>
          <p:pic>
            <p:nvPicPr>
              <p:cNvPr id="330" name="Picture 16" descr="Picture 16"/>
              <p:cNvPicPr>
                <a:picLocks noChangeAspect="1"/>
              </p:cNvPicPr>
              <p:nvPr/>
            </p:nvPicPr>
            <p:blipFill>
              <a:blip r:embed="rId2">
                <a:extLst/>
              </a:blip>
              <a:stretch>
                <a:fillRect/>
              </a:stretch>
            </p:blipFill>
            <p:spPr>
              <a:xfrm>
                <a:off x="137489" y="102839"/>
                <a:ext cx="2327988" cy="3030994"/>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31" name="Picture 17" descr="Picture 17"/>
              <p:cNvPicPr>
                <a:picLocks noChangeAspect="1"/>
              </p:cNvPicPr>
              <p:nvPr/>
            </p:nvPicPr>
            <p:blipFill>
              <a:blip r:embed="rId2">
                <a:extLst/>
              </a:blip>
              <a:stretch>
                <a:fillRect/>
              </a:stretch>
            </p:blipFill>
            <p:spPr>
              <a:xfrm rot="21275918">
                <a:off x="137488" y="102839"/>
                <a:ext cx="2327988" cy="3030994"/>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33" name="Picture 2" descr="Picture 2"/>
            <p:cNvPicPr>
              <a:picLocks noChangeAspect="1"/>
            </p:cNvPicPr>
            <p:nvPr/>
          </p:nvPicPr>
          <p:blipFill>
            <a:blip r:embed="rId3">
              <a:extLst/>
            </a:blip>
            <a:stretch>
              <a:fillRect/>
            </a:stretch>
          </p:blipFill>
          <p:spPr>
            <a:xfrm>
              <a:off x="1055656" y="627926"/>
              <a:ext cx="7027234" cy="500669"/>
            </a:xfrm>
            <a:prstGeom prst="rect">
              <a:avLst/>
            </a:prstGeom>
            <a:ln w="12700" cap="flat">
              <a:noFill/>
              <a:miter lim="400000"/>
            </a:ln>
            <a:effectLst>
              <a:outerShdw sx="100000" sy="100000" kx="0" ky="0" algn="b" rotWithShape="0" blurRad="76200" dist="76200" dir="2700000">
                <a:srgbClr val="000000">
                  <a:alpha val="70000"/>
                </a:srgbClr>
              </a:outerShdw>
            </a:effectLst>
          </p:spPr>
        </p:pic>
      </p:grpSp>
      <p:sp>
        <p:nvSpPr>
          <p:cNvPr id="335" name="Slide Number Placeholder 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6" name="TextBox 12"/>
          <p:cNvSpPr/>
          <p:nvPr/>
        </p:nvSpPr>
        <p:spPr>
          <a:xfrm>
            <a:off x="2749081" y="615586"/>
            <a:ext cx="6827948"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000">
                <a:solidFill>
                  <a:srgbClr val="FFFFFF"/>
                </a:solidFill>
                <a:effectLst>
                  <a:outerShdw sx="100000" sy="100000" kx="0" ky="0" algn="b" rotWithShape="0" blurRad="76200" dist="76200" dir="2700000">
                    <a:srgbClr val="000000">
                      <a:alpha val="70000"/>
                    </a:srgbClr>
                  </a:outerShdw>
                </a:effectLst>
              </a:defRPr>
            </a:pPr>
            <a:r>
              <a:t>How Vaccines are </a:t>
            </a:r>
            <a:r>
              <a:rPr b="1">
                <a:solidFill>
                  <a:schemeClr val="accent1"/>
                </a:solidFill>
              </a:rPr>
              <a:t>Licensed,</a:t>
            </a:r>
            <a:r>
              <a:rPr b="1"/>
              <a:t> </a:t>
            </a:r>
            <a:r>
              <a:t>Recommended, Promoted, Defended</a:t>
            </a:r>
          </a:p>
        </p:txBody>
      </p:sp>
      <p:grpSp>
        <p:nvGrpSpPr>
          <p:cNvPr id="341" name="Group 4"/>
          <p:cNvGrpSpPr/>
          <p:nvPr/>
        </p:nvGrpSpPr>
        <p:grpSpPr>
          <a:xfrm>
            <a:off x="4947641" y="3343564"/>
            <a:ext cx="6738214" cy="3254310"/>
            <a:chOff x="0" y="0"/>
            <a:chExt cx="6738213" cy="3254308"/>
          </a:xfrm>
        </p:grpSpPr>
        <p:grpSp>
          <p:nvGrpSpPr>
            <p:cNvPr id="339" name="Group 24"/>
            <p:cNvGrpSpPr/>
            <p:nvPr/>
          </p:nvGrpSpPr>
          <p:grpSpPr>
            <a:xfrm>
              <a:off x="4121067" y="0"/>
              <a:ext cx="2617147" cy="3254309"/>
              <a:chOff x="0" y="0"/>
              <a:chExt cx="2617145" cy="3254308"/>
            </a:xfrm>
          </p:grpSpPr>
          <p:pic>
            <p:nvPicPr>
              <p:cNvPr id="337" name="Picture 23" descr="Picture 23"/>
              <p:cNvPicPr>
                <a:picLocks noChangeAspect="1"/>
              </p:cNvPicPr>
              <p:nvPr/>
            </p:nvPicPr>
            <p:blipFill>
              <a:blip r:embed="rId2">
                <a:extLst/>
              </a:blip>
              <a:stretch>
                <a:fillRect/>
              </a:stretch>
            </p:blipFill>
            <p:spPr>
              <a:xfrm rot="21275918">
                <a:off x="138237" y="103400"/>
                <a:ext cx="2340672" cy="3047509"/>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38" name="Picture 22" descr="Picture 22"/>
              <p:cNvPicPr>
                <a:picLocks noChangeAspect="1"/>
              </p:cNvPicPr>
              <p:nvPr/>
            </p:nvPicPr>
            <p:blipFill>
              <a:blip r:embed="rId2">
                <a:extLst/>
              </a:blip>
              <a:stretch>
                <a:fillRect/>
              </a:stretch>
            </p:blipFill>
            <p:spPr>
              <a:xfrm>
                <a:off x="138239" y="103400"/>
                <a:ext cx="2340672" cy="3047509"/>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40" name="Picture 9" descr="Picture 9"/>
            <p:cNvPicPr>
              <a:picLocks noChangeAspect="1"/>
            </p:cNvPicPr>
            <p:nvPr/>
          </p:nvPicPr>
          <p:blipFill>
            <a:blip r:embed="rId4">
              <a:extLst/>
            </a:blip>
            <a:stretch>
              <a:fillRect/>
            </a:stretch>
          </p:blipFill>
          <p:spPr>
            <a:xfrm>
              <a:off x="0" y="2209735"/>
              <a:ext cx="5966792" cy="552958"/>
            </a:xfrm>
            <a:prstGeom prst="rect">
              <a:avLst/>
            </a:prstGeom>
            <a:ln w="12700" cap="flat">
              <a:noFill/>
              <a:miter lim="400000"/>
            </a:ln>
            <a:effectLst>
              <a:outerShdw sx="100000" sy="100000" kx="0" ky="0" algn="b" rotWithShape="0" blurRad="76200" dist="76200" dir="2700000">
                <a:srgbClr val="000000">
                  <a:alpha val="70000"/>
                </a:srgbClr>
              </a:outerShdw>
            </a:effectLst>
          </p:spPr>
        </p:pic>
      </p:grpSp>
      <p:graphicFrame>
        <p:nvGraphicFramePr>
          <p:cNvPr id="342" name="Table 27"/>
          <p:cNvGraphicFramePr/>
          <p:nvPr/>
        </p:nvGraphicFramePr>
        <p:xfrm>
          <a:off x="420625" y="1363728"/>
          <a:ext cx="11484864" cy="109727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4"/>
                <a:gridCol w="1896936"/>
                <a:gridCol w="2367086"/>
                <a:gridCol w="2200785"/>
              </a:tblGrid>
              <a:tr h="1097278">
                <a:tc>
                  <a:txBody>
                    <a:bodyPr/>
                    <a:lstStyle/>
                    <a:p>
                      <a:pPr algn="ctr">
                        <a:defRPr b="1" sz="1800">
                          <a:solidFill>
                            <a:srgbClr val="FFFFFF"/>
                          </a:solidFill>
                          <a:effectLst/>
                        </a:defRPr>
                      </a:pPr>
                      <a:r>
                        <a:t>Recommended Age </a:t>
                      </a:r>
                    </a:p>
                    <a:p>
                      <a:pPr algn="ctr">
                        <a:defRPr b="1" sz="1800">
                          <a:solidFill>
                            <a:srgbClr val="FFFFFF"/>
                          </a:solidFill>
                          <a:effectLst/>
                        </a:defRPr>
                      </a:pPr>
                      <a:r>
                        <a:t>(First Dose)</a:t>
                      </a:r>
                    </a:p>
                  </a:txBody>
                  <a:tcPr marL="45720" marR="45720" marT="45720" marB="45720" anchor="ctr" anchorCtr="0" horzOverflow="overflow">
                    <a:lnB w="38100">
                      <a:solidFill>
                        <a:srgbClr val="FFFFFF"/>
                      </a:solidFill>
                    </a:lnB>
                    <a:solidFill>
                      <a:schemeClr val="accent5"/>
                    </a:solidFill>
                  </a:tcPr>
                </a:tc>
                <a:tc>
                  <a:txBody>
                    <a:bodyPr/>
                    <a:lstStyle/>
                    <a:p>
                      <a:pPr algn="ctr">
                        <a:defRPr b="1" sz="1800">
                          <a:solidFill>
                            <a:srgbClr val="FFFFFF"/>
                          </a:solidFill>
                          <a:effectLst/>
                        </a:defRPr>
                      </a:pPr>
                      <a:r>
                        <a:t>Vaccine/ Manufacturer</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rPr>
                        <a:t>Safety Review Period Prior to Licensure</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rPr>
                        <a:t>Subject Group</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rPr>
                        <a:t>Placebo Group</a:t>
                      </a:r>
                    </a:p>
                  </a:txBody>
                  <a:tcPr marL="45720" marR="45720" marT="45720" marB="45720" anchor="ctr" anchorCtr="0" horzOverflow="overflow">
                    <a:lnB w="38100">
                      <a:solidFill>
                        <a:srgbClr val="FFFFFF"/>
                      </a:solidFill>
                    </a:lnB>
                    <a:solidFill>
                      <a:schemeClr val="accent5"/>
                    </a:solidFill>
                  </a:tcPr>
                </a:tc>
              </a:tr>
            </a:tbl>
          </a:graphicData>
        </a:graphic>
      </p:graphicFrame>
      <p:graphicFrame>
        <p:nvGraphicFramePr>
          <p:cNvPr id="343" name="Table 28"/>
          <p:cNvGraphicFramePr/>
          <p:nvPr/>
        </p:nvGraphicFramePr>
        <p:xfrm>
          <a:off x="420623" y="2349687"/>
          <a:ext cx="11484865" cy="43891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5"/>
                <a:gridCol w="1896936"/>
                <a:gridCol w="2367086"/>
                <a:gridCol w="2200785"/>
              </a:tblGrid>
              <a:tr h="438911">
                <a:tc>
                  <a:txBody>
                    <a:bodyPr/>
                    <a:lstStyle/>
                    <a:p>
                      <a:pPr algn="l">
                        <a:defRPr sz="1800">
                          <a:effectLst/>
                        </a:defRPr>
                      </a:pPr>
                      <a:r>
                        <a:t>1 Day Old</a:t>
                      </a:r>
                    </a:p>
                  </a:txBody>
                  <a:tcPr marL="45720" marR="45720" marT="45720" marB="45720" anchor="t" anchorCtr="0" horzOverflow="overflow"/>
                </a:tc>
                <a:tc>
                  <a:txBody>
                    <a:bodyPr/>
                    <a:lstStyle/>
                    <a:p>
                      <a:pPr algn="l">
                        <a:defRPr sz="1800">
                          <a:effectLst/>
                        </a:defRPr>
                      </a:pPr>
                      <a:r>
                        <a:t>Hep-B </a:t>
                      </a:r>
                      <a:r>
                        <a:rPr sz="1200"/>
                        <a:t>(Engerix)/ GlaxoSmithKline</a:t>
                      </a:r>
                    </a:p>
                  </a:txBody>
                  <a:tcPr marL="45720" marR="45720" marT="45720" marB="45720" anchor="t" anchorCtr="0" horzOverflow="overflow"/>
                </a:tc>
                <a:tc>
                  <a:txBody>
                    <a:bodyPr/>
                    <a:lstStyle/>
                    <a:p>
                      <a:pPr algn="ctr">
                        <a:defRPr sz="1800">
                          <a:effectLst/>
                        </a:defRPr>
                      </a:pPr>
                      <a:r>
                        <a:rPr b="1">
                          <a:solidFill>
                            <a:srgbClr val="FF0000"/>
                          </a:solidFill>
                        </a:rPr>
                        <a:t>4 Days</a:t>
                      </a:r>
                    </a:p>
                  </a:txBody>
                  <a:tcPr marL="45720" marR="45720" marT="45720" marB="45720" anchor="t" anchorCtr="0" horzOverflow="overflow"/>
                </a:tc>
                <a:tc>
                  <a:txBody>
                    <a:bodyPr/>
                    <a:lstStyle/>
                    <a:p>
                      <a:pPr algn="ctr">
                        <a:defRPr sz="1800">
                          <a:effectLst/>
                        </a:defRPr>
                      </a:pPr>
                      <a:r>
                        <a:t>Hep-B</a:t>
                      </a:r>
                    </a:p>
                  </a:txBody>
                  <a:tcPr marL="45720" marR="45720" marT="45720" marB="45720" anchor="t" anchorCtr="0" horzOverflow="overflow"/>
                </a:tc>
                <a:tc>
                  <a:txBody>
                    <a:bodyPr/>
                    <a:lstStyle/>
                    <a:p>
                      <a:pPr algn="ctr">
                        <a:defRPr sz="1800">
                          <a:effectLst/>
                        </a:defRPr>
                      </a:pPr>
                      <a:r>
                        <a:rPr b="1">
                          <a:solidFill>
                            <a:srgbClr val="FF0000"/>
                          </a:solidFill>
                        </a:rPr>
                        <a:t>No Placebo</a:t>
                      </a:r>
                    </a:p>
                  </a:txBody>
                  <a:tcPr marL="45720" marR="45720" marT="45720" marB="45720" anchor="t" anchorCtr="0" horzOverflow="overflow"/>
                </a:tc>
              </a:tr>
            </a:tbl>
          </a:graphicData>
        </a:graphic>
      </p:graphicFrame>
      <p:graphicFrame>
        <p:nvGraphicFramePr>
          <p:cNvPr id="344" name="Table 29"/>
          <p:cNvGraphicFramePr/>
          <p:nvPr/>
        </p:nvGraphicFramePr>
        <p:xfrm>
          <a:off x="420623" y="2724911"/>
          <a:ext cx="11484865" cy="41148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899341"/>
                <a:gridCol w="3120715"/>
                <a:gridCol w="1896936"/>
                <a:gridCol w="2367086"/>
                <a:gridCol w="2200785"/>
              </a:tblGrid>
              <a:tr h="411480">
                <a:tc>
                  <a:txBody>
                    <a:bodyPr/>
                    <a:lstStyle/>
                    <a:p>
                      <a:pPr algn="l">
                        <a:defRPr sz="1800">
                          <a:effectLst/>
                        </a:defRPr>
                      </a:pPr>
                      <a:r>
                        <a:t>1 Day Old </a:t>
                      </a:r>
                    </a:p>
                  </a:txBody>
                  <a:tcPr marL="45720" marR="45720" marT="45720" marB="45720" anchor="t" anchorCtr="0" horzOverflow="overflow">
                    <a:solidFill>
                      <a:srgbClr val="E6E6E6"/>
                    </a:solidFill>
                  </a:tcPr>
                </a:tc>
                <a:tc>
                  <a:txBody>
                    <a:bodyPr/>
                    <a:lstStyle/>
                    <a:p>
                      <a:pPr algn="l">
                        <a:defRPr sz="1800">
                          <a:effectLst/>
                        </a:defRPr>
                      </a:pPr>
                      <a:r>
                        <a:t>Hep-B </a:t>
                      </a:r>
                      <a:r>
                        <a:rPr sz="1200"/>
                        <a:t>(Recombivax)/ Merck</a:t>
                      </a:r>
                    </a:p>
                  </a:txBody>
                  <a:tcPr marL="45720" marR="45720" marT="45720" marB="45720" anchor="t" anchorCtr="0" horzOverflow="overflow">
                    <a:solidFill>
                      <a:srgbClr val="E6E6E6"/>
                    </a:solidFill>
                  </a:tcPr>
                </a:tc>
                <a:tc>
                  <a:txBody>
                    <a:bodyPr/>
                    <a:lstStyle/>
                    <a:p>
                      <a:pPr algn="ctr">
                        <a:defRPr sz="1800">
                          <a:effectLst/>
                        </a:defRPr>
                      </a:pPr>
                      <a:r>
                        <a:rPr b="1">
                          <a:solidFill>
                            <a:srgbClr val="FF0000"/>
                          </a:solidFill>
                        </a:rPr>
                        <a:t>5 Days</a:t>
                      </a:r>
                    </a:p>
                  </a:txBody>
                  <a:tcPr marL="45720" marR="45720" marT="45720" marB="45720" anchor="t" anchorCtr="0" horzOverflow="overflow">
                    <a:solidFill>
                      <a:srgbClr val="E6E6E6"/>
                    </a:solidFill>
                  </a:tcPr>
                </a:tc>
                <a:tc>
                  <a:txBody>
                    <a:bodyPr/>
                    <a:lstStyle/>
                    <a:p>
                      <a:pPr algn="ctr">
                        <a:defRPr sz="1800">
                          <a:effectLst/>
                        </a:defRPr>
                      </a:pPr>
                      <a:r>
                        <a:t>Hep-B</a:t>
                      </a:r>
                    </a:p>
                  </a:txBody>
                  <a:tcPr marL="45720" marR="45720" marT="45720" marB="45720" anchor="t" anchorCtr="0" horzOverflow="overflow">
                    <a:solidFill>
                      <a:srgbClr val="E6E6E6"/>
                    </a:solidFill>
                  </a:tcPr>
                </a:tc>
                <a:tc>
                  <a:txBody>
                    <a:bodyPr/>
                    <a:lstStyle/>
                    <a:p>
                      <a:pPr algn="ctr">
                        <a:defRPr sz="1800">
                          <a:effectLst/>
                        </a:defRPr>
                      </a:pPr>
                      <a:r>
                        <a:rPr b="1">
                          <a:solidFill>
                            <a:srgbClr val="FF0000"/>
                          </a:solidFill>
                        </a:rPr>
                        <a:t>No Placebo</a:t>
                      </a:r>
                    </a:p>
                  </a:txBody>
                  <a:tcPr marL="45720" marR="45720" marT="45720" marB="45720" anchor="t" anchorCtr="0" horzOverflow="overflow">
                    <a:solidFill>
                      <a:srgbClr val="E6E6E6"/>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lide Number Placeholder 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47" name="Table 8"/>
          <p:cNvGraphicFramePr/>
          <p:nvPr/>
        </p:nvGraphicFramePr>
        <p:xfrm>
          <a:off x="420625" y="1363728"/>
          <a:ext cx="11484864" cy="109727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4"/>
                <a:gridCol w="1896936"/>
                <a:gridCol w="2367086"/>
                <a:gridCol w="2200785"/>
              </a:tblGrid>
              <a:tr h="1097278">
                <a:tc>
                  <a:txBody>
                    <a:bodyPr/>
                    <a:lstStyle/>
                    <a:p>
                      <a:pPr algn="ctr">
                        <a:defRPr b="1" sz="1800">
                          <a:solidFill>
                            <a:srgbClr val="FFFFFF"/>
                          </a:solidFill>
                          <a:effectLst/>
                        </a:defRPr>
                      </a:pPr>
                      <a:r>
                        <a:t>Recommended Age </a:t>
                      </a:r>
                    </a:p>
                    <a:p>
                      <a:pPr algn="ctr">
                        <a:defRPr b="1" sz="1800">
                          <a:solidFill>
                            <a:srgbClr val="FFFFFF"/>
                          </a:solidFill>
                          <a:effectLst/>
                        </a:defRPr>
                      </a:pPr>
                      <a:r>
                        <a:t>(First Dose)</a:t>
                      </a:r>
                    </a:p>
                  </a:txBody>
                  <a:tcPr marL="45720" marR="45720" marT="45720" marB="45720" anchor="ctr" anchorCtr="0" horzOverflow="overflow">
                    <a:lnB w="38100">
                      <a:solidFill>
                        <a:srgbClr val="FFFFFF"/>
                      </a:solidFill>
                    </a:lnB>
                    <a:solidFill>
                      <a:schemeClr val="accent5"/>
                    </a:solidFill>
                  </a:tcPr>
                </a:tc>
                <a:tc>
                  <a:txBody>
                    <a:bodyPr/>
                    <a:lstStyle/>
                    <a:p>
                      <a:pPr algn="ctr">
                        <a:defRPr b="1" sz="1800">
                          <a:solidFill>
                            <a:srgbClr val="FFFFFF"/>
                          </a:solidFill>
                          <a:effectLst/>
                        </a:defRPr>
                      </a:pPr>
                      <a:r>
                        <a:t>Vaccine/ Manufacturer</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rPr>
                        <a:t>Safety Review Period Prior to Licensure</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rPr>
                        <a:t>Subject Group</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rPr>
                        <a:t>Placebo Group</a:t>
                      </a:r>
                    </a:p>
                  </a:txBody>
                  <a:tcPr marL="45720" marR="45720" marT="45720" marB="45720" anchor="ctr" anchorCtr="0" horzOverflow="overflow">
                    <a:lnB w="38100">
                      <a:solidFill>
                        <a:srgbClr val="FFFFFF"/>
                      </a:solidFill>
                    </a:lnB>
                    <a:solidFill>
                      <a:schemeClr val="accent5"/>
                    </a:solidFill>
                  </a:tcPr>
                </a:tc>
              </a:tr>
            </a:tbl>
          </a:graphicData>
        </a:graphic>
      </p:graphicFrame>
      <p:graphicFrame>
        <p:nvGraphicFramePr>
          <p:cNvPr id="348" name="Table 9"/>
          <p:cNvGraphicFramePr/>
          <p:nvPr/>
        </p:nvGraphicFramePr>
        <p:xfrm>
          <a:off x="420623" y="2349687"/>
          <a:ext cx="11484865" cy="43891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5"/>
                <a:gridCol w="1896936"/>
                <a:gridCol w="2367086"/>
                <a:gridCol w="2200785"/>
              </a:tblGrid>
              <a:tr h="438911">
                <a:tc>
                  <a:txBody>
                    <a:bodyPr/>
                    <a:lstStyle/>
                    <a:p>
                      <a:pPr algn="l">
                        <a:defRPr sz="1800">
                          <a:effectLst/>
                        </a:defRPr>
                      </a:pPr>
                      <a:r>
                        <a:t>1 Day Old</a:t>
                      </a:r>
                    </a:p>
                  </a:txBody>
                  <a:tcPr marL="45720" marR="45720" marT="45720" marB="45720" anchor="t" anchorCtr="0" horzOverflow="overflow"/>
                </a:tc>
                <a:tc>
                  <a:txBody>
                    <a:bodyPr/>
                    <a:lstStyle/>
                    <a:p>
                      <a:pPr algn="l">
                        <a:defRPr sz="1800">
                          <a:effectLst/>
                        </a:defRPr>
                      </a:pPr>
                      <a:r>
                        <a:t>Hep-B </a:t>
                      </a:r>
                      <a:r>
                        <a:rPr sz="1200"/>
                        <a:t>(Engerix)/ GlaxoSmithKline</a:t>
                      </a:r>
                    </a:p>
                  </a:txBody>
                  <a:tcPr marL="45720" marR="45720" marT="45720" marB="45720" anchor="t" anchorCtr="0" horzOverflow="overflow"/>
                </a:tc>
                <a:tc>
                  <a:txBody>
                    <a:bodyPr/>
                    <a:lstStyle/>
                    <a:p>
                      <a:pPr algn="ctr">
                        <a:defRPr sz="1800">
                          <a:effectLst/>
                        </a:defRPr>
                      </a:pPr>
                      <a:r>
                        <a:rPr b="1">
                          <a:solidFill>
                            <a:srgbClr val="FF0000"/>
                          </a:solidFill>
                        </a:rPr>
                        <a:t>4 Days</a:t>
                      </a:r>
                    </a:p>
                  </a:txBody>
                  <a:tcPr marL="45720" marR="45720" marT="45720" marB="45720" anchor="t" anchorCtr="0" horzOverflow="overflow"/>
                </a:tc>
                <a:tc>
                  <a:txBody>
                    <a:bodyPr/>
                    <a:lstStyle/>
                    <a:p>
                      <a:pPr algn="ctr">
                        <a:defRPr sz="1800">
                          <a:effectLst/>
                        </a:defRPr>
                      </a:pPr>
                      <a:r>
                        <a:t>Hep-B</a:t>
                      </a:r>
                    </a:p>
                  </a:txBody>
                  <a:tcPr marL="45720" marR="45720" marT="45720" marB="45720" anchor="t" anchorCtr="0" horzOverflow="overflow"/>
                </a:tc>
                <a:tc>
                  <a:txBody>
                    <a:bodyPr/>
                    <a:lstStyle/>
                    <a:p>
                      <a:pPr algn="ctr">
                        <a:defRPr sz="1800">
                          <a:effectLst/>
                        </a:defRPr>
                      </a:pPr>
                      <a:r>
                        <a:rPr b="1">
                          <a:solidFill>
                            <a:srgbClr val="FF0000"/>
                          </a:solidFill>
                        </a:rPr>
                        <a:t>No Placebo</a:t>
                      </a:r>
                    </a:p>
                  </a:txBody>
                  <a:tcPr marL="45720" marR="45720" marT="45720" marB="45720" anchor="t" anchorCtr="0" horzOverflow="overflow"/>
                </a:tc>
              </a:tr>
            </a:tbl>
          </a:graphicData>
        </a:graphic>
      </p:graphicFrame>
      <p:graphicFrame>
        <p:nvGraphicFramePr>
          <p:cNvPr id="349" name="Table 11"/>
          <p:cNvGraphicFramePr/>
          <p:nvPr/>
        </p:nvGraphicFramePr>
        <p:xfrm>
          <a:off x="420623" y="2724911"/>
          <a:ext cx="11484865" cy="43891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899341"/>
                <a:gridCol w="3120715"/>
                <a:gridCol w="1896936"/>
                <a:gridCol w="2367086"/>
                <a:gridCol w="2200785"/>
              </a:tblGrid>
              <a:tr h="438911">
                <a:tc>
                  <a:txBody>
                    <a:bodyPr/>
                    <a:lstStyle/>
                    <a:p>
                      <a:pPr algn="l">
                        <a:defRPr sz="1800">
                          <a:effectLst/>
                        </a:defRPr>
                      </a:pPr>
                      <a:r>
                        <a:t>1 Day Old </a:t>
                      </a:r>
                    </a:p>
                  </a:txBody>
                  <a:tcPr marL="45720" marR="45720" marT="45720" marB="45720" anchor="t" anchorCtr="0" horzOverflow="overflow">
                    <a:solidFill>
                      <a:srgbClr val="E6E6E6"/>
                    </a:solidFill>
                  </a:tcPr>
                </a:tc>
                <a:tc>
                  <a:txBody>
                    <a:bodyPr/>
                    <a:lstStyle/>
                    <a:p>
                      <a:pPr algn="l">
                        <a:defRPr sz="1800">
                          <a:effectLst/>
                        </a:defRPr>
                      </a:pPr>
                      <a:r>
                        <a:t>Hep-B </a:t>
                      </a:r>
                      <a:r>
                        <a:rPr sz="1200"/>
                        <a:t>(Recombivax)/ Merck</a:t>
                      </a:r>
                    </a:p>
                  </a:txBody>
                  <a:tcPr marL="45720" marR="45720" marT="45720" marB="45720" anchor="t" anchorCtr="0" horzOverflow="overflow">
                    <a:solidFill>
                      <a:srgbClr val="E6E6E6"/>
                    </a:solidFill>
                  </a:tcPr>
                </a:tc>
                <a:tc>
                  <a:txBody>
                    <a:bodyPr/>
                    <a:lstStyle/>
                    <a:p>
                      <a:pPr algn="ctr">
                        <a:defRPr sz="1800">
                          <a:effectLst/>
                        </a:defRPr>
                      </a:pPr>
                      <a:r>
                        <a:rPr b="1">
                          <a:solidFill>
                            <a:srgbClr val="FF0000"/>
                          </a:solidFill>
                        </a:rPr>
                        <a:t>5 Days</a:t>
                      </a:r>
                    </a:p>
                  </a:txBody>
                  <a:tcPr marL="45720" marR="45720" marT="45720" marB="45720" anchor="t" anchorCtr="0" horzOverflow="overflow">
                    <a:solidFill>
                      <a:srgbClr val="E6E6E6"/>
                    </a:solidFill>
                  </a:tcPr>
                </a:tc>
                <a:tc>
                  <a:txBody>
                    <a:bodyPr/>
                    <a:lstStyle/>
                    <a:p>
                      <a:pPr algn="ctr">
                        <a:defRPr sz="1800">
                          <a:effectLst/>
                        </a:defRPr>
                      </a:pPr>
                      <a:r>
                        <a:t>Hep-B</a:t>
                      </a:r>
                    </a:p>
                  </a:txBody>
                  <a:tcPr marL="45720" marR="45720" marT="45720" marB="45720" anchor="t" anchorCtr="0" horzOverflow="overflow">
                    <a:solidFill>
                      <a:srgbClr val="E6E6E6"/>
                    </a:solidFill>
                  </a:tcPr>
                </a:tc>
                <a:tc>
                  <a:txBody>
                    <a:bodyPr/>
                    <a:lstStyle/>
                    <a:p>
                      <a:pPr algn="ctr">
                        <a:defRPr sz="1800">
                          <a:effectLst/>
                        </a:defRPr>
                      </a:pPr>
                      <a:r>
                        <a:rPr b="1">
                          <a:solidFill>
                            <a:srgbClr val="FF0000"/>
                          </a:solidFill>
                        </a:rPr>
                        <a:t>No Placebo</a:t>
                      </a:r>
                    </a:p>
                  </a:txBody>
                  <a:tcPr marL="45720" marR="45720" marT="45720" marB="45720" anchor="t" anchorCtr="0" horzOverflow="overflow">
                    <a:solidFill>
                      <a:srgbClr val="E6E6E6"/>
                    </a:solidFill>
                  </a:tcPr>
                </a:tc>
              </a:tr>
            </a:tbl>
          </a:graphicData>
        </a:graphic>
      </p:graphicFrame>
      <p:graphicFrame>
        <p:nvGraphicFramePr>
          <p:cNvPr id="350" name="Table 4"/>
          <p:cNvGraphicFramePr/>
          <p:nvPr/>
        </p:nvGraphicFramePr>
        <p:xfrm>
          <a:off x="420623" y="3264765"/>
          <a:ext cx="11484864" cy="347473"/>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5"/>
                <a:gridCol w="1896936"/>
                <a:gridCol w="2367086"/>
                <a:gridCol w="2200785"/>
              </a:tblGrid>
              <a:tr h="347472">
                <a:tc>
                  <a:txBody>
                    <a:bodyPr/>
                    <a:lstStyle/>
                    <a:p>
                      <a:pPr algn="l">
                        <a:defRPr sz="1800">
                          <a:effectLst/>
                        </a:defRPr>
                      </a:pPr>
                      <a:r>
                        <a:t>2 Month Old</a:t>
                      </a:r>
                    </a:p>
                  </a:txBody>
                  <a:tcPr marL="45720" marR="45720" marT="45720" marB="45720" anchor="t" anchorCtr="0" horzOverflow="overflow"/>
                </a:tc>
                <a:tc>
                  <a:txBody>
                    <a:bodyPr/>
                    <a:lstStyle/>
                    <a:p>
                      <a:pPr algn="l">
                        <a:defRPr sz="1800">
                          <a:effectLst/>
                        </a:defRPr>
                      </a:pPr>
                      <a:r>
                        <a:t>Polio </a:t>
                      </a:r>
                      <a:r>
                        <a:rPr sz="1200"/>
                        <a:t>(PVI- Monkey Kidney)/ Sanofi Pasteur</a:t>
                      </a:r>
                    </a:p>
                  </a:txBody>
                  <a:tcPr marL="45720" marR="45720" marT="45720" marB="45720" anchor="t" anchorCtr="0" horzOverflow="overflow"/>
                </a:tc>
                <a:tc>
                  <a:txBody>
                    <a:bodyPr/>
                    <a:lstStyle/>
                    <a:p>
                      <a:pPr algn="ctr">
                        <a:defRPr sz="1800">
                          <a:effectLst/>
                        </a:defRPr>
                      </a:pPr>
                      <a:r>
                        <a:rPr b="1">
                          <a:solidFill>
                            <a:srgbClr val="FF0000"/>
                          </a:solidFill>
                        </a:rPr>
                        <a:t>48 hours</a:t>
                      </a:r>
                    </a:p>
                  </a:txBody>
                  <a:tcPr marL="45720" marR="45720" marT="45720" marB="45720" anchor="t" anchorCtr="0" horzOverflow="overflow"/>
                </a:tc>
                <a:tc>
                  <a:txBody>
                    <a:bodyPr/>
                    <a:lstStyle/>
                    <a:p>
                      <a:pPr algn="ctr">
                        <a:defRPr sz="1800">
                          <a:effectLst/>
                        </a:defRPr>
                      </a:pPr>
                      <a:r>
                        <a:t>Polio + DTP</a:t>
                      </a:r>
                    </a:p>
                  </a:txBody>
                  <a:tcPr marL="45720" marR="45720" marT="45720" marB="45720" anchor="t" anchorCtr="0" horzOverflow="overflow"/>
                </a:tc>
                <a:tc>
                  <a:txBody>
                    <a:bodyPr/>
                    <a:lstStyle/>
                    <a:p>
                      <a:pPr algn="ctr">
                        <a:defRPr sz="1800">
                          <a:effectLst/>
                        </a:defRPr>
                      </a:pPr>
                      <a:r>
                        <a:rPr b="1">
                          <a:solidFill>
                            <a:srgbClr val="FF0000"/>
                          </a:solidFill>
                        </a:rPr>
                        <a:t>DTP</a:t>
                      </a:r>
                    </a:p>
                  </a:txBody>
                  <a:tcPr marL="45720" marR="45720" marT="45720" marB="45720" anchor="t" anchorCtr="0" horzOverflow="overflow"/>
                </a:tc>
              </a:tr>
            </a:tbl>
          </a:graphicData>
        </a:graphic>
      </p:graphicFrame>
      <p:grpSp>
        <p:nvGrpSpPr>
          <p:cNvPr id="356" name="Group 18"/>
          <p:cNvGrpSpPr/>
          <p:nvPr/>
        </p:nvGrpSpPr>
        <p:grpSpPr>
          <a:xfrm>
            <a:off x="2632216" y="4262644"/>
            <a:ext cx="7680708" cy="2117023"/>
            <a:chOff x="0" y="0"/>
            <a:chExt cx="7680707" cy="2117022"/>
          </a:xfrm>
        </p:grpSpPr>
        <p:grpSp>
          <p:nvGrpSpPr>
            <p:cNvPr id="353" name="Group 14"/>
            <p:cNvGrpSpPr/>
            <p:nvPr/>
          </p:nvGrpSpPr>
          <p:grpSpPr>
            <a:xfrm>
              <a:off x="0" y="0"/>
              <a:ext cx="1702530" cy="2117023"/>
              <a:chOff x="0" y="0"/>
              <a:chExt cx="1702529" cy="2117022"/>
            </a:xfrm>
          </p:grpSpPr>
          <p:pic>
            <p:nvPicPr>
              <p:cNvPr id="351" name="Picture 16" descr="Picture 16"/>
              <p:cNvPicPr>
                <a:picLocks noChangeAspect="1"/>
              </p:cNvPicPr>
              <p:nvPr/>
            </p:nvPicPr>
            <p:blipFill>
              <a:blip r:embed="rId2">
                <a:extLst/>
              </a:blip>
              <a:stretch>
                <a:fillRect/>
              </a:stretch>
            </p:blipFill>
            <p:spPr>
              <a:xfrm rot="21275918">
                <a:off x="89927" y="67264"/>
                <a:ext cx="1522676" cy="1982494"/>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52" name="Picture 17" descr="Picture 17"/>
              <p:cNvPicPr>
                <a:picLocks noChangeAspect="1"/>
              </p:cNvPicPr>
              <p:nvPr/>
            </p:nvPicPr>
            <p:blipFill>
              <a:blip r:embed="rId2">
                <a:extLst/>
              </a:blip>
              <a:stretch>
                <a:fillRect/>
              </a:stretch>
            </p:blipFill>
            <p:spPr>
              <a:xfrm>
                <a:off x="89928" y="67264"/>
                <a:ext cx="1522676" cy="1982494"/>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54" name="Picture 3" descr="Picture 3"/>
            <p:cNvPicPr>
              <a:picLocks noChangeAspect="1"/>
            </p:cNvPicPr>
            <p:nvPr/>
          </p:nvPicPr>
          <p:blipFill>
            <a:blip r:embed="rId3">
              <a:extLst/>
            </a:blip>
            <a:stretch>
              <a:fillRect/>
            </a:stretch>
          </p:blipFill>
          <p:spPr>
            <a:xfrm>
              <a:off x="2139210" y="67264"/>
              <a:ext cx="3480283" cy="560713"/>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55" name="Picture 15" descr="Picture 15"/>
            <p:cNvPicPr>
              <a:picLocks noChangeAspect="1"/>
            </p:cNvPicPr>
            <p:nvPr/>
          </p:nvPicPr>
          <p:blipFill>
            <a:blip r:embed="rId4">
              <a:extLst/>
            </a:blip>
            <a:stretch>
              <a:fillRect/>
            </a:stretch>
          </p:blipFill>
          <p:spPr>
            <a:xfrm>
              <a:off x="2139210" y="917659"/>
              <a:ext cx="5541498" cy="990469"/>
            </a:xfrm>
            <a:prstGeom prst="rect">
              <a:avLst/>
            </a:prstGeom>
            <a:ln w="12700" cap="flat">
              <a:noFill/>
              <a:miter lim="400000"/>
            </a:ln>
            <a:effectLst>
              <a:outerShdw sx="100000" sy="100000" kx="0" ky="0" algn="b" rotWithShape="0" blurRad="76200" dist="76200" dir="2700000">
                <a:srgbClr val="000000">
                  <a:alpha val="70000"/>
                </a:srgbClr>
              </a:outerShdw>
            </a:effectLst>
          </p:spPr>
        </p:pic>
      </p:grpSp>
      <p:sp>
        <p:nvSpPr>
          <p:cNvPr id="357" name="TextBox 19"/>
          <p:cNvSpPr/>
          <p:nvPr/>
        </p:nvSpPr>
        <p:spPr>
          <a:xfrm>
            <a:off x="2749081" y="615586"/>
            <a:ext cx="6827948"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000">
                <a:solidFill>
                  <a:srgbClr val="FFFFFF"/>
                </a:solidFill>
                <a:effectLst>
                  <a:outerShdw sx="100000" sy="100000" kx="0" ky="0" algn="b" rotWithShape="0" blurRad="76200" dist="76200" dir="2700000">
                    <a:srgbClr val="000000">
                      <a:alpha val="70000"/>
                    </a:srgbClr>
                  </a:outerShdw>
                </a:effectLst>
              </a:defRPr>
            </a:pPr>
            <a:r>
              <a:t>How Vaccines are </a:t>
            </a:r>
            <a:r>
              <a:rPr b="1">
                <a:solidFill>
                  <a:schemeClr val="accent1"/>
                </a:solidFill>
              </a:rPr>
              <a:t>Licensed,</a:t>
            </a:r>
            <a:r>
              <a:rPr b="1"/>
              <a:t> </a:t>
            </a:r>
            <a:r>
              <a:t>Recommended, Promoted, Defended</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59"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0" name="TextBox 3"/>
          <p:cNvSpPr/>
          <p:nvPr/>
        </p:nvSpPr>
        <p:spPr>
          <a:xfrm>
            <a:off x="1067266" y="1509126"/>
            <a:ext cx="10057468"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2400">
                <a:solidFill>
                  <a:srgbClr val="00FDFF"/>
                </a:solidFill>
                <a:effectLst>
                  <a:outerShdw sx="100000" sy="100000" kx="0" ky="0" algn="b" rotWithShape="0" blurRad="76200" dist="76200" dir="2700000">
                    <a:srgbClr val="000000">
                      <a:alpha val="70000"/>
                    </a:srgbClr>
                  </a:outerShdw>
                </a:effectLst>
              </a:defRPr>
            </a:lvl1pPr>
          </a:lstStyle>
          <a:p>
            <a:pPr/>
            <a:r>
              <a:t>FDA’s Vaccine and Related Biological Products Advisory Committee (“VRBPAC”)</a:t>
            </a:r>
          </a:p>
        </p:txBody>
      </p:sp>
      <p:sp>
        <p:nvSpPr>
          <p:cNvPr id="361" name="TextBox 4"/>
          <p:cNvSpPr/>
          <p:nvPr/>
        </p:nvSpPr>
        <p:spPr>
          <a:xfrm>
            <a:off x="1166185" y="3366337"/>
            <a:ext cx="9589559"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r>
              <a:t>“The overwhelming majority of members, both voting members and consultants, have </a:t>
            </a:r>
            <a:r>
              <a:rPr>
                <a:solidFill>
                  <a:srgbClr val="FFFF00"/>
                </a:solidFill>
              </a:rPr>
              <a:t>substantial ties to the pharmaceutical industry.”</a:t>
            </a:r>
            <a:r>
              <a:t> </a:t>
            </a:r>
          </a:p>
        </p:txBody>
      </p:sp>
      <p:sp>
        <p:nvSpPr>
          <p:cNvPr id="362" name="TextBox 5"/>
          <p:cNvSpPr/>
          <p:nvPr/>
        </p:nvSpPr>
        <p:spPr>
          <a:xfrm>
            <a:off x="942587" y="2469481"/>
            <a:ext cx="10036755"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000">
                <a:solidFill>
                  <a:srgbClr val="FFFFFF"/>
                </a:solidFill>
                <a:effectLst>
                  <a:outerShdw sx="100000" sy="100000" kx="0" ky="0" algn="b" rotWithShape="0" blurRad="50800" dist="76200" dir="2700000">
                    <a:srgbClr val="000000">
                      <a:alpha val="70000"/>
                    </a:srgbClr>
                  </a:outerShdw>
                </a:effectLst>
              </a:defRPr>
            </a:lvl1pPr>
          </a:lstStyle>
          <a:p>
            <a:pPr/>
            <a:r>
              <a:t>2000 Investigation Into VRBPAC by U.S. House Government Reform Committee:  </a:t>
            </a:r>
          </a:p>
        </p:txBody>
      </p:sp>
      <p:sp>
        <p:nvSpPr>
          <p:cNvPr id="363" name="TextBox 7"/>
          <p:cNvSpPr/>
          <p:nvPr/>
        </p:nvSpPr>
        <p:spPr>
          <a:xfrm>
            <a:off x="2749081" y="615586"/>
            <a:ext cx="6827948"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000">
                <a:solidFill>
                  <a:srgbClr val="FFFFFF"/>
                </a:solidFill>
                <a:effectLst>
                  <a:outerShdw sx="100000" sy="100000" kx="0" ky="0" algn="b" rotWithShape="0" blurRad="76200" dist="76200" dir="2700000">
                    <a:srgbClr val="000000">
                      <a:alpha val="70000"/>
                    </a:srgbClr>
                  </a:outerShdw>
                </a:effectLst>
              </a:defRPr>
            </a:pPr>
            <a:r>
              <a:t>How Vaccines are </a:t>
            </a:r>
            <a:r>
              <a:rPr b="1">
                <a:solidFill>
                  <a:srgbClr val="00FDFF"/>
                </a:solidFill>
              </a:rPr>
              <a:t>Licensed,</a:t>
            </a:r>
            <a:r>
              <a:rPr b="1"/>
              <a:t> </a:t>
            </a:r>
            <a:r>
              <a:t>Recommended, Promoted, Defended</a:t>
            </a:r>
          </a:p>
        </p:txBody>
      </p:sp>
      <p:sp>
        <p:nvSpPr>
          <p:cNvPr id="364" name="“conflict of interest rules employed by the FDA… have been weak, enforcement has been lax, and committee members with substantial ties to pharmaceutical companies have given waivers to participate in committee proceedings…  In many cases, significant conflicts of interest are not deemed to be conflicts at all.”"/>
          <p:cNvSpPr/>
          <p:nvPr/>
        </p:nvSpPr>
        <p:spPr>
          <a:xfrm>
            <a:off x="1160705" y="4413169"/>
            <a:ext cx="10626587" cy="1310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r>
              <a:t>“conflict of interest rules employed by the FDA… have been weak, enforcement has been lax, and </a:t>
            </a:r>
            <a:r>
              <a:rPr>
                <a:solidFill>
                  <a:srgbClr val="FFFF00"/>
                </a:solidFill>
              </a:rPr>
              <a:t>committee members with substantial ties to pharmaceutical companies have given waivers to participate in committee proceedings…  </a:t>
            </a:r>
            <a:r>
              <a:t>In many cases, significant conflicts of interest are not deemed to be conflicts at all.”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3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61" grpId="1"/>
      <p:bldP build="whole" bldLvl="1" animBg="1" rev="0" advAuto="0" spid="364" grpId="2"/>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6"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7" name="TextBox 5"/>
          <p:cNvSpPr/>
          <p:nvPr/>
        </p:nvSpPr>
        <p:spPr>
          <a:xfrm>
            <a:off x="352062" y="2204097"/>
            <a:ext cx="7887217" cy="405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r>
              <a:t>For instance, “</a:t>
            </a:r>
            <a:r>
              <a:rPr>
                <a:solidFill>
                  <a:srgbClr val="FFFF00"/>
                </a:solidFill>
              </a:rPr>
              <a:t>3 out of 5 FDA advisory committee [VRBPAC] members </a:t>
            </a:r>
            <a:r>
              <a:t>who voted to approve the rotavirus vaccine in December 1997 </a:t>
            </a:r>
            <a:r>
              <a:rPr>
                <a:solidFill>
                  <a:srgbClr val="FFFF00"/>
                </a:solidFill>
              </a:rPr>
              <a:t>had financial ties to pharmaceutical companies </a:t>
            </a:r>
            <a:r>
              <a:t>that were developing different versions of the vaccine.”</a:t>
            </a: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r>
              <a:t>1 of the 5 voting members’ employer </a:t>
            </a:r>
            <a:r>
              <a:rPr>
                <a:solidFill>
                  <a:srgbClr val="FFFB00"/>
                </a:solidFill>
              </a:rPr>
              <a:t>had a $9,586,000 contract </a:t>
            </a:r>
            <a:r>
              <a:t>for a rotavirus vaccine.</a:t>
            </a: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r>
              <a:t>1 of the 5 voting members was the </a:t>
            </a:r>
            <a:r>
              <a:rPr>
                <a:solidFill>
                  <a:srgbClr val="FFFB00"/>
                </a:solidFill>
              </a:rPr>
              <a:t>principal investigator for a Merck grant</a:t>
            </a:r>
            <a:r>
              <a:t> to develop a rotavirus vaccine.</a:t>
            </a: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r>
              <a:t> 1 of the 5 voting members </a:t>
            </a:r>
            <a:r>
              <a:rPr>
                <a:solidFill>
                  <a:srgbClr val="FFFB00"/>
                </a:solidFill>
              </a:rPr>
              <a:t>received appx. $1,000,000 from vaccine manufacturers</a:t>
            </a:r>
            <a:r>
              <a:t> toward vaccine development.</a:t>
            </a:r>
          </a:p>
        </p:txBody>
      </p:sp>
      <p:sp>
        <p:nvSpPr>
          <p:cNvPr id="368" name="TextBox 6"/>
          <p:cNvSpPr/>
          <p:nvPr/>
        </p:nvSpPr>
        <p:spPr>
          <a:xfrm>
            <a:off x="3403512" y="1352692"/>
            <a:ext cx="5519085" cy="59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3300">
                <a:solidFill>
                  <a:srgbClr val="00FDFF"/>
                </a:solidFill>
                <a:effectLst>
                  <a:outerShdw sx="100000" sy="100000" kx="0" ky="0" algn="b" rotWithShape="0" blurRad="76200" dist="76200" dir="2700000">
                    <a:srgbClr val="000000">
                      <a:alpha val="70000"/>
                    </a:srgbClr>
                  </a:outerShdw>
                </a:effectLst>
              </a:defRPr>
            </a:lvl1pPr>
          </a:lstStyle>
          <a:p>
            <a:pPr/>
            <a:r>
              <a:t>Example of Conflicts of Interest</a:t>
            </a:r>
          </a:p>
        </p:txBody>
      </p:sp>
      <p:pic>
        <p:nvPicPr>
          <p:cNvPr id="369" name="Picture 3" descr="Picture 3"/>
          <p:cNvPicPr>
            <a:picLocks noChangeAspect="1"/>
          </p:cNvPicPr>
          <p:nvPr/>
        </p:nvPicPr>
        <p:blipFill>
          <a:blip r:embed="rId3">
            <a:extLst/>
          </a:blip>
          <a:stretch>
            <a:fillRect/>
          </a:stretch>
        </p:blipFill>
        <p:spPr>
          <a:xfrm>
            <a:off x="8426901" y="2292998"/>
            <a:ext cx="2878955" cy="3693320"/>
          </a:xfrm>
          <a:prstGeom prst="rect">
            <a:avLst/>
          </a:prstGeom>
          <a:ln w="12700">
            <a:miter lim="400000"/>
          </a:ln>
          <a:effectLst>
            <a:outerShdw sx="100000" sy="100000" kx="0" ky="0" algn="b" rotWithShape="0" blurRad="76200" dist="76200" dir="2700000">
              <a:srgbClr val="000000">
                <a:alpha val="70000"/>
              </a:srgbClr>
            </a:outerShdw>
          </a:effectLst>
        </p:spPr>
      </p:pic>
      <p:sp>
        <p:nvSpPr>
          <p:cNvPr id="370" name="TextBox 7"/>
          <p:cNvSpPr/>
          <p:nvPr/>
        </p:nvSpPr>
        <p:spPr>
          <a:xfrm>
            <a:off x="2749081" y="615586"/>
            <a:ext cx="6827948"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000">
                <a:solidFill>
                  <a:srgbClr val="FFFFFF"/>
                </a:solidFill>
                <a:effectLst>
                  <a:outerShdw sx="100000" sy="100000" kx="0" ky="0" algn="b" rotWithShape="0" blurRad="76200" dist="76200" dir="2700000">
                    <a:srgbClr val="000000">
                      <a:alpha val="70000"/>
                    </a:srgbClr>
                  </a:outerShdw>
                </a:effectLst>
              </a:defRPr>
            </a:pPr>
            <a:r>
              <a:t>How Vaccines are </a:t>
            </a:r>
            <a:r>
              <a:rPr b="1">
                <a:solidFill>
                  <a:srgbClr val="00FDFF"/>
                </a:solidFill>
              </a:rPr>
              <a:t>Licensed</a:t>
            </a:r>
            <a:r>
              <a:rPr b="1">
                <a:solidFill>
                  <a:schemeClr val="accent1"/>
                </a:solidFill>
              </a:rPr>
              <a:t>,</a:t>
            </a:r>
            <a:r>
              <a:rPr b="1"/>
              <a:t> </a:t>
            </a:r>
            <a:r>
              <a:t>Recommended, Promoted, Defended</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67">
                                            <p:bg/>
                                          </p:spTgt>
                                        </p:tgtEl>
                                        <p:attrNameLst>
                                          <p:attrName>style.visibility</p:attrName>
                                        </p:attrNameLst>
                                      </p:cBhvr>
                                      <p:to>
                                        <p:strVal val="visible"/>
                                      </p:to>
                                    </p:set>
                                    <p:animEffect filter="dissolve" transition="in">
                                      <p:cBhvr>
                                        <p:cTn id="7" dur="500"/>
                                        <p:tgtEl>
                                          <p:spTgt spid="367">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367">
                                            <p:txEl>
                                              <p:pRg st="0" end="0"/>
                                            </p:txEl>
                                          </p:spTgt>
                                        </p:tgtEl>
                                        <p:attrNameLst>
                                          <p:attrName>style.visibility</p:attrName>
                                        </p:attrNameLst>
                                      </p:cBhvr>
                                      <p:to>
                                        <p:strVal val="visible"/>
                                      </p:to>
                                    </p:set>
                                    <p:animEffect filter="dissolve" transition="in">
                                      <p:cBhvr>
                                        <p:cTn id="10" dur="500"/>
                                        <p:tgtEl>
                                          <p:spTgt spid="367">
                                            <p:txEl>
                                              <p:pRg st="0" end="0"/>
                                            </p:txEl>
                                          </p:spTgt>
                                        </p:tgtEl>
                                      </p:cBhvr>
                                    </p:animEffect>
                                  </p:childTnLst>
                                </p:cTn>
                              </p:par>
                            </p:childTnLst>
                          </p:cTn>
                        </p:par>
                        <p:par>
                          <p:cTn id="11" fill="hold">
                            <p:stCondLst>
                              <p:cond delay="500"/>
                            </p:stCondLst>
                            <p:childTnLst>
                              <p:par>
                                <p:cTn id="12" presetClass="entr" nodeType="afterEffect" presetID="9" grpId="1" fill="hold">
                                  <p:stCondLst>
                                    <p:cond delay="0"/>
                                  </p:stCondLst>
                                  <p:iterate type="el" backwards="0">
                                    <p:tmAbs val="0"/>
                                  </p:iterate>
                                  <p:childTnLst>
                                    <p:set>
                                      <p:cBhvr>
                                        <p:cTn id="13" fill="hold"/>
                                        <p:tgtEl>
                                          <p:spTgt spid="367">
                                            <p:txEl>
                                              <p:pRg st="1" end="1"/>
                                            </p:txEl>
                                          </p:spTgt>
                                        </p:tgtEl>
                                        <p:attrNameLst>
                                          <p:attrName>style.visibility</p:attrName>
                                        </p:attrNameLst>
                                      </p:cBhvr>
                                      <p:to>
                                        <p:strVal val="visible"/>
                                      </p:to>
                                    </p:set>
                                    <p:animEffect filter="dissolve" transition="in">
                                      <p:cBhvr>
                                        <p:cTn id="14" dur="500"/>
                                        <p:tgtEl>
                                          <p:spTgt spid="36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1" fill="hold">
                                  <p:stCondLst>
                                    <p:cond delay="0"/>
                                  </p:stCondLst>
                                  <p:iterate type="el" backwards="0">
                                    <p:tmAbs val="0"/>
                                  </p:iterate>
                                  <p:childTnLst>
                                    <p:set>
                                      <p:cBhvr>
                                        <p:cTn id="18" fill="hold"/>
                                        <p:tgtEl>
                                          <p:spTgt spid="367">
                                            <p:txEl>
                                              <p:pRg st="2" end="2"/>
                                            </p:txEl>
                                          </p:spTgt>
                                        </p:tgtEl>
                                        <p:attrNameLst>
                                          <p:attrName>style.visibility</p:attrName>
                                        </p:attrNameLst>
                                      </p:cBhvr>
                                      <p:to>
                                        <p:strVal val="visible"/>
                                      </p:to>
                                    </p:set>
                                    <p:animEffect filter="dissolve" transition="in">
                                      <p:cBhvr>
                                        <p:cTn id="19" dur="500"/>
                                        <p:tgtEl>
                                          <p:spTgt spid="367">
                                            <p:txEl>
                                              <p:pRg st="2" end="2"/>
                                            </p:txEl>
                                          </p:spTgt>
                                        </p:tgtEl>
                                      </p:cBhvr>
                                    </p:animEffect>
                                  </p:childTnLst>
                                </p:cTn>
                              </p:par>
                            </p:childTnLst>
                          </p:cTn>
                        </p:par>
                        <p:par>
                          <p:cTn id="20" fill="hold">
                            <p:stCondLst>
                              <p:cond delay="500"/>
                            </p:stCondLst>
                            <p:childTnLst>
                              <p:par>
                                <p:cTn id="21" presetClass="entr" nodeType="afterEffect" presetID="9" grpId="1" fill="hold">
                                  <p:stCondLst>
                                    <p:cond delay="0"/>
                                  </p:stCondLst>
                                  <p:iterate type="el" backwards="0">
                                    <p:tmAbs val="0"/>
                                  </p:iterate>
                                  <p:childTnLst>
                                    <p:set>
                                      <p:cBhvr>
                                        <p:cTn id="22" fill="hold"/>
                                        <p:tgtEl>
                                          <p:spTgt spid="367">
                                            <p:txEl>
                                              <p:pRg st="3" end="3"/>
                                            </p:txEl>
                                          </p:spTgt>
                                        </p:tgtEl>
                                        <p:attrNameLst>
                                          <p:attrName>style.visibility</p:attrName>
                                        </p:attrNameLst>
                                      </p:cBhvr>
                                      <p:to>
                                        <p:strVal val="visible"/>
                                      </p:to>
                                    </p:set>
                                    <p:animEffect filter="dissolve" transition="in">
                                      <p:cBhvr>
                                        <p:cTn id="23" dur="500"/>
                                        <p:tgtEl>
                                          <p:spTgt spid="36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1" fill="hold">
                                  <p:stCondLst>
                                    <p:cond delay="0"/>
                                  </p:stCondLst>
                                  <p:iterate type="el" backwards="0">
                                    <p:tmAbs val="0"/>
                                  </p:iterate>
                                  <p:childTnLst>
                                    <p:set>
                                      <p:cBhvr>
                                        <p:cTn id="27" fill="hold"/>
                                        <p:tgtEl>
                                          <p:spTgt spid="367">
                                            <p:txEl>
                                              <p:pRg st="4" end="4"/>
                                            </p:txEl>
                                          </p:spTgt>
                                        </p:tgtEl>
                                        <p:attrNameLst>
                                          <p:attrName>style.visibility</p:attrName>
                                        </p:attrNameLst>
                                      </p:cBhvr>
                                      <p:to>
                                        <p:strVal val="visible"/>
                                      </p:to>
                                    </p:set>
                                    <p:animEffect filter="dissolve" transition="in">
                                      <p:cBhvr>
                                        <p:cTn id="28" dur="500"/>
                                        <p:tgtEl>
                                          <p:spTgt spid="367">
                                            <p:txEl>
                                              <p:pRg st="4" end="4"/>
                                            </p:txEl>
                                          </p:spTgt>
                                        </p:tgtEl>
                                      </p:cBhvr>
                                    </p:animEffect>
                                  </p:childTnLst>
                                </p:cTn>
                              </p:par>
                            </p:childTnLst>
                          </p:cTn>
                        </p:par>
                        <p:par>
                          <p:cTn id="29" fill="hold">
                            <p:stCondLst>
                              <p:cond delay="500"/>
                            </p:stCondLst>
                            <p:childTnLst>
                              <p:par>
                                <p:cTn id="30" presetClass="entr" nodeType="afterEffect" presetID="9" grpId="1" fill="hold">
                                  <p:stCondLst>
                                    <p:cond delay="0"/>
                                  </p:stCondLst>
                                  <p:iterate type="el" backwards="0">
                                    <p:tmAbs val="0"/>
                                  </p:iterate>
                                  <p:childTnLst>
                                    <p:set>
                                      <p:cBhvr>
                                        <p:cTn id="31" fill="hold"/>
                                        <p:tgtEl>
                                          <p:spTgt spid="367">
                                            <p:txEl>
                                              <p:pRg st="5" end="5"/>
                                            </p:txEl>
                                          </p:spTgt>
                                        </p:tgtEl>
                                        <p:attrNameLst>
                                          <p:attrName>style.visibility</p:attrName>
                                        </p:attrNameLst>
                                      </p:cBhvr>
                                      <p:to>
                                        <p:strVal val="visible"/>
                                      </p:to>
                                    </p:set>
                                    <p:animEffect filter="dissolve" transition="in">
                                      <p:cBhvr>
                                        <p:cTn id="32" dur="500"/>
                                        <p:tgtEl>
                                          <p:spTgt spid="3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1" fill="hold">
                                  <p:stCondLst>
                                    <p:cond delay="0"/>
                                  </p:stCondLst>
                                  <p:iterate type="el" backwards="0">
                                    <p:tmAbs val="0"/>
                                  </p:iterate>
                                  <p:childTnLst>
                                    <p:set>
                                      <p:cBhvr>
                                        <p:cTn id="36" fill="hold"/>
                                        <p:tgtEl>
                                          <p:spTgt spid="367">
                                            <p:txEl>
                                              <p:pRg st="6" end="6"/>
                                            </p:txEl>
                                          </p:spTgt>
                                        </p:tgtEl>
                                        <p:attrNameLst>
                                          <p:attrName>style.visibility</p:attrName>
                                        </p:attrNameLst>
                                      </p:cBhvr>
                                      <p:to>
                                        <p:strVal val="visible"/>
                                      </p:to>
                                    </p:set>
                                    <p:animEffect filter="dissolve" transition="in">
                                      <p:cBhvr>
                                        <p:cTn id="37" dur="500"/>
                                        <p:tgtEl>
                                          <p:spTgt spid="367">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7"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2"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3" name="TextBox 3"/>
          <p:cNvSpPr/>
          <p:nvPr/>
        </p:nvSpPr>
        <p:spPr>
          <a:xfrm>
            <a:off x="691637" y="1303474"/>
            <a:ext cx="10479991"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3600">
                <a:solidFill>
                  <a:srgbClr val="00FDFF"/>
                </a:solidFill>
                <a:effectLst>
                  <a:outerShdw sx="100000" sy="100000" kx="0" ky="0" algn="b" rotWithShape="0" blurRad="76200" dist="76200" dir="2700000">
                    <a:srgbClr val="000000">
                      <a:alpha val="70000"/>
                    </a:srgbClr>
                  </a:outerShdw>
                </a:effectLst>
              </a:defRPr>
            </a:lvl1pPr>
          </a:lstStyle>
          <a:p>
            <a:pPr/>
            <a:r>
              <a:t>Advisory Committee on Immunization Practices (“ACIP”)</a:t>
            </a:r>
          </a:p>
        </p:txBody>
      </p:sp>
      <p:sp>
        <p:nvSpPr>
          <p:cNvPr id="374" name="TextBox 4"/>
          <p:cNvSpPr/>
          <p:nvPr/>
        </p:nvSpPr>
        <p:spPr>
          <a:xfrm>
            <a:off x="1255831" y="2176780"/>
            <a:ext cx="8365888" cy="2567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3200">
                <a:solidFill>
                  <a:srgbClr val="FFFFFF"/>
                </a:solidFill>
                <a:effectLst>
                  <a:outerShdw sx="100000" sy="100000" kx="0" ky="0" algn="b" rotWithShape="0" blurRad="76200" dist="76200" dir="2700000">
                    <a:srgbClr val="000000">
                      <a:alpha val="70000"/>
                    </a:srgbClr>
                  </a:outerShdw>
                </a:effectLst>
              </a:defRPr>
            </a:pPr>
            <a:r>
              <a:t>An ACIP vote to recommend a vaccine results in:</a:t>
            </a:r>
          </a:p>
          <a:p>
            <a:pPr>
              <a:defRPr b="1" sz="3200">
                <a:solidFill>
                  <a:srgbClr val="FFFFFF"/>
                </a:solidFill>
                <a:effectLst>
                  <a:outerShdw sx="100000" sy="100000" kx="0" ky="0" algn="b" rotWithShape="0" blurRad="76200" dist="76200" dir="2700000">
                    <a:srgbClr val="000000">
                      <a:alpha val="70000"/>
                    </a:srgbClr>
                  </a:outerShdw>
                </a:effectLst>
              </a:defRPr>
            </a:pPr>
          </a:p>
          <a:p>
            <a:pPr marL="457200" indent="-457200">
              <a:buSzPct val="100000"/>
              <a:buFont typeface="Arial"/>
              <a:buChar char="•"/>
              <a:defRPr b="1" sz="3200">
                <a:solidFill>
                  <a:srgbClr val="FFFFFF"/>
                </a:solidFill>
                <a:effectLst>
                  <a:outerShdw sx="100000" sy="100000" kx="0" ky="0" algn="b" rotWithShape="0" blurRad="76200" dist="76200" dir="2700000">
                    <a:srgbClr val="000000">
                      <a:alpha val="70000"/>
                    </a:srgbClr>
                  </a:outerShdw>
                </a:effectLst>
              </a:defRPr>
            </a:pPr>
            <a:r>
              <a:t>Mandating the vaccine to millions of children.</a:t>
            </a:r>
          </a:p>
          <a:p>
            <a:pPr marL="457200" indent="-457200">
              <a:buSzPct val="100000"/>
              <a:buFont typeface="Arial"/>
              <a:buChar char="•"/>
              <a:defRPr b="1" sz="3200">
                <a:solidFill>
                  <a:srgbClr val="FFFFFF"/>
                </a:solidFill>
                <a:effectLst>
                  <a:outerShdw sx="100000" sy="100000" kx="0" ky="0" algn="b" rotWithShape="0" blurRad="76200" dist="76200" dir="2700000">
                    <a:srgbClr val="000000">
                      <a:alpha val="70000"/>
                    </a:srgbClr>
                  </a:outerShdw>
                </a:effectLst>
              </a:defRPr>
            </a:pPr>
            <a:r>
              <a:t>Immunity from liability for the manufacturer.</a:t>
            </a:r>
          </a:p>
          <a:p>
            <a:pPr marL="457200" indent="-457200">
              <a:buSzPct val="100000"/>
              <a:buFont typeface="Arial"/>
              <a:buChar char="•"/>
              <a:defRPr b="1" sz="3200">
                <a:solidFill>
                  <a:srgbClr val="FFFFFF"/>
                </a:solidFill>
                <a:effectLst>
                  <a:outerShdw sx="100000" sy="100000" kx="0" ky="0" algn="b" rotWithShape="0" blurRad="76200" dist="76200" dir="2700000">
                    <a:srgbClr val="000000">
                      <a:alpha val="70000"/>
                    </a:srgbClr>
                  </a:outerShdw>
                </a:effectLst>
              </a:defRPr>
            </a:pPr>
            <a:r>
              <a:t>Inclusion in the Vaccine for Children program.</a:t>
            </a:r>
          </a:p>
        </p:txBody>
      </p:sp>
      <p:grpSp>
        <p:nvGrpSpPr>
          <p:cNvPr id="377" name="Rectangle 8"/>
          <p:cNvGrpSpPr/>
          <p:nvPr/>
        </p:nvGrpSpPr>
        <p:grpSpPr>
          <a:xfrm>
            <a:off x="-1" y="5528821"/>
            <a:ext cx="12174281" cy="1329180"/>
            <a:chOff x="0" y="0"/>
            <a:chExt cx="12174279" cy="1329179"/>
          </a:xfrm>
        </p:grpSpPr>
        <p:sp>
          <p:nvSpPr>
            <p:cNvPr id="375" name="Rectangle"/>
            <p:cNvSpPr/>
            <p:nvPr/>
          </p:nvSpPr>
          <p:spPr>
            <a:xfrm>
              <a:off x="-1" y="-1"/>
              <a:ext cx="12174281" cy="1329181"/>
            </a:xfrm>
            <a:prstGeom prst="rect">
              <a:avLst/>
            </a:prstGeom>
            <a:solidFill>
              <a:srgbClr val="FF2F92"/>
            </a:solidFill>
            <a:ln w="12700" cap="flat">
              <a:noFill/>
              <a:miter lim="400000"/>
            </a:ln>
            <a:effectLst>
              <a:outerShdw sx="100000" sy="100000" kx="0" ky="0" algn="b" rotWithShape="0" blurRad="76200" dist="76200" dir="2700000">
                <a:srgbClr val="000000">
                  <a:alpha val="70000"/>
                </a:srgbClr>
              </a:outerShdw>
            </a:effectLst>
          </p:spPr>
          <p:txBody>
            <a:bodyPr wrap="square" lIns="45719" tIns="45719" rIns="45719" bIns="45719" numCol="1" anchor="ctr">
              <a:noAutofit/>
            </a:bodyPr>
            <a:lstStyle/>
            <a:p>
              <a:pPr algn="ctr">
                <a:defRPr sz="3200">
                  <a:solidFill>
                    <a:srgbClr val="FFFFFF"/>
                  </a:solidFill>
                  <a:effectLst>
                    <a:outerShdw sx="100000" sy="100000" kx="0" ky="0" algn="b" rotWithShape="0" blurRad="76200" dist="76200" dir="2700000">
                      <a:srgbClr val="000000">
                        <a:alpha val="70000"/>
                      </a:srgbClr>
                    </a:outerShdw>
                  </a:effectLst>
                </a:defRPr>
              </a:pPr>
            </a:p>
          </p:txBody>
        </p:sp>
        <p:sp>
          <p:nvSpPr>
            <p:cNvPr id="376" name="Liability free captive market of 78 million American children with guaranteed payment"/>
            <p:cNvSpPr/>
            <p:nvPr/>
          </p:nvSpPr>
          <p:spPr>
            <a:xfrm>
              <a:off x="-1" y="123569"/>
              <a:ext cx="12174281" cy="1082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3200">
                  <a:solidFill>
                    <a:srgbClr val="FFFFFF"/>
                  </a:solidFill>
                  <a:effectLst>
                    <a:outerShdw sx="100000" sy="100000" kx="0" ky="0" algn="b" rotWithShape="0" blurRad="76200" dist="76200" dir="2700000">
                      <a:srgbClr val="000000">
                        <a:alpha val="70000"/>
                      </a:srgbClr>
                    </a:outerShdw>
                  </a:effectLst>
                </a:defRPr>
              </a:lvl1pPr>
            </a:lstStyle>
            <a:p>
              <a:pPr/>
              <a:r>
                <a:t>Liability free captive market of 78 million American children with guaranteed payment</a:t>
              </a:r>
            </a:p>
          </p:txBody>
        </p:sp>
      </p:grpSp>
      <p:sp>
        <p:nvSpPr>
          <p:cNvPr id="378" name="TextBox 6"/>
          <p:cNvSpPr/>
          <p:nvPr/>
        </p:nvSpPr>
        <p:spPr>
          <a:xfrm>
            <a:off x="1836646" y="607967"/>
            <a:ext cx="8189973"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400">
                <a:solidFill>
                  <a:srgbClr val="FFFFFF"/>
                </a:solidFill>
                <a:effectLst>
                  <a:outerShdw sx="100000" sy="100000" kx="0" ky="0" algn="b" rotWithShape="0" blurRad="76200" dist="76200" dir="2700000">
                    <a:srgbClr val="000000">
                      <a:alpha val="70000"/>
                    </a:srgbClr>
                  </a:outerShdw>
                </a:effectLst>
              </a:defRPr>
            </a:pPr>
            <a:r>
              <a:t>How Vaccines are Licensed,</a:t>
            </a:r>
            <a:r>
              <a:rPr b="1"/>
              <a:t> </a:t>
            </a:r>
            <a:r>
              <a:rPr b="1">
                <a:solidFill>
                  <a:srgbClr val="00FDFF"/>
                </a:solidFill>
              </a:rPr>
              <a:t>Recommended,</a:t>
            </a:r>
            <a:r>
              <a:t> Promoted, Defended</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74">
                                            <p:bg/>
                                          </p:spTgt>
                                        </p:tgtEl>
                                        <p:attrNameLst>
                                          <p:attrName>style.visibility</p:attrName>
                                        </p:attrNameLst>
                                      </p:cBhvr>
                                      <p:to>
                                        <p:strVal val="visible"/>
                                      </p:to>
                                    </p:set>
                                    <p:animEffect filter="dissolve" transition="in">
                                      <p:cBhvr>
                                        <p:cTn id="7" dur="500"/>
                                        <p:tgtEl>
                                          <p:spTgt spid="374">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374">
                                            <p:txEl>
                                              <p:pRg st="0" end="0"/>
                                            </p:txEl>
                                          </p:spTgt>
                                        </p:tgtEl>
                                        <p:attrNameLst>
                                          <p:attrName>style.visibility</p:attrName>
                                        </p:attrNameLst>
                                      </p:cBhvr>
                                      <p:to>
                                        <p:strVal val="visible"/>
                                      </p:to>
                                    </p:set>
                                    <p:animEffect filter="dissolve" transition="in">
                                      <p:cBhvr>
                                        <p:cTn id="10" dur="500"/>
                                        <p:tgtEl>
                                          <p:spTgt spid="374">
                                            <p:txEl>
                                              <p:pRg st="0" end="0"/>
                                            </p:txEl>
                                          </p:spTgt>
                                        </p:tgtEl>
                                      </p:cBhvr>
                                    </p:animEffect>
                                  </p:childTnLst>
                                </p:cTn>
                              </p:par>
                            </p:childTnLst>
                          </p:cTn>
                        </p:par>
                        <p:par>
                          <p:cTn id="11" fill="hold">
                            <p:stCondLst>
                              <p:cond delay="500"/>
                            </p:stCondLst>
                            <p:childTnLst>
                              <p:par>
                                <p:cTn id="12" presetClass="entr" nodeType="afterEffect" presetID="9" grpId="1" fill="hold">
                                  <p:stCondLst>
                                    <p:cond delay="0"/>
                                  </p:stCondLst>
                                  <p:iterate type="el" backwards="0">
                                    <p:tmAbs val="0"/>
                                  </p:iterate>
                                  <p:childTnLst>
                                    <p:set>
                                      <p:cBhvr>
                                        <p:cTn id="13" fill="hold"/>
                                        <p:tgtEl>
                                          <p:spTgt spid="374">
                                            <p:txEl>
                                              <p:pRg st="1" end="1"/>
                                            </p:txEl>
                                          </p:spTgt>
                                        </p:tgtEl>
                                        <p:attrNameLst>
                                          <p:attrName>style.visibility</p:attrName>
                                        </p:attrNameLst>
                                      </p:cBhvr>
                                      <p:to>
                                        <p:strVal val="visible"/>
                                      </p:to>
                                    </p:set>
                                    <p:animEffect filter="dissolve" transition="in">
                                      <p:cBhvr>
                                        <p:cTn id="14" dur="500"/>
                                        <p:tgtEl>
                                          <p:spTgt spid="374">
                                            <p:txEl>
                                              <p:pRg st="1" end="1"/>
                                            </p:txEl>
                                          </p:spTgt>
                                        </p:tgtEl>
                                      </p:cBhvr>
                                    </p:animEffect>
                                  </p:childTnLst>
                                </p:cTn>
                              </p:par>
                            </p:childTnLst>
                          </p:cTn>
                        </p:par>
                        <p:par>
                          <p:cTn id="15" fill="hold">
                            <p:stCondLst>
                              <p:cond delay="1000"/>
                            </p:stCondLst>
                            <p:childTnLst>
                              <p:par>
                                <p:cTn id="16" presetClass="entr" nodeType="afterEffect" presetID="9" grpId="1" fill="hold">
                                  <p:stCondLst>
                                    <p:cond delay="0"/>
                                  </p:stCondLst>
                                  <p:iterate type="el" backwards="0">
                                    <p:tmAbs val="0"/>
                                  </p:iterate>
                                  <p:childTnLst>
                                    <p:set>
                                      <p:cBhvr>
                                        <p:cTn id="17" fill="hold"/>
                                        <p:tgtEl>
                                          <p:spTgt spid="374">
                                            <p:txEl>
                                              <p:pRg st="2" end="2"/>
                                            </p:txEl>
                                          </p:spTgt>
                                        </p:tgtEl>
                                        <p:attrNameLst>
                                          <p:attrName>style.visibility</p:attrName>
                                        </p:attrNameLst>
                                      </p:cBhvr>
                                      <p:to>
                                        <p:strVal val="visible"/>
                                      </p:to>
                                    </p:set>
                                    <p:animEffect filter="dissolve" transition="in">
                                      <p:cBhvr>
                                        <p:cTn id="18" dur="500"/>
                                        <p:tgtEl>
                                          <p:spTgt spid="37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1" fill="hold">
                                  <p:stCondLst>
                                    <p:cond delay="0"/>
                                  </p:stCondLst>
                                  <p:iterate type="el" backwards="0">
                                    <p:tmAbs val="0"/>
                                  </p:iterate>
                                  <p:childTnLst>
                                    <p:set>
                                      <p:cBhvr>
                                        <p:cTn id="22" fill="hold"/>
                                        <p:tgtEl>
                                          <p:spTgt spid="374">
                                            <p:txEl>
                                              <p:pRg st="3" end="3"/>
                                            </p:txEl>
                                          </p:spTgt>
                                        </p:tgtEl>
                                        <p:attrNameLst>
                                          <p:attrName>style.visibility</p:attrName>
                                        </p:attrNameLst>
                                      </p:cBhvr>
                                      <p:to>
                                        <p:strVal val="visible"/>
                                      </p:to>
                                    </p:set>
                                    <p:animEffect filter="dissolve" transition="in">
                                      <p:cBhvr>
                                        <p:cTn id="23" dur="500"/>
                                        <p:tgtEl>
                                          <p:spTgt spid="37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1" fill="hold">
                                  <p:stCondLst>
                                    <p:cond delay="0"/>
                                  </p:stCondLst>
                                  <p:iterate type="el" backwards="0">
                                    <p:tmAbs val="0"/>
                                  </p:iterate>
                                  <p:childTnLst>
                                    <p:set>
                                      <p:cBhvr>
                                        <p:cTn id="27" fill="hold"/>
                                        <p:tgtEl>
                                          <p:spTgt spid="374">
                                            <p:txEl>
                                              <p:pRg st="4" end="4"/>
                                            </p:txEl>
                                          </p:spTgt>
                                        </p:tgtEl>
                                        <p:attrNameLst>
                                          <p:attrName>style.visibility</p:attrName>
                                        </p:attrNameLst>
                                      </p:cBhvr>
                                      <p:to>
                                        <p:strVal val="visible"/>
                                      </p:to>
                                    </p:set>
                                    <p:animEffect filter="dissolve" transition="in">
                                      <p:cBhvr>
                                        <p:cTn id="28" dur="500"/>
                                        <p:tgtEl>
                                          <p:spTgt spid="37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9" grpId="2" fill="hold">
                                  <p:stCondLst>
                                    <p:cond delay="0"/>
                                  </p:stCondLst>
                                  <p:iterate type="el" backwards="0">
                                    <p:tmAbs val="0"/>
                                  </p:iterate>
                                  <p:childTnLst>
                                    <p:set>
                                      <p:cBhvr>
                                        <p:cTn id="32" fill="hold"/>
                                        <p:tgtEl>
                                          <p:spTgt spid="377"/>
                                        </p:tgtEl>
                                        <p:attrNameLst>
                                          <p:attrName>style.visibility</p:attrName>
                                        </p:attrNameLst>
                                      </p:cBhvr>
                                      <p:to>
                                        <p:strVal val="visible"/>
                                      </p:to>
                                    </p:set>
                                    <p:animEffect filter="dissolve" transition="in">
                                      <p:cBhvr>
                                        <p:cTn id="33" dur="5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4" grpId="1"/>
      <p:bldP build="whole" bldLvl="1" animBg="1" rev="0" advAuto="0" spid="377" grpId="2"/>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0"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1" name="Rectangle 2"/>
          <p:cNvSpPr/>
          <p:nvPr/>
        </p:nvSpPr>
        <p:spPr>
          <a:xfrm>
            <a:off x="110737" y="1609578"/>
            <a:ext cx="11970526" cy="535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solidFill>
                  <a:srgbClr val="FFFFFF"/>
                </a:solidFill>
                <a:effectLst>
                  <a:outerShdw sx="100000" sy="100000" kx="0" ky="0" algn="b" rotWithShape="0" blurRad="76200" dist="76200" dir="2700000">
                    <a:srgbClr val="000000">
                      <a:alpha val="70000"/>
                    </a:srgbClr>
                  </a:outerShdw>
                </a:effectLst>
              </a:defRPr>
            </a:pPr>
            <a:r>
              <a:rPr b="1">
                <a:solidFill>
                  <a:srgbClr val="00FDFF"/>
                </a:solidFill>
              </a:rPr>
              <a:t>2000 - Investigation Into ACIP by U.S. Government Reform Committee: </a:t>
            </a:r>
            <a:r>
              <a:t> </a:t>
            </a:r>
          </a:p>
        </p:txBody>
      </p:sp>
      <p:sp>
        <p:nvSpPr>
          <p:cNvPr id="382" name="TextBox 4"/>
          <p:cNvSpPr/>
          <p:nvPr/>
        </p:nvSpPr>
        <p:spPr>
          <a:xfrm>
            <a:off x="374369" y="3201364"/>
            <a:ext cx="8123407" cy="222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r>
              <a:t>“The CDC </a:t>
            </a:r>
            <a:r>
              <a:rPr>
                <a:solidFill>
                  <a:srgbClr val="FFFF00"/>
                </a:solidFill>
              </a:rPr>
              <a:t>grants blanket waivers </a:t>
            </a:r>
            <a:r>
              <a:t>to the ACIP members each year that allow them to deliberate on any subject, </a:t>
            </a:r>
            <a:r>
              <a:rPr>
                <a:solidFill>
                  <a:srgbClr val="FFFF00"/>
                </a:solidFill>
              </a:rPr>
              <a:t>regardless of their conflicts,</a:t>
            </a:r>
            <a:r>
              <a:t> for the entire year.”</a:t>
            </a: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r>
              <a:t>ACIP reflects </a:t>
            </a:r>
            <a:r>
              <a:rPr>
                <a:solidFill>
                  <a:srgbClr val="FFFB00"/>
                </a:solidFill>
              </a:rPr>
              <a:t>“a system where government officials make crucial decisions affecting American children without the advice and consent of the governed.” </a:t>
            </a:r>
          </a:p>
        </p:txBody>
      </p:sp>
      <p:pic>
        <p:nvPicPr>
          <p:cNvPr id="383" name="Picture 6" descr="Picture 6"/>
          <p:cNvPicPr>
            <a:picLocks noChangeAspect="1"/>
          </p:cNvPicPr>
          <p:nvPr/>
        </p:nvPicPr>
        <p:blipFill>
          <a:blip r:embed="rId3">
            <a:extLst/>
          </a:blip>
          <a:stretch>
            <a:fillRect/>
          </a:stretch>
        </p:blipFill>
        <p:spPr>
          <a:xfrm>
            <a:off x="8752513" y="2798270"/>
            <a:ext cx="2785731" cy="3604288"/>
          </a:xfrm>
          <a:prstGeom prst="rect">
            <a:avLst/>
          </a:prstGeom>
          <a:ln w="12700">
            <a:miter lim="400000"/>
          </a:ln>
          <a:effectLst>
            <a:outerShdw sx="100000" sy="100000" kx="0" ky="0" algn="b" rotWithShape="0" blurRad="50800" dist="76200" dir="2700000">
              <a:srgbClr val="000000">
                <a:alpha val="40000"/>
              </a:srgbClr>
            </a:outerShdw>
          </a:effectLst>
        </p:spPr>
      </p:pic>
      <p:sp>
        <p:nvSpPr>
          <p:cNvPr id="384" name="TextBox 7"/>
          <p:cNvSpPr/>
          <p:nvPr/>
        </p:nvSpPr>
        <p:spPr>
          <a:xfrm>
            <a:off x="1992150" y="575069"/>
            <a:ext cx="8189973"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400">
                <a:solidFill>
                  <a:srgbClr val="FFFFFF"/>
                </a:solidFill>
                <a:effectLst>
                  <a:outerShdw sx="100000" sy="100000" kx="0" ky="0" algn="b" rotWithShape="0" blurRad="76200" dist="76200" dir="2700000">
                    <a:srgbClr val="000000">
                      <a:alpha val="70000"/>
                    </a:srgbClr>
                  </a:outerShdw>
                </a:effectLst>
              </a:defRPr>
            </a:pPr>
            <a:r>
              <a:t>How Vaccines are Licensed,</a:t>
            </a:r>
            <a:r>
              <a:rPr b="1"/>
              <a:t> </a:t>
            </a:r>
            <a:r>
              <a:rPr b="1">
                <a:solidFill>
                  <a:srgbClr val="00FDFF"/>
                </a:solidFill>
              </a:rPr>
              <a:t>Recommended,</a:t>
            </a:r>
            <a:r>
              <a:rPr>
                <a:solidFill>
                  <a:srgbClr val="00FDFF"/>
                </a:solidFill>
              </a:rPr>
              <a:t> </a:t>
            </a:r>
            <a:r>
              <a:t>Promoted, Defended</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82">
                                            <p:txEl>
                                              <p:pRg st="2" end="2"/>
                                            </p:txEl>
                                          </p:spTgt>
                                        </p:tgtEl>
                                        <p:attrNameLst>
                                          <p:attrName>style.visibility</p:attrName>
                                        </p:attrNameLst>
                                      </p:cBhvr>
                                      <p:to>
                                        <p:strVal val="visible"/>
                                      </p:to>
                                    </p:set>
                                    <p:animEffect filter="dissolve" transition="in">
                                      <p:cBhvr>
                                        <p:cTn id="7" dur="500"/>
                                        <p:tgtEl>
                                          <p:spTgt spid="38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2"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3" name="Picture 2" descr="Picture 2"/>
          <p:cNvPicPr>
            <a:picLocks noChangeAspect="1"/>
          </p:cNvPicPr>
          <p:nvPr/>
        </p:nvPicPr>
        <p:blipFill>
          <a:blip r:embed="rId3">
            <a:extLst/>
          </a:blip>
          <a:stretch>
            <a:fillRect/>
          </a:stretch>
        </p:blipFill>
        <p:spPr>
          <a:xfrm>
            <a:off x="703220" y="868818"/>
            <a:ext cx="4480963" cy="5602492"/>
          </a:xfrm>
          <a:prstGeom prst="rect">
            <a:avLst/>
          </a:prstGeom>
          <a:ln w="12700">
            <a:miter lim="400000"/>
          </a:ln>
          <a:effectLst>
            <a:outerShdw sx="100000" sy="100000" kx="0" ky="0" algn="b" rotWithShape="0" blurRad="50800" dist="76200" dir="2700000">
              <a:srgbClr val="000000">
                <a:alpha val="40000"/>
              </a:srgbClr>
            </a:outerShdw>
          </a:effectLst>
        </p:spPr>
      </p:pic>
      <p:sp>
        <p:nvSpPr>
          <p:cNvPr id="184" name="Slide Number Placeholder 1"/>
          <p:cNvSpPr/>
          <p:nvPr>
            <p:ph type="sldNum" sz="quarter" idx="2"/>
          </p:nvPr>
        </p:nvSpPr>
        <p:spPr>
          <a:xfrm>
            <a:off x="11823542" y="47942"/>
            <a:ext cx="1813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5" name="Picture 8" descr="Picture 8"/>
          <p:cNvPicPr>
            <a:picLocks noChangeAspect="1"/>
          </p:cNvPicPr>
          <p:nvPr/>
        </p:nvPicPr>
        <p:blipFill>
          <a:blip r:embed="rId4">
            <a:extLst/>
          </a:blip>
          <a:stretch>
            <a:fillRect/>
          </a:stretch>
        </p:blipFill>
        <p:spPr>
          <a:xfrm>
            <a:off x="180314" y="3011508"/>
            <a:ext cx="2598202" cy="352843"/>
          </a:xfrm>
          <a:prstGeom prst="rect">
            <a:avLst/>
          </a:prstGeom>
          <a:ln w="12700">
            <a:miter lim="400000"/>
          </a:ln>
          <a:effectLst>
            <a:outerShdw sx="100000" sy="100000" kx="0" ky="0" algn="b" rotWithShape="0" blurRad="76200" dist="76200" dir="2700000">
              <a:srgbClr val="000000">
                <a:alpha val="70000"/>
              </a:srgbClr>
            </a:outerShdw>
          </a:effectLst>
        </p:spPr>
      </p:pic>
      <p:pic>
        <p:nvPicPr>
          <p:cNvPr id="186" name="Picture 11" descr="Picture 11"/>
          <p:cNvPicPr>
            <a:picLocks noChangeAspect="1"/>
          </p:cNvPicPr>
          <p:nvPr/>
        </p:nvPicPr>
        <p:blipFill>
          <a:blip r:embed="rId5">
            <a:extLst/>
          </a:blip>
          <a:stretch>
            <a:fillRect/>
          </a:stretch>
        </p:blipFill>
        <p:spPr>
          <a:xfrm>
            <a:off x="5315234" y="801099"/>
            <a:ext cx="6236952" cy="3806377"/>
          </a:xfrm>
          <a:prstGeom prst="rect">
            <a:avLst/>
          </a:prstGeom>
          <a:ln w="12700">
            <a:miter lim="400000"/>
          </a:ln>
        </p:spPr>
      </p:pic>
      <p:grpSp>
        <p:nvGrpSpPr>
          <p:cNvPr id="190" name="Group 3"/>
          <p:cNvGrpSpPr/>
          <p:nvPr/>
        </p:nvGrpSpPr>
        <p:grpSpPr>
          <a:xfrm>
            <a:off x="386844" y="4016228"/>
            <a:ext cx="11506201" cy="2618769"/>
            <a:chOff x="0" y="0"/>
            <a:chExt cx="11506200" cy="2618768"/>
          </a:xfrm>
        </p:grpSpPr>
        <p:pic>
          <p:nvPicPr>
            <p:cNvPr id="187" name="Picture 7" descr="Picture 7"/>
            <p:cNvPicPr>
              <a:picLocks noChangeAspect="1"/>
            </p:cNvPicPr>
            <p:nvPr/>
          </p:nvPicPr>
          <p:blipFill>
            <a:blip r:embed="rId6">
              <a:extLst/>
            </a:blip>
            <a:stretch>
              <a:fillRect/>
            </a:stretch>
          </p:blipFill>
          <p:spPr>
            <a:xfrm>
              <a:off x="0" y="828068"/>
              <a:ext cx="11506200" cy="1790701"/>
            </a:xfrm>
            <a:prstGeom prst="rect">
              <a:avLst/>
            </a:prstGeom>
            <a:ln w="12700" cap="flat">
              <a:noFill/>
              <a:miter lim="400000"/>
            </a:ln>
            <a:effectLst>
              <a:outerShdw sx="100000" sy="100000" kx="0" ky="0" algn="b" rotWithShape="0" blurRad="50800" dist="38100" dir="2700000">
                <a:srgbClr val="000000">
                  <a:alpha val="40000"/>
                </a:srgbClr>
              </a:outerShdw>
            </a:effectLst>
          </p:spPr>
        </p:pic>
        <p:sp>
          <p:nvSpPr>
            <p:cNvPr id="188" name="Right Arrow 9"/>
            <p:cNvSpPr/>
            <p:nvPr/>
          </p:nvSpPr>
          <p:spPr>
            <a:xfrm rot="7972215">
              <a:off x="8844013" y="1173396"/>
              <a:ext cx="2326773" cy="494393"/>
            </a:xfrm>
            <a:prstGeom prst="rightArrow">
              <a:avLst>
                <a:gd name="adj1" fmla="val 34331"/>
                <a:gd name="adj2" fmla="val 91929"/>
              </a:avLst>
            </a:prstGeom>
            <a:solidFill>
              <a:schemeClr val="accent1"/>
            </a:solidFill>
            <a:ln w="12700" cap="flat">
              <a:noFill/>
              <a:miter lim="400000"/>
            </a:ln>
            <a:effectLst>
              <a:outerShdw sx="100000" sy="100000" kx="0" ky="0" algn="b" rotWithShape="0" blurRad="50800" dist="38100" dir="270000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189" name="TextBox 10"/>
            <p:cNvSpPr/>
            <p:nvPr/>
          </p:nvSpPr>
          <p:spPr>
            <a:xfrm>
              <a:off x="10452533" y="0"/>
              <a:ext cx="702827" cy="586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3200">
                  <a:solidFill>
                    <a:schemeClr val="accent1"/>
                  </a:solidFill>
                  <a:effectLst>
                    <a:outerShdw sx="100000" sy="100000" kx="0" ky="0" algn="b" rotWithShape="0" blurRad="50800" dist="38100" dir="2700000">
                      <a:srgbClr val="000000">
                        <a:alpha val="40000"/>
                      </a:srgbClr>
                    </a:outerShdw>
                  </a:effectLst>
                </a:defRPr>
              </a:lvl1pPr>
            </a:lstStyle>
            <a:p>
              <a:pPr/>
              <a:r>
                <a:t>10x</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90"/>
                                        </p:tgtEl>
                                        <p:attrNameLst>
                                          <p:attrName>style.visibility</p:attrName>
                                        </p:attrNameLst>
                                      </p:cBhvr>
                                      <p:to>
                                        <p:strVal val="visible"/>
                                      </p:to>
                                    </p:set>
                                    <p:animEffect filter="dissolve" transition="in">
                                      <p:cBhvr>
                                        <p:cTn id="7" dur="5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6"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7" name="Rectangle 2"/>
          <p:cNvSpPr/>
          <p:nvPr/>
        </p:nvSpPr>
        <p:spPr>
          <a:xfrm>
            <a:off x="889513" y="1464833"/>
            <a:ext cx="10412974" cy="586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200">
                <a:solidFill>
                  <a:srgbClr val="00FDFF"/>
                </a:solidFill>
                <a:effectLst>
                  <a:outerShdw sx="100000" sy="100000" kx="0" ky="0" algn="b" rotWithShape="0" blurRad="76200" dist="76200" dir="2700000">
                    <a:srgbClr val="000000">
                      <a:alpha val="70000"/>
                    </a:srgbClr>
                  </a:outerShdw>
                </a:effectLst>
              </a:defRPr>
            </a:lvl1pPr>
          </a:lstStyle>
          <a:p>
            <a:pPr/>
            <a:r>
              <a:t>2009 – HHS Office of Inspector General Investigation</a:t>
            </a:r>
          </a:p>
        </p:txBody>
      </p:sp>
      <p:sp>
        <p:nvSpPr>
          <p:cNvPr id="388" name="TextBox 4"/>
          <p:cNvSpPr/>
          <p:nvPr/>
        </p:nvSpPr>
        <p:spPr>
          <a:xfrm>
            <a:off x="692537" y="2604629"/>
            <a:ext cx="8169696" cy="283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r>
              <a:t>“CDC had a </a:t>
            </a:r>
            <a:r>
              <a:rPr>
                <a:solidFill>
                  <a:srgbClr val="FFFF00"/>
                </a:solidFill>
              </a:rPr>
              <a:t>systemic lack of oversight </a:t>
            </a:r>
            <a:r>
              <a:t>of the ethics program”</a:t>
            </a: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p>
          <a:p>
            <a:pPr marL="285750" indent="-285750">
              <a:buSzPct val="100000"/>
              <a:buFont typeface="Arial"/>
              <a:buChar char="•"/>
              <a:defRPr b="1" sz="2000">
                <a:solidFill>
                  <a:srgbClr val="FFFF00"/>
                </a:solidFill>
                <a:effectLst>
                  <a:outerShdw sx="100000" sy="100000" kx="0" ky="0" algn="b" rotWithShape="0" blurRad="76200" dist="76200" dir="2700000">
                    <a:srgbClr val="000000">
                      <a:alpha val="70000"/>
                    </a:srgbClr>
                  </a:outerShdw>
                </a:effectLst>
              </a:defRPr>
            </a:pPr>
            <a:r>
              <a:t>97 percent </a:t>
            </a:r>
            <a:r>
              <a:rPr>
                <a:solidFill>
                  <a:srgbClr val="FFFFFF"/>
                </a:solidFill>
              </a:rPr>
              <a:t>of committee members’ conflict disclosures </a:t>
            </a:r>
            <a:r>
              <a:t>had omissions.</a:t>
            </a: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p>
          <a:p>
            <a:pPr marL="285750" indent="-285750">
              <a:buSzPct val="100000"/>
              <a:buFont typeface="Arial"/>
              <a:buChar char="•"/>
              <a:defRPr b="1" sz="2000">
                <a:solidFill>
                  <a:srgbClr val="FFFF00"/>
                </a:solidFill>
                <a:effectLst>
                  <a:outerShdw sx="100000" sy="100000" kx="0" ky="0" algn="b" rotWithShape="0" blurRad="76200" dist="76200" dir="2700000">
                    <a:srgbClr val="000000">
                      <a:alpha val="70000"/>
                    </a:srgbClr>
                  </a:outerShdw>
                </a:effectLst>
              </a:defRPr>
            </a:pPr>
            <a:r>
              <a:t>58 percent </a:t>
            </a:r>
            <a:r>
              <a:rPr>
                <a:solidFill>
                  <a:srgbClr val="FFFFFF"/>
                </a:solidFill>
              </a:rPr>
              <a:t>had at least one unidentified</a:t>
            </a:r>
            <a:r>
              <a:t> </a:t>
            </a:r>
            <a:r>
              <a:rPr>
                <a:solidFill>
                  <a:srgbClr val="FFFFFF"/>
                </a:solidFill>
              </a:rPr>
              <a:t>potential</a:t>
            </a:r>
            <a:r>
              <a:t> conflict.</a:t>
            </a: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p>
          <a:p>
            <a:pPr marL="285750" indent="-285750">
              <a:buSzPct val="100000"/>
              <a:buFont typeface="Arial"/>
              <a:buChar char="•"/>
              <a:defRPr b="1" sz="2000">
                <a:solidFill>
                  <a:srgbClr val="FFFF00"/>
                </a:solidFill>
                <a:effectLst>
                  <a:outerShdw sx="100000" sy="100000" kx="0" ky="0" algn="b" rotWithShape="0" blurRad="76200" dist="76200" dir="2700000">
                    <a:srgbClr val="000000">
                      <a:alpha val="70000"/>
                    </a:srgbClr>
                  </a:outerShdw>
                </a:effectLst>
              </a:defRPr>
            </a:pPr>
            <a:r>
              <a:t>32 percent </a:t>
            </a:r>
            <a:r>
              <a:rPr>
                <a:solidFill>
                  <a:srgbClr val="FFFFFF"/>
                </a:solidFill>
              </a:rPr>
              <a:t>had at least one conflict that remained </a:t>
            </a:r>
            <a:r>
              <a:t>unresolved.</a:t>
            </a: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p>
          <a:p>
            <a:pPr marL="285750" indent="-285750">
              <a:buSzPct val="100000"/>
              <a:buFont typeface="Arial"/>
              <a:buChar char="•"/>
              <a:defRPr b="1" sz="2000">
                <a:solidFill>
                  <a:srgbClr val="FFFF00"/>
                </a:solidFill>
                <a:effectLst>
                  <a:outerShdw sx="100000" sy="100000" kx="0" ky="0" algn="b" rotWithShape="0" blurRad="76200" dist="76200" dir="2700000">
                    <a:srgbClr val="000000">
                      <a:alpha val="70000"/>
                    </a:srgbClr>
                  </a:outerShdw>
                </a:effectLst>
              </a:defRPr>
            </a:pPr>
            <a:r>
              <a:t>CDC continued to grant broad waivers to members with conflicts.</a:t>
            </a:r>
          </a:p>
        </p:txBody>
      </p:sp>
      <p:sp>
        <p:nvSpPr>
          <p:cNvPr id="389" name="TextBox 7"/>
          <p:cNvSpPr/>
          <p:nvPr/>
        </p:nvSpPr>
        <p:spPr>
          <a:xfrm>
            <a:off x="1992150" y="575069"/>
            <a:ext cx="8189973"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400">
                <a:solidFill>
                  <a:srgbClr val="FFFFFF"/>
                </a:solidFill>
                <a:effectLst>
                  <a:outerShdw sx="100000" sy="100000" kx="0" ky="0" algn="b" rotWithShape="0" blurRad="76200" dist="76200" dir="2700000">
                    <a:srgbClr val="000000">
                      <a:alpha val="70000"/>
                    </a:srgbClr>
                  </a:outerShdw>
                </a:effectLst>
              </a:defRPr>
            </a:pPr>
            <a:r>
              <a:t>How Vaccines are Licensed,</a:t>
            </a:r>
            <a:r>
              <a:rPr b="1"/>
              <a:t> </a:t>
            </a:r>
            <a:r>
              <a:rPr b="1">
                <a:solidFill>
                  <a:srgbClr val="00FDFF"/>
                </a:solidFill>
              </a:rPr>
              <a:t>Recommended,</a:t>
            </a:r>
            <a:r>
              <a:rPr>
                <a:solidFill>
                  <a:srgbClr val="00FDFF"/>
                </a:solidFill>
              </a:rPr>
              <a:t> </a:t>
            </a:r>
            <a:r>
              <a:t>Promoted, Defended</a:t>
            </a:r>
          </a:p>
        </p:txBody>
      </p:sp>
      <p:pic>
        <p:nvPicPr>
          <p:cNvPr id="390" name="Picture 5" descr="Picture 5"/>
          <p:cNvPicPr>
            <a:picLocks noChangeAspect="1"/>
          </p:cNvPicPr>
          <p:nvPr/>
        </p:nvPicPr>
        <p:blipFill>
          <a:blip r:embed="rId3">
            <a:extLst/>
          </a:blip>
          <a:stretch>
            <a:fillRect/>
          </a:stretch>
        </p:blipFill>
        <p:spPr>
          <a:xfrm>
            <a:off x="9086815" y="2468896"/>
            <a:ext cx="2455109" cy="3438588"/>
          </a:xfrm>
          <a:prstGeom prst="rect">
            <a:avLst/>
          </a:prstGeom>
          <a:ln w="12700">
            <a:miter lim="400000"/>
          </a:ln>
          <a:effectLst>
            <a:outerShdw sx="100000" sy="100000" kx="0" ky="0" algn="b" rotWithShape="0" blurRad="76200" dist="38100" dir="27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88">
                                            <p:bg/>
                                          </p:spTgt>
                                        </p:tgtEl>
                                        <p:attrNameLst>
                                          <p:attrName>style.visibility</p:attrName>
                                        </p:attrNameLst>
                                      </p:cBhvr>
                                      <p:to>
                                        <p:strVal val="visible"/>
                                      </p:to>
                                    </p:set>
                                    <p:animEffect filter="dissolve" transition="in">
                                      <p:cBhvr>
                                        <p:cTn id="7" dur="500"/>
                                        <p:tgtEl>
                                          <p:spTgt spid="388">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388">
                                            <p:txEl>
                                              <p:pRg st="0" end="0"/>
                                            </p:txEl>
                                          </p:spTgt>
                                        </p:tgtEl>
                                        <p:attrNameLst>
                                          <p:attrName>style.visibility</p:attrName>
                                        </p:attrNameLst>
                                      </p:cBhvr>
                                      <p:to>
                                        <p:strVal val="visible"/>
                                      </p:to>
                                    </p:set>
                                    <p:animEffect filter="dissolve" transition="in">
                                      <p:cBhvr>
                                        <p:cTn id="10" dur="500"/>
                                        <p:tgtEl>
                                          <p:spTgt spid="388">
                                            <p:txEl>
                                              <p:pRg st="0" end="0"/>
                                            </p:txEl>
                                          </p:spTgt>
                                        </p:tgtEl>
                                      </p:cBhvr>
                                    </p:animEffect>
                                  </p:childTnLst>
                                </p:cTn>
                              </p:par>
                            </p:childTnLst>
                          </p:cTn>
                        </p:par>
                        <p:par>
                          <p:cTn id="11" fill="hold">
                            <p:stCondLst>
                              <p:cond delay="500"/>
                            </p:stCondLst>
                            <p:childTnLst>
                              <p:par>
                                <p:cTn id="12" presetClass="entr" nodeType="afterEffect" presetID="9" grpId="1" fill="hold">
                                  <p:stCondLst>
                                    <p:cond delay="0"/>
                                  </p:stCondLst>
                                  <p:iterate type="el" backwards="0">
                                    <p:tmAbs val="0"/>
                                  </p:iterate>
                                  <p:childTnLst>
                                    <p:set>
                                      <p:cBhvr>
                                        <p:cTn id="13" fill="hold"/>
                                        <p:tgtEl>
                                          <p:spTgt spid="388">
                                            <p:txEl>
                                              <p:pRg st="1" end="1"/>
                                            </p:txEl>
                                          </p:spTgt>
                                        </p:tgtEl>
                                        <p:attrNameLst>
                                          <p:attrName>style.visibility</p:attrName>
                                        </p:attrNameLst>
                                      </p:cBhvr>
                                      <p:to>
                                        <p:strVal val="visible"/>
                                      </p:to>
                                    </p:set>
                                    <p:animEffect filter="dissolve" transition="in">
                                      <p:cBhvr>
                                        <p:cTn id="14" dur="500"/>
                                        <p:tgtEl>
                                          <p:spTgt spid="38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1" fill="hold">
                                  <p:stCondLst>
                                    <p:cond delay="0"/>
                                  </p:stCondLst>
                                  <p:iterate type="el" backwards="0">
                                    <p:tmAbs val="0"/>
                                  </p:iterate>
                                  <p:childTnLst>
                                    <p:set>
                                      <p:cBhvr>
                                        <p:cTn id="18" fill="hold"/>
                                        <p:tgtEl>
                                          <p:spTgt spid="388">
                                            <p:txEl>
                                              <p:pRg st="2" end="2"/>
                                            </p:txEl>
                                          </p:spTgt>
                                        </p:tgtEl>
                                        <p:attrNameLst>
                                          <p:attrName>style.visibility</p:attrName>
                                        </p:attrNameLst>
                                      </p:cBhvr>
                                      <p:to>
                                        <p:strVal val="visible"/>
                                      </p:to>
                                    </p:set>
                                    <p:animEffect filter="dissolve" transition="in">
                                      <p:cBhvr>
                                        <p:cTn id="19" dur="500"/>
                                        <p:tgtEl>
                                          <p:spTgt spid="388">
                                            <p:txEl>
                                              <p:pRg st="2" end="2"/>
                                            </p:txEl>
                                          </p:spTgt>
                                        </p:tgtEl>
                                      </p:cBhvr>
                                    </p:animEffect>
                                  </p:childTnLst>
                                </p:cTn>
                              </p:par>
                            </p:childTnLst>
                          </p:cTn>
                        </p:par>
                        <p:par>
                          <p:cTn id="20" fill="hold">
                            <p:stCondLst>
                              <p:cond delay="500"/>
                            </p:stCondLst>
                            <p:childTnLst>
                              <p:par>
                                <p:cTn id="21" presetClass="entr" nodeType="afterEffect" presetID="9" grpId="1" fill="hold">
                                  <p:stCondLst>
                                    <p:cond delay="0"/>
                                  </p:stCondLst>
                                  <p:iterate type="el" backwards="0">
                                    <p:tmAbs val="0"/>
                                  </p:iterate>
                                  <p:childTnLst>
                                    <p:set>
                                      <p:cBhvr>
                                        <p:cTn id="22" fill="hold"/>
                                        <p:tgtEl>
                                          <p:spTgt spid="388">
                                            <p:txEl>
                                              <p:pRg st="3" end="3"/>
                                            </p:txEl>
                                          </p:spTgt>
                                        </p:tgtEl>
                                        <p:attrNameLst>
                                          <p:attrName>style.visibility</p:attrName>
                                        </p:attrNameLst>
                                      </p:cBhvr>
                                      <p:to>
                                        <p:strVal val="visible"/>
                                      </p:to>
                                    </p:set>
                                    <p:animEffect filter="dissolve" transition="in">
                                      <p:cBhvr>
                                        <p:cTn id="23" dur="500"/>
                                        <p:tgtEl>
                                          <p:spTgt spid="38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1" fill="hold">
                                  <p:stCondLst>
                                    <p:cond delay="0"/>
                                  </p:stCondLst>
                                  <p:iterate type="el" backwards="0">
                                    <p:tmAbs val="0"/>
                                  </p:iterate>
                                  <p:childTnLst>
                                    <p:set>
                                      <p:cBhvr>
                                        <p:cTn id="27" fill="hold"/>
                                        <p:tgtEl>
                                          <p:spTgt spid="388">
                                            <p:txEl>
                                              <p:pRg st="4" end="4"/>
                                            </p:txEl>
                                          </p:spTgt>
                                        </p:tgtEl>
                                        <p:attrNameLst>
                                          <p:attrName>style.visibility</p:attrName>
                                        </p:attrNameLst>
                                      </p:cBhvr>
                                      <p:to>
                                        <p:strVal val="visible"/>
                                      </p:to>
                                    </p:set>
                                    <p:animEffect filter="dissolve" transition="in">
                                      <p:cBhvr>
                                        <p:cTn id="28" dur="500"/>
                                        <p:tgtEl>
                                          <p:spTgt spid="388">
                                            <p:txEl>
                                              <p:pRg st="4" end="4"/>
                                            </p:txEl>
                                          </p:spTgt>
                                        </p:tgtEl>
                                      </p:cBhvr>
                                    </p:animEffect>
                                  </p:childTnLst>
                                </p:cTn>
                              </p:par>
                            </p:childTnLst>
                          </p:cTn>
                        </p:par>
                        <p:par>
                          <p:cTn id="29" fill="hold">
                            <p:stCondLst>
                              <p:cond delay="500"/>
                            </p:stCondLst>
                            <p:childTnLst>
                              <p:par>
                                <p:cTn id="30" presetClass="entr" nodeType="afterEffect" presetID="9" grpId="1" fill="hold">
                                  <p:stCondLst>
                                    <p:cond delay="0"/>
                                  </p:stCondLst>
                                  <p:iterate type="el" backwards="0">
                                    <p:tmAbs val="0"/>
                                  </p:iterate>
                                  <p:childTnLst>
                                    <p:set>
                                      <p:cBhvr>
                                        <p:cTn id="31" fill="hold"/>
                                        <p:tgtEl>
                                          <p:spTgt spid="388">
                                            <p:txEl>
                                              <p:pRg st="5" end="5"/>
                                            </p:txEl>
                                          </p:spTgt>
                                        </p:tgtEl>
                                        <p:attrNameLst>
                                          <p:attrName>style.visibility</p:attrName>
                                        </p:attrNameLst>
                                      </p:cBhvr>
                                      <p:to>
                                        <p:strVal val="visible"/>
                                      </p:to>
                                    </p:set>
                                    <p:animEffect filter="dissolve" transition="in">
                                      <p:cBhvr>
                                        <p:cTn id="32" dur="500"/>
                                        <p:tgtEl>
                                          <p:spTgt spid="38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1" fill="hold">
                                  <p:stCondLst>
                                    <p:cond delay="0"/>
                                  </p:stCondLst>
                                  <p:iterate type="el" backwards="0">
                                    <p:tmAbs val="0"/>
                                  </p:iterate>
                                  <p:childTnLst>
                                    <p:set>
                                      <p:cBhvr>
                                        <p:cTn id="36" fill="hold"/>
                                        <p:tgtEl>
                                          <p:spTgt spid="388">
                                            <p:txEl>
                                              <p:pRg st="6" end="6"/>
                                            </p:txEl>
                                          </p:spTgt>
                                        </p:tgtEl>
                                        <p:attrNameLst>
                                          <p:attrName>style.visibility</p:attrName>
                                        </p:attrNameLst>
                                      </p:cBhvr>
                                      <p:to>
                                        <p:strVal val="visible"/>
                                      </p:to>
                                    </p:set>
                                    <p:animEffect filter="dissolve" transition="in">
                                      <p:cBhvr>
                                        <p:cTn id="37" dur="500"/>
                                        <p:tgtEl>
                                          <p:spTgt spid="388">
                                            <p:txEl>
                                              <p:pRg st="6" end="6"/>
                                            </p:txEl>
                                          </p:spTgt>
                                        </p:tgtEl>
                                      </p:cBhvr>
                                    </p:animEffect>
                                  </p:childTnLst>
                                </p:cTn>
                              </p:par>
                            </p:childTnLst>
                          </p:cTn>
                        </p:par>
                        <p:par>
                          <p:cTn id="38" fill="hold">
                            <p:stCondLst>
                              <p:cond delay="500"/>
                            </p:stCondLst>
                            <p:childTnLst>
                              <p:par>
                                <p:cTn id="39" presetClass="entr" nodeType="afterEffect" presetID="9" grpId="1" fill="hold">
                                  <p:stCondLst>
                                    <p:cond delay="0"/>
                                  </p:stCondLst>
                                  <p:iterate type="el" backwards="0">
                                    <p:tmAbs val="0"/>
                                  </p:iterate>
                                  <p:childTnLst>
                                    <p:set>
                                      <p:cBhvr>
                                        <p:cTn id="40" fill="hold"/>
                                        <p:tgtEl>
                                          <p:spTgt spid="388">
                                            <p:txEl>
                                              <p:pRg st="7" end="7"/>
                                            </p:txEl>
                                          </p:spTgt>
                                        </p:tgtEl>
                                        <p:attrNameLst>
                                          <p:attrName>style.visibility</p:attrName>
                                        </p:attrNameLst>
                                      </p:cBhvr>
                                      <p:to>
                                        <p:strVal val="visible"/>
                                      </p:to>
                                    </p:set>
                                    <p:animEffect filter="dissolve" transition="in">
                                      <p:cBhvr>
                                        <p:cTn id="41" dur="500"/>
                                        <p:tgtEl>
                                          <p:spTgt spid="388">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ID="9" grpId="1" fill="hold">
                                  <p:stCondLst>
                                    <p:cond delay="0"/>
                                  </p:stCondLst>
                                  <p:iterate type="el" backwards="0">
                                    <p:tmAbs val="0"/>
                                  </p:iterate>
                                  <p:childTnLst>
                                    <p:set>
                                      <p:cBhvr>
                                        <p:cTn id="45" fill="hold"/>
                                        <p:tgtEl>
                                          <p:spTgt spid="388">
                                            <p:txEl>
                                              <p:pRg st="8" end="8"/>
                                            </p:txEl>
                                          </p:spTgt>
                                        </p:tgtEl>
                                        <p:attrNameLst>
                                          <p:attrName>style.visibility</p:attrName>
                                        </p:attrNameLst>
                                      </p:cBhvr>
                                      <p:to>
                                        <p:strVal val="visible"/>
                                      </p:to>
                                    </p:set>
                                    <p:animEffect filter="dissolve" transition="in">
                                      <p:cBhvr>
                                        <p:cTn id="46" dur="500"/>
                                        <p:tgtEl>
                                          <p:spTgt spid="388">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8"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2"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3" name="TextBox 5"/>
          <p:cNvSpPr/>
          <p:nvPr/>
        </p:nvSpPr>
        <p:spPr>
          <a:xfrm>
            <a:off x="10111585" y="6447935"/>
            <a:ext cx="179587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FFFF"/>
                </a:solidFill>
              </a:defRPr>
            </a:lvl1pPr>
          </a:lstStyle>
          <a:p>
            <a:pPr/>
            <a:r>
              <a:t>*Numbers are approximate</a:t>
            </a:r>
          </a:p>
        </p:txBody>
      </p:sp>
      <p:sp>
        <p:nvSpPr>
          <p:cNvPr id="394" name="TextBox 6"/>
          <p:cNvSpPr/>
          <p:nvPr/>
        </p:nvSpPr>
        <p:spPr>
          <a:xfrm>
            <a:off x="1736014" y="593923"/>
            <a:ext cx="8189973" cy="4597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400">
                <a:solidFill>
                  <a:srgbClr val="FFFFFF"/>
                </a:solidFill>
                <a:effectLst>
                  <a:outerShdw sx="100000" sy="100000" kx="0" ky="0" algn="b" rotWithShape="0" blurRad="76200" dist="76200" dir="2700000">
                    <a:srgbClr val="000000">
                      <a:alpha val="70000"/>
                    </a:srgbClr>
                  </a:outerShdw>
                </a:effectLst>
              </a:defRPr>
            </a:pPr>
            <a:r>
              <a:t>How Vaccines are Licensed,</a:t>
            </a:r>
            <a:r>
              <a:rPr b="1"/>
              <a:t> </a:t>
            </a:r>
            <a:r>
              <a:rPr b="1">
                <a:solidFill>
                  <a:srgbClr val="00FDFF"/>
                </a:solidFill>
              </a:rPr>
              <a:t>Recommended,</a:t>
            </a:r>
            <a:r>
              <a:rPr>
                <a:solidFill>
                  <a:srgbClr val="00FDFF"/>
                </a:solidFill>
              </a:rPr>
              <a:t> </a:t>
            </a:r>
            <a:r>
              <a:t>Promoted, Defended</a:t>
            </a:r>
          </a:p>
        </p:txBody>
      </p:sp>
      <p:graphicFrame>
        <p:nvGraphicFramePr>
          <p:cNvPr id="395" name="2D Pie Chart"/>
          <p:cNvGraphicFramePr/>
          <p:nvPr/>
        </p:nvGraphicFramePr>
        <p:xfrm>
          <a:off x="383968" y="-1165085"/>
          <a:ext cx="10894065" cy="10894065"/>
        </p:xfrm>
        <a:graphic xmlns:a="http://schemas.openxmlformats.org/drawingml/2006/main">
          <a:graphicData uri="http://schemas.openxmlformats.org/drawingml/2006/chart">
            <c:chart xmlns:c="http://schemas.openxmlformats.org/drawingml/2006/chart" r:id="rId3"/>
          </a:graphicData>
        </a:graphic>
      </p:graphicFrame>
      <p:sp>
        <p:nvSpPr>
          <p:cNvPr id="396" name="CDC’s Budget: $11.5 Billion"/>
          <p:cNvSpPr/>
          <p:nvPr/>
        </p:nvSpPr>
        <p:spPr>
          <a:xfrm>
            <a:off x="3718812" y="1131186"/>
            <a:ext cx="4060539" cy="535941"/>
          </a:xfrm>
          <a:prstGeom prst="rect">
            <a:avLst/>
          </a:prstGeom>
          <a:ln w="12700">
            <a:miter lim="400000"/>
          </a:ln>
          <a:effectLst>
            <a:outerShdw sx="100000" sy="100000" kx="0" ky="0" algn="b" rotWithShape="0" blurRad="101600" dist="25400" dir="5400000">
              <a:srgbClr val="000000">
                <a:alpha val="75000"/>
              </a:srgbClr>
            </a:outerShdw>
          </a:effectLst>
          <a:extLst>
            <a:ext uri="{C572A759-6A51-4108-AA02-DFA0A04FC94B}">
              <ma14:wrappingTextBoxFlag xmlns:ma14="http://schemas.microsoft.com/office/mac/drawingml/2011/main" val="1"/>
            </a:ext>
          </a:extLst>
        </p:spPr>
        <p:txBody>
          <a:bodyPr wrap="none" lIns="45719" rIns="45719">
            <a:spAutoFit/>
          </a:bodyPr>
          <a:lstStyle>
            <a:lvl1pPr>
              <a:defRPr b="1" sz="2800">
                <a:solidFill>
                  <a:srgbClr val="00FDFF"/>
                </a:solidFill>
              </a:defRPr>
            </a:lvl1pPr>
          </a:lstStyle>
          <a:p>
            <a:pPr/>
            <a:r>
              <a:t>CDC’s Budget: $11.5 Billion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8"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9" name="TextBox 4"/>
          <p:cNvSpPr/>
          <p:nvPr/>
        </p:nvSpPr>
        <p:spPr>
          <a:xfrm>
            <a:off x="1087402" y="2294782"/>
            <a:ext cx="10196483" cy="306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00"/>
                </a:solidFill>
                <a:effectLst>
                  <a:outerShdw sx="100000" sy="100000" kx="0" ky="0" algn="b" rotWithShape="0" blurRad="76200" dist="76200" dir="2700000">
                    <a:srgbClr val="000000">
                      <a:alpha val="70000"/>
                    </a:srgbClr>
                  </a:outerShdw>
                </a:effectLst>
              </a:defRPr>
            </a:pPr>
            <a:r>
              <a:t>2002-2009: Former CDC Director, </a:t>
            </a:r>
            <a:r>
              <a:rPr>
                <a:solidFill>
                  <a:srgbClr val="FFFFFF"/>
                </a:solidFill>
              </a:rPr>
              <a:t>Julie Gerberding oversaw numerous vaccine studies, many of which were recently deemed unreliable by the IOM.</a:t>
            </a:r>
            <a:endParaRPr>
              <a:solidFill>
                <a:srgbClr val="FFFFFF"/>
              </a:solidFill>
            </a:endParaRPr>
          </a:p>
          <a:p>
            <a:pPr>
              <a:defRPr b="1" sz="3200">
                <a:solidFill>
                  <a:srgbClr val="FFFFFF"/>
                </a:solidFill>
                <a:effectLst>
                  <a:outerShdw sx="100000" sy="100000" kx="0" ky="0" algn="b" rotWithShape="0" blurRad="76200" dist="76200" dir="2700000">
                    <a:srgbClr val="000000">
                      <a:alpha val="70000"/>
                    </a:srgbClr>
                  </a:outerShdw>
                </a:effectLst>
              </a:defRPr>
            </a:pPr>
          </a:p>
          <a:p>
            <a:pPr>
              <a:defRPr b="1" sz="3200">
                <a:solidFill>
                  <a:srgbClr val="FFFF00"/>
                </a:solidFill>
                <a:effectLst>
                  <a:outerShdw sx="100000" sy="100000" kx="0" ky="0" algn="b" rotWithShape="0" blurRad="76200" dist="76200" dir="2700000">
                    <a:srgbClr val="000000">
                      <a:alpha val="70000"/>
                    </a:srgbClr>
                  </a:outerShdw>
                </a:effectLst>
              </a:defRPr>
            </a:pPr>
            <a:r>
              <a:t>2010:</a:t>
            </a:r>
            <a:r>
              <a:rPr>
                <a:solidFill>
                  <a:srgbClr val="FFFFFF"/>
                </a:solidFill>
              </a:rPr>
              <a:t> Became </a:t>
            </a:r>
            <a:r>
              <a:t>President of Merck Vaccines </a:t>
            </a:r>
            <a:r>
              <a:rPr>
                <a:solidFill>
                  <a:srgbClr val="FFFFFF"/>
                </a:solidFill>
              </a:rPr>
              <a:t>with estimated $2.5 million annual salary and lucrative stock options.</a:t>
            </a:r>
          </a:p>
        </p:txBody>
      </p:sp>
      <p:sp>
        <p:nvSpPr>
          <p:cNvPr id="400" name="TextBox 6"/>
          <p:cNvSpPr/>
          <p:nvPr/>
        </p:nvSpPr>
        <p:spPr>
          <a:xfrm>
            <a:off x="1993862" y="706239"/>
            <a:ext cx="8251588"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400">
                <a:solidFill>
                  <a:srgbClr val="FFFFFF"/>
                </a:solidFill>
                <a:effectLst>
                  <a:outerShdw sx="100000" sy="100000" kx="0" ky="0" algn="b" rotWithShape="0" blurRad="76200" dist="76200" dir="2700000">
                    <a:srgbClr val="000000">
                      <a:alpha val="70000"/>
                    </a:srgbClr>
                  </a:outerShdw>
                </a:effectLst>
              </a:defRPr>
            </a:pPr>
            <a:r>
              <a:t>How Vaccines are Licensed,</a:t>
            </a:r>
            <a:r>
              <a:rPr b="1"/>
              <a:t> </a:t>
            </a:r>
            <a:r>
              <a:t>Recommended, </a:t>
            </a:r>
            <a:r>
              <a:rPr b="1">
                <a:solidFill>
                  <a:srgbClr val="00FDFF"/>
                </a:solidFill>
              </a:rPr>
              <a:t>Promoted,</a:t>
            </a:r>
            <a:r>
              <a:rPr b="1">
                <a:solidFill>
                  <a:schemeClr val="accent1"/>
                </a:solidFill>
              </a:rPr>
              <a:t> </a:t>
            </a:r>
            <a:r>
              <a:t>Defended</a:t>
            </a:r>
            <a:r>
              <a:rPr b="1">
                <a:solidFill>
                  <a:schemeClr val="accent1"/>
                </a:solidFill>
              </a:rPr>
              <a:t>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99">
                                            <p:bg/>
                                          </p:spTgt>
                                        </p:tgtEl>
                                        <p:attrNameLst>
                                          <p:attrName>style.visibility</p:attrName>
                                        </p:attrNameLst>
                                      </p:cBhvr>
                                      <p:to>
                                        <p:strVal val="visible"/>
                                      </p:to>
                                    </p:set>
                                    <p:animEffect filter="dissolve" transition="in">
                                      <p:cBhvr>
                                        <p:cTn id="7" dur="500"/>
                                        <p:tgtEl>
                                          <p:spTgt spid="399">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399">
                                            <p:txEl>
                                              <p:pRg st="0" end="0"/>
                                            </p:txEl>
                                          </p:spTgt>
                                        </p:tgtEl>
                                        <p:attrNameLst>
                                          <p:attrName>style.visibility</p:attrName>
                                        </p:attrNameLst>
                                      </p:cBhvr>
                                      <p:to>
                                        <p:strVal val="visible"/>
                                      </p:to>
                                    </p:set>
                                    <p:animEffect filter="dissolve" transition="in">
                                      <p:cBhvr>
                                        <p:cTn id="10" dur="500"/>
                                        <p:tgtEl>
                                          <p:spTgt spid="399">
                                            <p:txEl>
                                              <p:pRg st="0" end="0"/>
                                            </p:txEl>
                                          </p:spTgt>
                                        </p:tgtEl>
                                      </p:cBhvr>
                                    </p:animEffect>
                                  </p:childTnLst>
                                </p:cTn>
                              </p:par>
                            </p:childTnLst>
                          </p:cTn>
                        </p:par>
                        <p:par>
                          <p:cTn id="11" fill="hold">
                            <p:stCondLst>
                              <p:cond delay="500"/>
                            </p:stCondLst>
                            <p:childTnLst>
                              <p:par>
                                <p:cTn id="12" presetClass="entr" nodeType="afterEffect" presetID="9" grpId="1" fill="hold">
                                  <p:stCondLst>
                                    <p:cond delay="0"/>
                                  </p:stCondLst>
                                  <p:iterate type="el" backwards="0">
                                    <p:tmAbs val="0"/>
                                  </p:iterate>
                                  <p:childTnLst>
                                    <p:set>
                                      <p:cBhvr>
                                        <p:cTn id="13" fill="hold"/>
                                        <p:tgtEl>
                                          <p:spTgt spid="399">
                                            <p:txEl>
                                              <p:pRg st="1" end="1"/>
                                            </p:txEl>
                                          </p:spTgt>
                                        </p:tgtEl>
                                        <p:attrNameLst>
                                          <p:attrName>style.visibility</p:attrName>
                                        </p:attrNameLst>
                                      </p:cBhvr>
                                      <p:to>
                                        <p:strVal val="visible"/>
                                      </p:to>
                                    </p:set>
                                    <p:animEffect filter="dissolve" transition="in">
                                      <p:cBhvr>
                                        <p:cTn id="14" dur="500"/>
                                        <p:tgtEl>
                                          <p:spTgt spid="39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1" fill="hold">
                                  <p:stCondLst>
                                    <p:cond delay="0"/>
                                  </p:stCondLst>
                                  <p:iterate type="el" backwards="0">
                                    <p:tmAbs val="0"/>
                                  </p:iterate>
                                  <p:childTnLst>
                                    <p:set>
                                      <p:cBhvr>
                                        <p:cTn id="18" fill="hold"/>
                                        <p:tgtEl>
                                          <p:spTgt spid="399">
                                            <p:txEl>
                                              <p:pRg st="2" end="2"/>
                                            </p:txEl>
                                          </p:spTgt>
                                        </p:tgtEl>
                                        <p:attrNameLst>
                                          <p:attrName>style.visibility</p:attrName>
                                        </p:attrNameLst>
                                      </p:cBhvr>
                                      <p:to>
                                        <p:strVal val="visible"/>
                                      </p:to>
                                    </p:set>
                                    <p:animEffect filter="dissolve" transition="in">
                                      <p:cBhvr>
                                        <p:cTn id="19" dur="500"/>
                                        <p:tgtEl>
                                          <p:spTgt spid="39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9"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2"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3" name="Rectangle 2"/>
          <p:cNvSpPr/>
          <p:nvPr/>
        </p:nvSpPr>
        <p:spPr>
          <a:xfrm>
            <a:off x="1101276" y="1718157"/>
            <a:ext cx="9938559" cy="980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solidFill>
                  <a:srgbClr val="FFFFFF"/>
                </a:solidFill>
                <a:effectLst>
                  <a:outerShdw sx="100000" sy="100000" kx="0" ky="0" algn="b" rotWithShape="0" blurRad="76200" dist="76200" dir="2700000">
                    <a:srgbClr val="000000">
                      <a:alpha val="70000"/>
                    </a:srgbClr>
                  </a:outerShdw>
                </a:effectLst>
              </a:defRPr>
            </a:pPr>
            <a:r>
              <a:t>Americans Injured by a Vaccine Must File a Claim in the </a:t>
            </a:r>
            <a:r>
              <a:rPr>
                <a:solidFill>
                  <a:srgbClr val="00FDFF"/>
                </a:solidFill>
              </a:rPr>
              <a:t>VACCINE INJURY COMPENSATION PROGRAM</a:t>
            </a:r>
            <a:r>
              <a:t> (“VICP”) where:</a:t>
            </a:r>
          </a:p>
        </p:txBody>
      </p:sp>
      <p:sp>
        <p:nvSpPr>
          <p:cNvPr id="404" name="TextBox 4"/>
          <p:cNvSpPr/>
          <p:nvPr/>
        </p:nvSpPr>
        <p:spPr>
          <a:xfrm>
            <a:off x="1087403" y="3437082"/>
            <a:ext cx="8907203" cy="1932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b="1" sz="2400">
                <a:solidFill>
                  <a:srgbClr val="FFFFFF"/>
                </a:solidFill>
                <a:effectLst>
                  <a:outerShdw sx="100000" sy="100000" kx="0" ky="0" algn="b" rotWithShape="0" blurRad="76200" dist="76200" dir="2700000">
                    <a:srgbClr val="000000">
                      <a:alpha val="70000"/>
                    </a:srgbClr>
                  </a:outerShdw>
                </a:effectLst>
              </a:defRPr>
            </a:pPr>
            <a:r>
              <a:t>All filings are </a:t>
            </a:r>
            <a:r>
              <a:rPr>
                <a:solidFill>
                  <a:srgbClr val="FFFB00"/>
                </a:solidFill>
              </a:rPr>
              <a:t>submitted under seal.</a:t>
            </a:r>
            <a:endParaRPr>
              <a:solidFill>
                <a:srgbClr val="FFFB00"/>
              </a:solidFill>
            </a:endParaRPr>
          </a:p>
          <a:p>
            <a:pPr marL="285750" indent="-285750">
              <a:buSzPct val="100000"/>
              <a:buFont typeface="Arial"/>
              <a:buChar char="•"/>
              <a:defRPr b="1" sz="2400">
                <a:solidFill>
                  <a:srgbClr val="FFFFFF"/>
                </a:solidFill>
                <a:effectLst>
                  <a:outerShdw sx="100000" sy="100000" kx="0" ky="0" algn="b" rotWithShape="0" blurRad="76200" dist="76200" dir="2700000">
                    <a:srgbClr val="000000">
                      <a:alpha val="70000"/>
                    </a:srgbClr>
                  </a:outerShdw>
                </a:effectLst>
              </a:defRPr>
            </a:pPr>
            <a:r>
              <a:t>They </a:t>
            </a:r>
            <a:r>
              <a:rPr>
                <a:solidFill>
                  <a:srgbClr val="FFFB00"/>
                </a:solidFill>
              </a:rPr>
              <a:t>must fight against HHS</a:t>
            </a:r>
            <a:r>
              <a:t> (the Respondent)</a:t>
            </a:r>
          </a:p>
          <a:p>
            <a:pPr marL="285750" indent="-285750">
              <a:buSzPct val="100000"/>
              <a:buFont typeface="Arial"/>
              <a:buChar char="•"/>
              <a:defRPr b="1" sz="2400">
                <a:solidFill>
                  <a:srgbClr val="FFFFFF"/>
                </a:solidFill>
                <a:effectLst>
                  <a:outerShdw sx="100000" sy="100000" kx="0" ky="0" algn="b" rotWithShape="0" blurRad="76200" dist="76200" dir="2700000">
                    <a:srgbClr val="000000">
                      <a:alpha val="70000"/>
                    </a:srgbClr>
                  </a:outerShdw>
                </a:effectLst>
              </a:defRPr>
            </a:pPr>
            <a:r>
              <a:t>They </a:t>
            </a:r>
            <a:r>
              <a:rPr>
                <a:solidFill>
                  <a:srgbClr val="FFFB00"/>
                </a:solidFill>
              </a:rPr>
              <a:t>must fight against DOJ</a:t>
            </a:r>
            <a:r>
              <a:t> (the Respondent’s counsel)</a:t>
            </a:r>
          </a:p>
          <a:p>
            <a:pPr marL="285750" indent="-285750">
              <a:buSzPct val="100000"/>
              <a:buFont typeface="Arial"/>
              <a:buChar char="•"/>
              <a:defRPr b="1" sz="2400">
                <a:solidFill>
                  <a:srgbClr val="FFFFFF"/>
                </a:solidFill>
                <a:effectLst>
                  <a:outerShdw sx="100000" sy="100000" kx="0" ky="0" algn="b" rotWithShape="0" blurRad="76200" dist="76200" dir="2700000">
                    <a:srgbClr val="000000">
                      <a:alpha val="70000"/>
                    </a:srgbClr>
                  </a:outerShdw>
                </a:effectLst>
              </a:defRPr>
            </a:pPr>
            <a:r>
              <a:t>They must fight </a:t>
            </a:r>
            <a:r>
              <a:rPr>
                <a:solidFill>
                  <a:srgbClr val="FFFB00"/>
                </a:solidFill>
              </a:rPr>
              <a:t>without any discovery</a:t>
            </a:r>
            <a:r>
              <a:t> as-of-right</a:t>
            </a:r>
          </a:p>
          <a:p>
            <a:pPr marL="285750" indent="-285750">
              <a:buSzPct val="100000"/>
              <a:buFont typeface="Arial"/>
              <a:buChar char="•"/>
              <a:defRPr b="1" sz="2400">
                <a:solidFill>
                  <a:srgbClr val="FFFFFF"/>
                </a:solidFill>
                <a:effectLst>
                  <a:outerShdw sx="100000" sy="100000" kx="0" ky="0" algn="b" rotWithShape="0" blurRad="76200" dist="76200" dir="2700000">
                    <a:srgbClr val="000000">
                      <a:alpha val="70000"/>
                    </a:srgbClr>
                  </a:outerShdw>
                </a:effectLst>
              </a:defRPr>
            </a:pPr>
            <a:r>
              <a:t>They </a:t>
            </a:r>
            <a:r>
              <a:rPr>
                <a:solidFill>
                  <a:srgbClr val="FFFB00"/>
                </a:solidFill>
              </a:rPr>
              <a:t>must almost always prove causation </a:t>
            </a:r>
          </a:p>
        </p:txBody>
      </p:sp>
      <p:sp>
        <p:nvSpPr>
          <p:cNvPr id="405" name="TextBox 6"/>
          <p:cNvSpPr/>
          <p:nvPr/>
        </p:nvSpPr>
        <p:spPr>
          <a:xfrm>
            <a:off x="1841929" y="706239"/>
            <a:ext cx="8179407"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400">
                <a:solidFill>
                  <a:srgbClr val="FFFFFF"/>
                </a:solidFill>
                <a:effectLst>
                  <a:outerShdw sx="100000" sy="100000" kx="0" ky="0" algn="b" rotWithShape="0" blurRad="76200" dist="76200" dir="2700000">
                    <a:srgbClr val="000000">
                      <a:alpha val="70000"/>
                    </a:srgbClr>
                  </a:outerShdw>
                </a:effectLst>
              </a:defRPr>
            </a:pPr>
            <a:r>
              <a:t>How Vaccines are Licensed,</a:t>
            </a:r>
            <a:r>
              <a:rPr b="1"/>
              <a:t> </a:t>
            </a:r>
            <a:r>
              <a:t>Recommended, Promoted, </a:t>
            </a:r>
            <a:r>
              <a:rPr b="1">
                <a:solidFill>
                  <a:schemeClr val="accent1"/>
                </a:solidFill>
              </a:rPr>
              <a:t>Defended</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04">
                                            <p:bg/>
                                          </p:spTgt>
                                        </p:tgtEl>
                                        <p:attrNameLst>
                                          <p:attrName>style.visibility</p:attrName>
                                        </p:attrNameLst>
                                      </p:cBhvr>
                                      <p:to>
                                        <p:strVal val="visible"/>
                                      </p:to>
                                    </p:set>
                                    <p:animEffect filter="dissolve" transition="in">
                                      <p:cBhvr>
                                        <p:cTn id="7" dur="500"/>
                                        <p:tgtEl>
                                          <p:spTgt spid="404">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404">
                                            <p:txEl>
                                              <p:pRg st="0" end="0"/>
                                            </p:txEl>
                                          </p:spTgt>
                                        </p:tgtEl>
                                        <p:attrNameLst>
                                          <p:attrName>style.visibility</p:attrName>
                                        </p:attrNameLst>
                                      </p:cBhvr>
                                      <p:to>
                                        <p:strVal val="visible"/>
                                      </p:to>
                                    </p:set>
                                    <p:animEffect filter="dissolve" transition="in">
                                      <p:cBhvr>
                                        <p:cTn id="10" dur="500"/>
                                        <p:tgtEl>
                                          <p:spTgt spid="4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404">
                                            <p:txEl>
                                              <p:pRg st="1" end="1"/>
                                            </p:txEl>
                                          </p:spTgt>
                                        </p:tgtEl>
                                        <p:attrNameLst>
                                          <p:attrName>style.visibility</p:attrName>
                                        </p:attrNameLst>
                                      </p:cBhvr>
                                      <p:to>
                                        <p:strVal val="visible"/>
                                      </p:to>
                                    </p:set>
                                    <p:animEffect filter="dissolve" transition="in">
                                      <p:cBhvr>
                                        <p:cTn id="15" dur="500"/>
                                        <p:tgtEl>
                                          <p:spTgt spid="40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404">
                                            <p:txEl>
                                              <p:pRg st="2" end="2"/>
                                            </p:txEl>
                                          </p:spTgt>
                                        </p:tgtEl>
                                        <p:attrNameLst>
                                          <p:attrName>style.visibility</p:attrName>
                                        </p:attrNameLst>
                                      </p:cBhvr>
                                      <p:to>
                                        <p:strVal val="visible"/>
                                      </p:to>
                                    </p:set>
                                    <p:animEffect filter="dissolve" transition="in">
                                      <p:cBhvr>
                                        <p:cTn id="20" dur="500"/>
                                        <p:tgtEl>
                                          <p:spTgt spid="40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1" fill="hold">
                                  <p:stCondLst>
                                    <p:cond delay="0"/>
                                  </p:stCondLst>
                                  <p:iterate type="el" backwards="0">
                                    <p:tmAbs val="0"/>
                                  </p:iterate>
                                  <p:childTnLst>
                                    <p:set>
                                      <p:cBhvr>
                                        <p:cTn id="24" fill="hold"/>
                                        <p:tgtEl>
                                          <p:spTgt spid="404">
                                            <p:txEl>
                                              <p:pRg st="3" end="3"/>
                                            </p:txEl>
                                          </p:spTgt>
                                        </p:tgtEl>
                                        <p:attrNameLst>
                                          <p:attrName>style.visibility</p:attrName>
                                        </p:attrNameLst>
                                      </p:cBhvr>
                                      <p:to>
                                        <p:strVal val="visible"/>
                                      </p:to>
                                    </p:set>
                                    <p:animEffect filter="dissolve" transition="in">
                                      <p:cBhvr>
                                        <p:cTn id="25" dur="500"/>
                                        <p:tgtEl>
                                          <p:spTgt spid="40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1" fill="hold">
                                  <p:stCondLst>
                                    <p:cond delay="0"/>
                                  </p:stCondLst>
                                  <p:iterate type="el" backwards="0">
                                    <p:tmAbs val="0"/>
                                  </p:iterate>
                                  <p:childTnLst>
                                    <p:set>
                                      <p:cBhvr>
                                        <p:cTn id="29" fill="hold"/>
                                        <p:tgtEl>
                                          <p:spTgt spid="404">
                                            <p:txEl>
                                              <p:pRg st="4" end="4"/>
                                            </p:txEl>
                                          </p:spTgt>
                                        </p:tgtEl>
                                        <p:attrNameLst>
                                          <p:attrName>style.visibility</p:attrName>
                                        </p:attrNameLst>
                                      </p:cBhvr>
                                      <p:to>
                                        <p:strVal val="visible"/>
                                      </p:to>
                                    </p:set>
                                    <p:animEffect filter="dissolve" transition="in">
                                      <p:cBhvr>
                                        <p:cTn id="30" dur="500"/>
                                        <p:tgtEl>
                                          <p:spTgt spid="40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4"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7"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8" name="Rectangle 5"/>
          <p:cNvSpPr/>
          <p:nvPr/>
        </p:nvSpPr>
        <p:spPr>
          <a:xfrm>
            <a:off x="1087403" y="3961331"/>
            <a:ext cx="9940816" cy="157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FF"/>
                </a:solidFill>
                <a:effectLst>
                  <a:outerShdw sx="100000" sy="100000" kx="0" ky="0" algn="b" rotWithShape="0" blurRad="76200" dist="76200" dir="2700000">
                    <a:srgbClr val="000000">
                      <a:alpha val="70000"/>
                    </a:srgbClr>
                  </a:outerShdw>
                </a:effectLst>
              </a:defRPr>
            </a:pPr>
            <a:r>
              <a:t>Despite extremely high hurdle to obtain compensation, VICP has paid over $3.7 billion for vaccine injuries and this is with </a:t>
            </a:r>
            <a:r>
              <a:rPr>
                <a:solidFill>
                  <a:srgbClr val="FFFB00"/>
                </a:solidFill>
              </a:rPr>
              <a:t>cap of $250k</a:t>
            </a:r>
            <a:r>
              <a:t> for pain and suffering and death. </a:t>
            </a:r>
          </a:p>
        </p:txBody>
      </p:sp>
      <p:sp>
        <p:nvSpPr>
          <p:cNvPr id="409" name="TextBox 4"/>
          <p:cNvSpPr/>
          <p:nvPr/>
        </p:nvSpPr>
        <p:spPr>
          <a:xfrm>
            <a:off x="1924095" y="1844835"/>
            <a:ext cx="8015075" cy="1463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aseline="30000" sz="7200">
                <a:solidFill>
                  <a:srgbClr val="FFFF00"/>
                </a:solidFill>
                <a:effectLst>
                  <a:outerShdw sx="100000" sy="100000" kx="0" ky="0" algn="b" rotWithShape="0" blurRad="76200" dist="76200" dir="2700000">
                    <a:srgbClr val="000000">
                      <a:alpha val="70000"/>
                    </a:srgbClr>
                  </a:outerShdw>
                </a:effectLst>
              </a:defRPr>
            </a:pPr>
            <a:r>
              <a:t>$</a:t>
            </a:r>
            <a:r>
              <a:rPr baseline="0" sz="8800"/>
              <a:t>3,737,884,487</a:t>
            </a:r>
          </a:p>
        </p:txBody>
      </p:sp>
      <p:sp>
        <p:nvSpPr>
          <p:cNvPr id="410" name="TextBox 6"/>
          <p:cNvSpPr/>
          <p:nvPr/>
        </p:nvSpPr>
        <p:spPr>
          <a:xfrm>
            <a:off x="1841929" y="706239"/>
            <a:ext cx="8179407"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400">
                <a:solidFill>
                  <a:srgbClr val="FFFFFF"/>
                </a:solidFill>
                <a:effectLst>
                  <a:outerShdw sx="100000" sy="100000" kx="0" ky="0" algn="b" rotWithShape="0" blurRad="76200" dist="76200" dir="2700000">
                    <a:srgbClr val="000000">
                      <a:alpha val="70000"/>
                    </a:srgbClr>
                  </a:outerShdw>
                </a:effectLst>
              </a:defRPr>
            </a:pPr>
            <a:r>
              <a:t>How Vaccines are Licensed,</a:t>
            </a:r>
            <a:r>
              <a:rPr b="1"/>
              <a:t> </a:t>
            </a:r>
            <a:r>
              <a:t>Recommended, Promoted, </a:t>
            </a:r>
            <a:r>
              <a:rPr b="1">
                <a:solidFill>
                  <a:srgbClr val="00FDFF"/>
                </a:solidFill>
              </a:rPr>
              <a:t>Defended</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2"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3" name="TextBox 3"/>
          <p:cNvSpPr/>
          <p:nvPr/>
        </p:nvSpPr>
        <p:spPr>
          <a:xfrm>
            <a:off x="4833987" y="6060142"/>
            <a:ext cx="2676139"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solidFill>
                  <a:srgbClr val="FFFFFF"/>
                </a:solidFill>
                <a:effectLst>
                  <a:outerShdw sx="100000" sy="100000" kx="0" ky="0" algn="b" rotWithShape="0" blurRad="76200" dist="76200" dir="2700000">
                    <a:srgbClr val="000000">
                      <a:alpha val="70000"/>
                    </a:srgbClr>
                  </a:outerShdw>
                </a:effectLst>
              </a:defRPr>
            </a:lvl1pPr>
          </a:lstStyle>
          <a:p>
            <a:pPr/>
            <a:r>
              <a:t>Representative Bill Posey</a:t>
            </a:r>
          </a:p>
        </p:txBody>
      </p:sp>
      <p:pic>
        <p:nvPicPr>
          <p:cNvPr id="414" name="Senator Posey-2.mp4" descr="Senator Posey-2.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148341" y="1713409"/>
            <a:ext cx="7566584" cy="4257868"/>
          </a:xfrm>
          <a:prstGeom prst="rect">
            <a:avLst/>
          </a:prstGeom>
          <a:ln w="12700">
            <a:miter lim="400000"/>
          </a:ln>
        </p:spPr>
      </p:pic>
      <p:sp>
        <p:nvSpPr>
          <p:cNvPr id="415" name="TextBox 7"/>
          <p:cNvSpPr/>
          <p:nvPr/>
        </p:nvSpPr>
        <p:spPr>
          <a:xfrm>
            <a:off x="1775850" y="706239"/>
            <a:ext cx="8311566"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2400">
                <a:solidFill>
                  <a:srgbClr val="F2F2F2"/>
                </a:solidFill>
                <a:effectLst>
                  <a:outerShdw sx="100000" sy="100000" kx="0" ky="0" algn="b" rotWithShape="0" blurRad="76200" dist="76200" dir="2700000">
                    <a:srgbClr val="000000">
                      <a:alpha val="70000"/>
                    </a:srgbClr>
                  </a:outerShdw>
                </a:effectLst>
              </a:defRPr>
            </a:lvl1pPr>
          </a:lstStyle>
          <a:p>
            <a:pPr/>
            <a:r>
              <a:t>How Vaccines are Licensed, Recommended, Promoted, Defended</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7136001" fill="hold"/>
                                        <p:tgtEl>
                                          <p:spTgt spid="41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1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7"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8" name="TextBox 4"/>
          <p:cNvSpPr/>
          <p:nvPr/>
        </p:nvSpPr>
        <p:spPr>
          <a:xfrm>
            <a:off x="1775850" y="706239"/>
            <a:ext cx="8311566"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2400">
                <a:solidFill>
                  <a:srgbClr val="F2F2F2"/>
                </a:solidFill>
                <a:effectLst>
                  <a:outerShdw sx="100000" sy="100000" kx="0" ky="0" algn="b" rotWithShape="0" blurRad="76200" dist="76200" dir="2700000">
                    <a:srgbClr val="000000">
                      <a:alpha val="70000"/>
                    </a:srgbClr>
                  </a:outerShdw>
                </a:effectLst>
              </a:defRPr>
            </a:lvl1pPr>
          </a:lstStyle>
          <a:p>
            <a:pPr/>
            <a:r>
              <a:t>How Vaccines are Licensed, Recommended, Promoted, Defended</a:t>
            </a:r>
          </a:p>
        </p:txBody>
      </p:sp>
      <p:pic>
        <p:nvPicPr>
          <p:cNvPr id="419" name="Thompson-v6-2100.mov" descr="Thompson-v6-2100.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907309" y="1665292"/>
            <a:ext cx="8048647" cy="45273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8150001" fill="hold"/>
                                        <p:tgtEl>
                                          <p:spTgt spid="4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19"/>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21"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2" name="TextBox 4"/>
          <p:cNvSpPr/>
          <p:nvPr/>
        </p:nvSpPr>
        <p:spPr>
          <a:xfrm>
            <a:off x="1087404" y="2512049"/>
            <a:ext cx="9827029" cy="275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b="1" sz="2800">
                <a:solidFill>
                  <a:srgbClr val="FFFFFF"/>
                </a:solidFill>
                <a:effectLst>
                  <a:outerShdw sx="100000" sy="100000" kx="0" ky="0" algn="b" rotWithShape="0" blurRad="76200" dist="76200" dir="2700000">
                    <a:srgbClr val="000000">
                      <a:alpha val="70000"/>
                    </a:srgbClr>
                  </a:outerShdw>
                </a:effectLst>
              </a:defRPr>
            </a:pPr>
            <a:r>
              <a:t>Industry incentivized to not conduct proper safety testing</a:t>
            </a:r>
          </a:p>
          <a:p>
            <a:pPr marL="285750" indent="-285750">
              <a:buSzPct val="100000"/>
              <a:buFont typeface="Arial"/>
              <a:buChar char="•"/>
              <a:defRPr b="1" sz="2800">
                <a:solidFill>
                  <a:srgbClr val="FFFFFF"/>
                </a:solidFill>
                <a:effectLst>
                  <a:outerShdw sx="100000" sy="100000" kx="0" ky="0" algn="b" rotWithShape="0" blurRad="76200" dist="76200" dir="2700000">
                    <a:srgbClr val="000000">
                      <a:alpha val="70000"/>
                    </a:srgbClr>
                  </a:outerShdw>
                </a:effectLst>
              </a:defRPr>
            </a:pPr>
          </a:p>
          <a:p>
            <a:pPr marL="285750" indent="-285750">
              <a:buSzPct val="100000"/>
              <a:buFont typeface="Arial"/>
              <a:buChar char="•"/>
              <a:defRPr b="1" sz="2800">
                <a:solidFill>
                  <a:srgbClr val="FFFFFF"/>
                </a:solidFill>
                <a:effectLst>
                  <a:outerShdw sx="100000" sy="100000" kx="0" ky="0" algn="b" rotWithShape="0" blurRad="76200" dist="76200" dir="2700000">
                    <a:srgbClr val="000000">
                      <a:alpha val="70000"/>
                    </a:srgbClr>
                  </a:outerShdw>
                </a:effectLst>
              </a:defRPr>
            </a:pPr>
            <a:r>
              <a:t>Regulatory agency incentivized to not conduct safety testing</a:t>
            </a:r>
          </a:p>
          <a:p>
            <a:pPr marL="285750" indent="-285750">
              <a:buSzPct val="100000"/>
              <a:buFont typeface="Arial"/>
              <a:buChar char="•"/>
              <a:defRPr b="1" sz="2800">
                <a:solidFill>
                  <a:srgbClr val="FFFFFF"/>
                </a:solidFill>
                <a:effectLst>
                  <a:outerShdw sx="100000" sy="100000" kx="0" ky="0" algn="b" rotWithShape="0" blurRad="76200" dist="76200" dir="2700000">
                    <a:srgbClr val="000000">
                      <a:alpha val="70000"/>
                    </a:srgbClr>
                  </a:outerShdw>
                </a:effectLst>
              </a:defRPr>
            </a:pPr>
          </a:p>
          <a:p>
            <a:pPr marL="285750" indent="-285750">
              <a:buSzPct val="100000"/>
              <a:buFont typeface="Arial"/>
              <a:buChar char="•"/>
              <a:defRPr b="1" sz="2800">
                <a:solidFill>
                  <a:srgbClr val="FFFFFF"/>
                </a:solidFill>
                <a:effectLst>
                  <a:outerShdw sx="100000" sy="100000" kx="0" ky="0" algn="b" rotWithShape="0" blurRad="76200" dist="76200" dir="2700000">
                    <a:srgbClr val="000000">
                      <a:alpha val="70000"/>
                    </a:srgbClr>
                  </a:outerShdw>
                </a:effectLst>
              </a:defRPr>
            </a:pPr>
            <a:r>
              <a:t>Regulatory function subsumed to promoting, distributing and defending vaccines</a:t>
            </a:r>
          </a:p>
        </p:txBody>
      </p:sp>
      <p:sp>
        <p:nvSpPr>
          <p:cNvPr id="423" name="TextBox 7"/>
          <p:cNvSpPr/>
          <p:nvPr/>
        </p:nvSpPr>
        <p:spPr>
          <a:xfrm>
            <a:off x="2931234" y="1176021"/>
            <a:ext cx="6139369" cy="713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4000">
                <a:solidFill>
                  <a:srgbClr val="00FDFF"/>
                </a:solidFill>
                <a:effectLst>
                  <a:outerShdw sx="100000" sy="100000" kx="0" ky="0" algn="b" rotWithShape="0" blurRad="76200" dist="76200" dir="2700000">
                    <a:srgbClr val="000000">
                      <a:alpha val="70000"/>
                    </a:srgbClr>
                  </a:outerShdw>
                </a:effectLst>
              </a:defRPr>
            </a:lvl1pPr>
          </a:lstStyle>
          <a:p>
            <a:pPr/>
            <a:r>
              <a:t>Conflict of Interest Summary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22">
                                            <p:bg/>
                                          </p:spTgt>
                                        </p:tgtEl>
                                        <p:attrNameLst>
                                          <p:attrName>style.visibility</p:attrName>
                                        </p:attrNameLst>
                                      </p:cBhvr>
                                      <p:to>
                                        <p:strVal val="visible"/>
                                      </p:to>
                                    </p:set>
                                    <p:animEffect filter="dissolve" transition="in">
                                      <p:cBhvr>
                                        <p:cTn id="7" dur="500"/>
                                        <p:tgtEl>
                                          <p:spTgt spid="422">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422">
                                            <p:txEl>
                                              <p:pRg st="0" end="0"/>
                                            </p:txEl>
                                          </p:spTgt>
                                        </p:tgtEl>
                                        <p:attrNameLst>
                                          <p:attrName>style.visibility</p:attrName>
                                        </p:attrNameLst>
                                      </p:cBhvr>
                                      <p:to>
                                        <p:strVal val="visible"/>
                                      </p:to>
                                    </p:set>
                                    <p:animEffect filter="dissolve" transition="in">
                                      <p:cBhvr>
                                        <p:cTn id="10" dur="500"/>
                                        <p:tgtEl>
                                          <p:spTgt spid="422">
                                            <p:txEl>
                                              <p:pRg st="0" end="0"/>
                                            </p:txEl>
                                          </p:spTgt>
                                        </p:tgtEl>
                                      </p:cBhvr>
                                    </p:animEffect>
                                  </p:childTnLst>
                                </p:cTn>
                              </p:par>
                            </p:childTnLst>
                          </p:cTn>
                        </p:par>
                        <p:par>
                          <p:cTn id="11" fill="hold">
                            <p:stCondLst>
                              <p:cond delay="500"/>
                            </p:stCondLst>
                            <p:childTnLst>
                              <p:par>
                                <p:cTn id="12" presetClass="entr" nodeType="afterEffect" presetID="9" grpId="1" fill="hold">
                                  <p:stCondLst>
                                    <p:cond delay="0"/>
                                  </p:stCondLst>
                                  <p:iterate type="el" backwards="0">
                                    <p:tmAbs val="0"/>
                                  </p:iterate>
                                  <p:childTnLst>
                                    <p:set>
                                      <p:cBhvr>
                                        <p:cTn id="13" fill="hold"/>
                                        <p:tgtEl>
                                          <p:spTgt spid="422">
                                            <p:txEl>
                                              <p:pRg st="1" end="1"/>
                                            </p:txEl>
                                          </p:spTgt>
                                        </p:tgtEl>
                                        <p:attrNameLst>
                                          <p:attrName>style.visibility</p:attrName>
                                        </p:attrNameLst>
                                      </p:cBhvr>
                                      <p:to>
                                        <p:strVal val="visible"/>
                                      </p:to>
                                    </p:set>
                                    <p:animEffect filter="dissolve" transition="in">
                                      <p:cBhvr>
                                        <p:cTn id="14" dur="500"/>
                                        <p:tgtEl>
                                          <p:spTgt spid="42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1" fill="hold">
                                  <p:stCondLst>
                                    <p:cond delay="0"/>
                                  </p:stCondLst>
                                  <p:iterate type="el" backwards="0">
                                    <p:tmAbs val="0"/>
                                  </p:iterate>
                                  <p:childTnLst>
                                    <p:set>
                                      <p:cBhvr>
                                        <p:cTn id="18" fill="hold"/>
                                        <p:tgtEl>
                                          <p:spTgt spid="422">
                                            <p:txEl>
                                              <p:pRg st="2" end="2"/>
                                            </p:txEl>
                                          </p:spTgt>
                                        </p:tgtEl>
                                        <p:attrNameLst>
                                          <p:attrName>style.visibility</p:attrName>
                                        </p:attrNameLst>
                                      </p:cBhvr>
                                      <p:to>
                                        <p:strVal val="visible"/>
                                      </p:to>
                                    </p:set>
                                    <p:animEffect filter="dissolve" transition="in">
                                      <p:cBhvr>
                                        <p:cTn id="19" dur="500"/>
                                        <p:tgtEl>
                                          <p:spTgt spid="422">
                                            <p:txEl>
                                              <p:pRg st="2" end="2"/>
                                            </p:txEl>
                                          </p:spTgt>
                                        </p:tgtEl>
                                      </p:cBhvr>
                                    </p:animEffect>
                                  </p:childTnLst>
                                </p:cTn>
                              </p:par>
                            </p:childTnLst>
                          </p:cTn>
                        </p:par>
                        <p:par>
                          <p:cTn id="20" fill="hold">
                            <p:stCondLst>
                              <p:cond delay="500"/>
                            </p:stCondLst>
                            <p:childTnLst>
                              <p:par>
                                <p:cTn id="21" presetClass="entr" nodeType="afterEffect" presetID="9" grpId="1" fill="hold">
                                  <p:stCondLst>
                                    <p:cond delay="0"/>
                                  </p:stCondLst>
                                  <p:iterate type="el" backwards="0">
                                    <p:tmAbs val="0"/>
                                  </p:iterate>
                                  <p:childTnLst>
                                    <p:set>
                                      <p:cBhvr>
                                        <p:cTn id="22" fill="hold"/>
                                        <p:tgtEl>
                                          <p:spTgt spid="422">
                                            <p:txEl>
                                              <p:pRg st="3" end="3"/>
                                            </p:txEl>
                                          </p:spTgt>
                                        </p:tgtEl>
                                        <p:attrNameLst>
                                          <p:attrName>style.visibility</p:attrName>
                                        </p:attrNameLst>
                                      </p:cBhvr>
                                      <p:to>
                                        <p:strVal val="visible"/>
                                      </p:to>
                                    </p:set>
                                    <p:animEffect filter="dissolve" transition="in">
                                      <p:cBhvr>
                                        <p:cTn id="23" dur="500"/>
                                        <p:tgtEl>
                                          <p:spTgt spid="42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1" fill="hold">
                                  <p:stCondLst>
                                    <p:cond delay="0"/>
                                  </p:stCondLst>
                                  <p:iterate type="el" backwards="0">
                                    <p:tmAbs val="0"/>
                                  </p:iterate>
                                  <p:childTnLst>
                                    <p:set>
                                      <p:cBhvr>
                                        <p:cTn id="27" fill="hold"/>
                                        <p:tgtEl>
                                          <p:spTgt spid="422">
                                            <p:txEl>
                                              <p:pRg st="4" end="4"/>
                                            </p:txEl>
                                          </p:spTgt>
                                        </p:tgtEl>
                                        <p:attrNameLst>
                                          <p:attrName>style.visibility</p:attrName>
                                        </p:attrNameLst>
                                      </p:cBhvr>
                                      <p:to>
                                        <p:strVal val="visible"/>
                                      </p:to>
                                    </p:set>
                                    <p:animEffect filter="dissolve" transition="in">
                                      <p:cBhvr>
                                        <p:cTn id="28" dur="500"/>
                                        <p:tgtEl>
                                          <p:spTgt spid="42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2"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lide Number Placeholder 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6" name="TextBox 2"/>
          <p:cNvSpPr/>
          <p:nvPr/>
        </p:nvSpPr>
        <p:spPr>
          <a:xfrm>
            <a:off x="1460208" y="1616925"/>
            <a:ext cx="9944409" cy="3202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Intro</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Who is Responsible for Vaccine Safety</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Structural Conflicts of Interest in Vaccine Safety</a:t>
            </a:r>
          </a:p>
          <a:p>
            <a:pPr>
              <a:defRPr sz="4000">
                <a:solidFill>
                  <a:srgbClr val="00FDFF"/>
                </a:solidFill>
                <a:effectLst>
                  <a:outerShdw sx="100000" sy="100000" kx="0" ky="0" algn="b" rotWithShape="0" blurRad="50800" dist="76200" dir="2700000">
                    <a:srgbClr val="000000">
                      <a:alpha val="40000"/>
                    </a:srgbClr>
                  </a:outerShdw>
                </a:effectLst>
              </a:defRPr>
            </a:pPr>
            <a:r>
              <a:t>Post-Licensure Vaccine Safety Surveillance</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Simple &amp; Immediate Solutions</a:t>
            </a:r>
          </a:p>
        </p:txBody>
      </p:sp>
      <p:sp>
        <p:nvSpPr>
          <p:cNvPr id="427" name="TextBox 3"/>
          <p:cNvSpPr/>
          <p:nvPr/>
        </p:nvSpPr>
        <p:spPr>
          <a:xfrm>
            <a:off x="673251" y="1616925"/>
            <a:ext cx="731204" cy="3202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r">
              <a:defRPr sz="4000">
                <a:solidFill>
                  <a:srgbClr val="BFBFBF"/>
                </a:solidFill>
                <a:effectLst>
                  <a:outerShdw sx="100000" sy="100000" kx="0" ky="0" algn="b" rotWithShape="0" blurRad="50800" dist="76200" dir="2700000">
                    <a:srgbClr val="000000">
                      <a:alpha val="40000"/>
                    </a:srgbClr>
                  </a:outerShdw>
                </a:effectLst>
              </a:defRPr>
            </a:pPr>
          </a:p>
          <a:p>
            <a:pPr algn="r">
              <a:defRPr sz="4000">
                <a:solidFill>
                  <a:schemeClr val="accent4">
                    <a:lumOff val="25000"/>
                  </a:schemeClr>
                </a:solidFill>
                <a:effectLst>
                  <a:outerShdw sx="100000" sy="100000" kx="0" ky="0" algn="b" rotWithShape="0" blurRad="50800" dist="76200" dir="2700000">
                    <a:srgbClr val="000000">
                      <a:alpha val="40000"/>
                    </a:srgbClr>
                  </a:outerShdw>
                </a:effectLst>
              </a:defRPr>
            </a:pPr>
            <a:r>
              <a:t>I.</a:t>
            </a:r>
          </a:p>
          <a:p>
            <a:pPr algn="r">
              <a:defRPr sz="4000">
                <a:solidFill>
                  <a:schemeClr val="accent4">
                    <a:lumOff val="25000"/>
                  </a:schemeClr>
                </a:solidFill>
                <a:effectLst>
                  <a:outerShdw sx="100000" sy="100000" kx="0" ky="0" algn="b" rotWithShape="0" blurRad="50800" dist="76200" dir="2700000">
                    <a:srgbClr val="000000">
                      <a:alpha val="40000"/>
                    </a:srgbClr>
                  </a:outerShdw>
                </a:effectLst>
              </a:defRPr>
            </a:pPr>
            <a:r>
              <a:t>II.</a:t>
            </a:r>
          </a:p>
          <a:p>
            <a:pPr algn="r">
              <a:defRPr sz="4000">
                <a:solidFill>
                  <a:srgbClr val="00FDFF"/>
                </a:solidFill>
                <a:effectLst>
                  <a:outerShdw sx="100000" sy="100000" kx="0" ky="0" algn="b" rotWithShape="0" blurRad="50800" dist="76200" dir="2700000">
                    <a:srgbClr val="000000">
                      <a:alpha val="40000"/>
                    </a:srgbClr>
                  </a:outerShdw>
                </a:effectLst>
              </a:defRPr>
            </a:pPr>
            <a:r>
              <a:t>III.</a:t>
            </a:r>
          </a:p>
          <a:p>
            <a:pPr algn="r">
              <a:defRPr sz="4000">
                <a:solidFill>
                  <a:schemeClr val="accent4">
                    <a:lumOff val="25000"/>
                  </a:schemeClr>
                </a:solidFill>
                <a:effectLst>
                  <a:outerShdw sx="100000" sy="100000" kx="0" ky="0" algn="b" rotWithShape="0" blurRad="50800" dist="76200" dir="2700000">
                    <a:srgbClr val="000000">
                      <a:alpha val="40000"/>
                    </a:srgbClr>
                  </a:outerShdw>
                </a:effectLst>
              </a:defRPr>
            </a:pPr>
            <a:r>
              <a:t>IV.</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lide Number Placeholder 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0" name="TextBox 2"/>
          <p:cNvSpPr/>
          <p:nvPr/>
        </p:nvSpPr>
        <p:spPr>
          <a:xfrm>
            <a:off x="901564" y="746879"/>
            <a:ext cx="10060147" cy="586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200">
                <a:solidFill>
                  <a:srgbClr val="FFFFFF"/>
                </a:solidFill>
                <a:effectLst>
                  <a:outerShdw sx="100000" sy="100000" kx="0" ky="0" algn="b" rotWithShape="0" blurRad="76200" dist="76200" dir="2700000">
                    <a:srgbClr val="000000">
                      <a:alpha val="70000"/>
                    </a:srgbClr>
                  </a:outerShdw>
                </a:effectLst>
              </a:defRPr>
            </a:pPr>
            <a:r>
              <a:t> 1986 Act: Vaccine Adverse Events Reporting System</a:t>
            </a:r>
            <a:r>
              <a:rPr>
                <a:solidFill>
                  <a:srgbClr val="00FDFF"/>
                </a:solidFill>
              </a:rPr>
              <a:t> (VAERS)</a:t>
            </a:r>
          </a:p>
        </p:txBody>
      </p:sp>
      <p:sp>
        <p:nvSpPr>
          <p:cNvPr id="431" name="Rectangle 3"/>
          <p:cNvSpPr/>
          <p:nvPr/>
        </p:nvSpPr>
        <p:spPr>
          <a:xfrm>
            <a:off x="1618441" y="1675389"/>
            <a:ext cx="9938560" cy="535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800">
                <a:solidFill>
                  <a:srgbClr val="FFFFFF"/>
                </a:solidFill>
                <a:effectLst>
                  <a:outerShdw sx="100000" sy="100000" kx="0" ky="0" algn="b" rotWithShape="0" blurRad="76200" dist="76200" dir="2700000">
                    <a:srgbClr val="000000">
                      <a:alpha val="70000"/>
                    </a:srgbClr>
                  </a:outerShdw>
                </a:effectLst>
              </a:defRPr>
            </a:lvl1pPr>
          </a:lstStyle>
          <a:p>
            <a:pPr/>
            <a:r>
              <a:t>In 2016, VAERS received 59,117 reports including:</a:t>
            </a:r>
          </a:p>
        </p:txBody>
      </p:sp>
      <p:sp>
        <p:nvSpPr>
          <p:cNvPr id="432" name="TextBox 4"/>
          <p:cNvSpPr/>
          <p:nvPr/>
        </p:nvSpPr>
        <p:spPr>
          <a:xfrm>
            <a:off x="576389" y="4110392"/>
            <a:ext cx="10988333" cy="2085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000">
                <a:solidFill>
                  <a:srgbClr val="FFFFFF"/>
                </a:solidFill>
                <a:effectLst>
                  <a:outerShdw sx="100000" sy="100000" kx="0" ky="0" algn="b" rotWithShape="0" blurRad="76200" dist="76200" dir="2700000">
                    <a:srgbClr val="000000">
                      <a:alpha val="70000"/>
                    </a:srgbClr>
                  </a:outerShdw>
                </a:effectLst>
              </a:defRPr>
            </a:pPr>
            <a:r>
              <a:t>“fewer than 1% of adverse events are reported”</a:t>
            </a:r>
          </a:p>
          <a:p>
            <a:pPr algn="ctr">
              <a:defRPr sz="1400">
                <a:solidFill>
                  <a:srgbClr val="00FDFF"/>
                </a:solidFill>
                <a:effectLst>
                  <a:outerShdw sx="100000" sy="100000" kx="0" ky="0" algn="b" rotWithShape="0" blurRad="76200" dist="76200" dir="2700000">
                    <a:srgbClr val="000000">
                      <a:alpha val="70000"/>
                    </a:srgbClr>
                  </a:outerShdw>
                </a:effectLst>
              </a:defRPr>
            </a:pPr>
            <a:r>
              <a:t>(Source:  Report Funded by HHS)</a:t>
            </a:r>
          </a:p>
          <a:p>
            <a:pPr algn="ctr">
              <a:defRPr sz="1400">
                <a:solidFill>
                  <a:srgbClr val="BFBFBF"/>
                </a:solidFill>
                <a:effectLst>
                  <a:outerShdw sx="100000" sy="100000" kx="0" ky="0" algn="b" rotWithShape="0" blurRad="76200" dist="76200" dir="2700000">
                    <a:srgbClr val="000000">
                      <a:alpha val="70000"/>
                    </a:srgbClr>
                  </a:outerShdw>
                </a:effectLst>
              </a:defRPr>
            </a:pPr>
          </a:p>
          <a:p>
            <a:pPr algn="ctr">
              <a:defRPr sz="2000">
                <a:solidFill>
                  <a:srgbClr val="FFFFFF"/>
                </a:solidFill>
                <a:effectLst>
                  <a:outerShdw sx="100000" sy="100000" kx="0" ky="0" algn="b" rotWithShape="0" blurRad="76200" dist="76200" dir="2700000">
                    <a:srgbClr val="000000">
                      <a:alpha val="70000"/>
                    </a:srgbClr>
                  </a:outerShdw>
                </a:effectLst>
              </a:defRPr>
            </a:pPr>
            <a:r>
              <a:t>“Former FDA Commissioner David A. Kessler has estimated that VAERS reports currently represent only a fraction of the serious adverse events.” </a:t>
            </a:r>
          </a:p>
          <a:p>
            <a:pPr algn="ctr">
              <a:defRPr sz="1400">
                <a:solidFill>
                  <a:srgbClr val="00FDFF"/>
                </a:solidFill>
                <a:effectLst>
                  <a:outerShdw sx="100000" sy="100000" kx="0" ky="0" algn="b" rotWithShape="0" blurRad="76200" dist="76200" dir="2700000">
                    <a:srgbClr val="000000">
                      <a:alpha val="70000"/>
                    </a:srgbClr>
                  </a:outerShdw>
                </a:effectLst>
              </a:defRPr>
            </a:pPr>
            <a:r>
              <a:t>(Source: U.S. Congressional Report)</a:t>
            </a:r>
          </a:p>
          <a:p>
            <a:pPr algn="ctr">
              <a:defRPr sz="1400">
                <a:solidFill>
                  <a:srgbClr val="BFBFBF"/>
                </a:solidFill>
                <a:effectLst>
                  <a:outerShdw sx="100000" sy="100000" kx="0" ky="0" algn="b" rotWithShape="0" blurRad="76200" dist="76200" dir="2700000">
                    <a:srgbClr val="000000">
                      <a:alpha val="70000"/>
                    </a:srgbClr>
                  </a:outerShdw>
                </a:effectLst>
              </a:defRPr>
            </a:pPr>
          </a:p>
        </p:txBody>
      </p:sp>
      <p:sp>
        <p:nvSpPr>
          <p:cNvPr id="433" name="Rectangle 5"/>
          <p:cNvSpPr/>
          <p:nvPr/>
        </p:nvSpPr>
        <p:spPr>
          <a:xfrm>
            <a:off x="4433739" y="2188205"/>
            <a:ext cx="6096001" cy="1310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a:defRPr sz="2000">
                <a:solidFill>
                  <a:srgbClr val="FFFFFF"/>
                </a:solidFill>
                <a:effectLst>
                  <a:outerShdw sx="100000" sy="100000" kx="0" ky="0" algn="b" rotWithShape="0" blurRad="76200" dist="76200" dir="2700000">
                    <a:srgbClr val="000000">
                      <a:alpha val="70000"/>
                    </a:srgbClr>
                  </a:outerShdw>
                </a:effectLst>
              </a:defRPr>
            </a:pPr>
            <a:r>
              <a:t>432 </a:t>
            </a:r>
            <a:r>
              <a:rPr>
                <a:solidFill>
                  <a:srgbClr val="FFFB00"/>
                </a:solidFill>
              </a:rPr>
              <a:t>deaths,</a:t>
            </a:r>
            <a:r>
              <a:t> </a:t>
            </a:r>
          </a:p>
          <a:p>
            <a:pPr lvl="1">
              <a:defRPr sz="2000">
                <a:solidFill>
                  <a:srgbClr val="FFFFFF"/>
                </a:solidFill>
                <a:effectLst>
                  <a:outerShdw sx="100000" sy="100000" kx="0" ky="0" algn="b" rotWithShape="0" blurRad="76200" dist="76200" dir="2700000">
                    <a:srgbClr val="000000">
                      <a:alpha val="70000"/>
                    </a:srgbClr>
                  </a:outerShdw>
                </a:effectLst>
              </a:defRPr>
            </a:pPr>
            <a:r>
              <a:t>1,091 </a:t>
            </a:r>
            <a:r>
              <a:rPr>
                <a:solidFill>
                  <a:srgbClr val="FFFB00"/>
                </a:solidFill>
              </a:rPr>
              <a:t>permanent disabilities, </a:t>
            </a:r>
          </a:p>
          <a:p>
            <a:pPr lvl="1">
              <a:defRPr sz="2000">
                <a:solidFill>
                  <a:srgbClr val="FFFFFF"/>
                </a:solidFill>
                <a:effectLst>
                  <a:outerShdw sx="100000" sy="100000" kx="0" ky="0" algn="b" rotWithShape="0" blurRad="76200" dist="76200" dir="2700000">
                    <a:srgbClr val="000000">
                      <a:alpha val="70000"/>
                    </a:srgbClr>
                  </a:outerShdw>
                </a:effectLst>
              </a:defRPr>
            </a:pPr>
            <a:r>
              <a:t>4,132 </a:t>
            </a:r>
            <a:r>
              <a:rPr>
                <a:solidFill>
                  <a:srgbClr val="FFFB00"/>
                </a:solidFill>
              </a:rPr>
              <a:t>hospitalizations, and </a:t>
            </a:r>
          </a:p>
          <a:p>
            <a:pPr lvl="1">
              <a:defRPr sz="2000">
                <a:solidFill>
                  <a:srgbClr val="FFFFFF"/>
                </a:solidFill>
                <a:effectLst>
                  <a:outerShdw sx="100000" sy="100000" kx="0" ky="0" algn="b" rotWithShape="0" blurRad="76200" dist="76200" dir="2700000">
                    <a:srgbClr val="000000">
                      <a:alpha val="70000"/>
                    </a:srgbClr>
                  </a:outerShdw>
                </a:effectLst>
              </a:defRPr>
            </a:pPr>
            <a:r>
              <a:t>10,284 </a:t>
            </a:r>
            <a:r>
              <a:rPr>
                <a:solidFill>
                  <a:srgbClr val="FFFB00"/>
                </a:solidFill>
              </a:rPr>
              <a:t>emergency room visits.</a:t>
            </a:r>
          </a:p>
        </p:txBody>
      </p:sp>
      <p:grpSp>
        <p:nvGrpSpPr>
          <p:cNvPr id="436" name="Group 6"/>
          <p:cNvGrpSpPr/>
          <p:nvPr/>
        </p:nvGrpSpPr>
        <p:grpSpPr>
          <a:xfrm>
            <a:off x="2490230" y="1283105"/>
            <a:ext cx="5021969" cy="2227376"/>
            <a:chOff x="0" y="0"/>
            <a:chExt cx="5021967" cy="2227375"/>
          </a:xfrm>
        </p:grpSpPr>
        <p:sp>
          <p:nvSpPr>
            <p:cNvPr id="434" name="Rectangle 7"/>
            <p:cNvSpPr/>
            <p:nvPr/>
          </p:nvSpPr>
          <p:spPr>
            <a:xfrm>
              <a:off x="0" y="916736"/>
              <a:ext cx="2432824" cy="1310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1" algn="r">
                <a:defRPr b="1" sz="2000">
                  <a:solidFill>
                    <a:srgbClr val="FFFF00"/>
                  </a:solidFill>
                  <a:effectLst>
                    <a:outerShdw sx="100000" sy="100000" kx="0" ky="0" algn="b" rotWithShape="0" blurRad="76200" dist="76200" dir="2700000">
                      <a:srgbClr val="000000">
                        <a:alpha val="70000"/>
                      </a:srgbClr>
                    </a:outerShdw>
                  </a:effectLst>
                </a:defRPr>
              </a:pPr>
              <a:r>
                <a:t>43,200</a:t>
              </a:r>
              <a:endParaRPr>
                <a:solidFill>
                  <a:srgbClr val="FFFFFF"/>
                </a:solidFill>
              </a:endParaRPr>
            </a:p>
            <a:p>
              <a:pPr lvl="1" algn="r">
                <a:defRPr b="1" sz="2000">
                  <a:solidFill>
                    <a:srgbClr val="FFFF00"/>
                  </a:solidFill>
                  <a:effectLst>
                    <a:outerShdw sx="100000" sy="100000" kx="0" ky="0" algn="b" rotWithShape="0" blurRad="76200" dist="76200" dir="2700000">
                      <a:srgbClr val="000000">
                        <a:alpha val="70000"/>
                      </a:srgbClr>
                    </a:outerShdw>
                  </a:effectLst>
                </a:defRPr>
              </a:pPr>
              <a:r>
                <a:t>109,100</a:t>
              </a:r>
              <a:endParaRPr>
                <a:solidFill>
                  <a:srgbClr val="FFFFFF"/>
                </a:solidFill>
              </a:endParaRPr>
            </a:p>
            <a:p>
              <a:pPr lvl="1" algn="r">
                <a:defRPr b="1" sz="2000">
                  <a:solidFill>
                    <a:srgbClr val="FFFF00"/>
                  </a:solidFill>
                  <a:effectLst>
                    <a:outerShdw sx="100000" sy="100000" kx="0" ky="0" algn="b" rotWithShape="0" blurRad="76200" dist="76200" dir="2700000">
                      <a:srgbClr val="000000">
                        <a:alpha val="70000"/>
                      </a:srgbClr>
                    </a:outerShdw>
                  </a:effectLst>
                </a:defRPr>
              </a:pPr>
              <a:r>
                <a:t>413,200</a:t>
              </a:r>
              <a:endParaRPr>
                <a:solidFill>
                  <a:srgbClr val="FFFFFF"/>
                </a:solidFill>
              </a:endParaRPr>
            </a:p>
            <a:p>
              <a:pPr lvl="1" algn="r">
                <a:defRPr b="1" sz="2000">
                  <a:solidFill>
                    <a:srgbClr val="FFFF00"/>
                  </a:solidFill>
                  <a:effectLst>
                    <a:outerShdw sx="100000" sy="100000" kx="0" ky="0" algn="b" rotWithShape="0" blurRad="76200" dist="76200" dir="2700000">
                      <a:srgbClr val="000000">
                        <a:alpha val="70000"/>
                      </a:srgbClr>
                    </a:outerShdw>
                  </a:effectLst>
                </a:defRPr>
              </a:pPr>
              <a:r>
                <a:t>1,028,400</a:t>
              </a:r>
              <a:r>
                <a:rPr>
                  <a:solidFill>
                    <a:srgbClr val="FFFFFF"/>
                  </a:solidFill>
                </a:rPr>
                <a:t> </a:t>
              </a:r>
            </a:p>
          </p:txBody>
        </p:sp>
        <p:sp>
          <p:nvSpPr>
            <p:cNvPr id="435" name="TextBox 8"/>
            <p:cNvSpPr/>
            <p:nvPr/>
          </p:nvSpPr>
          <p:spPr>
            <a:xfrm>
              <a:off x="3042679" y="0"/>
              <a:ext cx="1979289" cy="535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2800">
                  <a:solidFill>
                    <a:srgbClr val="FFFF00"/>
                  </a:solidFill>
                  <a:effectLst>
                    <a:outerShdw sx="100000" sy="100000" kx="0" ky="0" algn="b" rotWithShape="0" blurRad="50800" dist="76200" dir="2700000">
                      <a:srgbClr val="000000">
                        <a:alpha val="40000"/>
                      </a:srgbClr>
                    </a:outerShdw>
                  </a:effectLst>
                </a:defRPr>
              </a:lvl1pPr>
            </a:lstStyle>
            <a:p>
              <a:pPr/>
              <a:r>
                <a:t>5,911,700</a:t>
              </a:r>
            </a:p>
          </p:txBody>
        </p:sp>
      </p:grpSp>
      <p:grpSp>
        <p:nvGrpSpPr>
          <p:cNvPr id="442" name="Group 9"/>
          <p:cNvGrpSpPr/>
          <p:nvPr/>
        </p:nvGrpSpPr>
        <p:grpSpPr>
          <a:xfrm>
            <a:off x="4923054" y="1685958"/>
            <a:ext cx="1844197" cy="1752749"/>
            <a:chOff x="0" y="0"/>
            <a:chExt cx="1844196" cy="1752747"/>
          </a:xfrm>
        </p:grpSpPr>
        <p:pic>
          <p:nvPicPr>
            <p:cNvPr id="437" name="Picture 10" descr="Picture 10"/>
            <p:cNvPicPr>
              <a:picLocks noChangeAspect="1"/>
            </p:cNvPicPr>
            <p:nvPr/>
          </p:nvPicPr>
          <p:blipFill>
            <a:blip r:embed="rId2">
              <a:extLst/>
            </a:blip>
            <a:stretch>
              <a:fillRect/>
            </a:stretch>
          </p:blipFill>
          <p:spPr>
            <a:xfrm>
              <a:off x="1008578" y="0"/>
              <a:ext cx="835619" cy="387024"/>
            </a:xfrm>
            <a:prstGeom prst="rect">
              <a:avLst/>
            </a:prstGeom>
            <a:ln w="12700" cap="flat">
              <a:noFill/>
              <a:miter lim="400000"/>
            </a:ln>
            <a:effectLst/>
          </p:spPr>
        </p:pic>
        <p:pic>
          <p:nvPicPr>
            <p:cNvPr id="438" name="Picture 11" descr="Picture 11"/>
            <p:cNvPicPr>
              <a:picLocks noChangeAspect="1"/>
            </p:cNvPicPr>
            <p:nvPr/>
          </p:nvPicPr>
          <p:blipFill>
            <a:blip r:embed="rId2">
              <a:extLst/>
            </a:blip>
            <a:stretch>
              <a:fillRect/>
            </a:stretch>
          </p:blipFill>
          <p:spPr>
            <a:xfrm>
              <a:off x="0" y="584988"/>
              <a:ext cx="485588" cy="224905"/>
            </a:xfrm>
            <a:prstGeom prst="rect">
              <a:avLst/>
            </a:prstGeom>
            <a:ln w="12700" cap="flat">
              <a:noFill/>
              <a:miter lim="400000"/>
            </a:ln>
            <a:effectLst/>
          </p:spPr>
        </p:pic>
        <p:pic>
          <p:nvPicPr>
            <p:cNvPr id="439" name="Picture 12" descr="Picture 12"/>
            <p:cNvPicPr>
              <a:picLocks noChangeAspect="1"/>
            </p:cNvPicPr>
            <p:nvPr/>
          </p:nvPicPr>
          <p:blipFill>
            <a:blip r:embed="rId2">
              <a:extLst/>
            </a:blip>
            <a:stretch>
              <a:fillRect/>
            </a:stretch>
          </p:blipFill>
          <p:spPr>
            <a:xfrm>
              <a:off x="0" y="902585"/>
              <a:ext cx="609856" cy="239497"/>
            </a:xfrm>
            <a:prstGeom prst="rect">
              <a:avLst/>
            </a:prstGeom>
            <a:ln w="12700" cap="flat">
              <a:noFill/>
              <a:miter lim="400000"/>
            </a:ln>
            <a:effectLst/>
          </p:spPr>
        </p:pic>
        <p:pic>
          <p:nvPicPr>
            <p:cNvPr id="440" name="Picture 13" descr="Picture 13"/>
            <p:cNvPicPr>
              <a:picLocks noChangeAspect="1"/>
            </p:cNvPicPr>
            <p:nvPr/>
          </p:nvPicPr>
          <p:blipFill>
            <a:blip r:embed="rId2">
              <a:extLst/>
            </a:blip>
            <a:stretch>
              <a:fillRect/>
            </a:stretch>
          </p:blipFill>
          <p:spPr>
            <a:xfrm>
              <a:off x="65988" y="1221983"/>
              <a:ext cx="609856" cy="239497"/>
            </a:xfrm>
            <a:prstGeom prst="rect">
              <a:avLst/>
            </a:prstGeom>
            <a:ln w="12700" cap="flat">
              <a:noFill/>
              <a:miter lim="400000"/>
            </a:ln>
            <a:effectLst/>
          </p:spPr>
        </p:pic>
        <p:pic>
          <p:nvPicPr>
            <p:cNvPr id="441" name="Picture 14" descr="Picture 14"/>
            <p:cNvPicPr>
              <a:picLocks noChangeAspect="1"/>
            </p:cNvPicPr>
            <p:nvPr/>
          </p:nvPicPr>
          <p:blipFill>
            <a:blip r:embed="rId2">
              <a:extLst/>
            </a:blip>
            <a:stretch>
              <a:fillRect/>
            </a:stretch>
          </p:blipFill>
          <p:spPr>
            <a:xfrm>
              <a:off x="180660" y="1513252"/>
              <a:ext cx="609856" cy="239497"/>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33">
                                            <p:bg/>
                                          </p:spTgt>
                                        </p:tgtEl>
                                        <p:attrNameLst>
                                          <p:attrName>style.visibility</p:attrName>
                                        </p:attrNameLst>
                                      </p:cBhvr>
                                      <p:to>
                                        <p:strVal val="visible"/>
                                      </p:to>
                                    </p:set>
                                    <p:animEffect filter="dissolve" transition="in">
                                      <p:cBhvr>
                                        <p:cTn id="7" dur="500"/>
                                        <p:tgtEl>
                                          <p:spTgt spid="433">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433">
                                            <p:txEl>
                                              <p:pRg st="0" end="0"/>
                                            </p:txEl>
                                          </p:spTgt>
                                        </p:tgtEl>
                                        <p:attrNameLst>
                                          <p:attrName>style.visibility</p:attrName>
                                        </p:attrNameLst>
                                      </p:cBhvr>
                                      <p:to>
                                        <p:strVal val="visible"/>
                                      </p:to>
                                    </p:set>
                                    <p:animEffect filter="dissolve" transition="in">
                                      <p:cBhvr>
                                        <p:cTn id="10" dur="500"/>
                                        <p:tgtEl>
                                          <p:spTgt spid="433">
                                            <p:txEl>
                                              <p:pRg st="0" end="0"/>
                                            </p:txEl>
                                          </p:spTgt>
                                        </p:tgtEl>
                                      </p:cBhvr>
                                    </p:animEffect>
                                  </p:childTnLst>
                                </p:cTn>
                              </p:par>
                            </p:childTnLst>
                          </p:cTn>
                        </p:par>
                        <p:par>
                          <p:cTn id="11" fill="hold">
                            <p:stCondLst>
                              <p:cond delay="500"/>
                            </p:stCondLst>
                            <p:childTnLst>
                              <p:par>
                                <p:cTn id="12" presetClass="entr" nodeType="afterEffect" presetID="9" grpId="1" fill="hold">
                                  <p:stCondLst>
                                    <p:cond delay="0"/>
                                  </p:stCondLst>
                                  <p:iterate type="el" backwards="0">
                                    <p:tmAbs val="0"/>
                                  </p:iterate>
                                  <p:childTnLst>
                                    <p:set>
                                      <p:cBhvr>
                                        <p:cTn id="13" fill="hold"/>
                                        <p:tgtEl>
                                          <p:spTgt spid="433">
                                            <p:txEl>
                                              <p:pRg st="1" end="1"/>
                                            </p:txEl>
                                          </p:spTgt>
                                        </p:tgtEl>
                                        <p:attrNameLst>
                                          <p:attrName>style.visibility</p:attrName>
                                        </p:attrNameLst>
                                      </p:cBhvr>
                                      <p:to>
                                        <p:strVal val="visible"/>
                                      </p:to>
                                    </p:set>
                                    <p:animEffect filter="dissolve" transition="in">
                                      <p:cBhvr>
                                        <p:cTn id="14" dur="500"/>
                                        <p:tgtEl>
                                          <p:spTgt spid="433">
                                            <p:txEl>
                                              <p:pRg st="1" end="1"/>
                                            </p:txEl>
                                          </p:spTgt>
                                        </p:tgtEl>
                                      </p:cBhvr>
                                    </p:animEffect>
                                  </p:childTnLst>
                                </p:cTn>
                              </p:par>
                            </p:childTnLst>
                          </p:cTn>
                        </p:par>
                        <p:par>
                          <p:cTn id="15" fill="hold">
                            <p:stCondLst>
                              <p:cond delay="1000"/>
                            </p:stCondLst>
                            <p:childTnLst>
                              <p:par>
                                <p:cTn id="16" presetClass="entr" nodeType="afterEffect" presetID="9" grpId="1" fill="hold">
                                  <p:stCondLst>
                                    <p:cond delay="0"/>
                                  </p:stCondLst>
                                  <p:iterate type="el" backwards="0">
                                    <p:tmAbs val="0"/>
                                  </p:iterate>
                                  <p:childTnLst>
                                    <p:set>
                                      <p:cBhvr>
                                        <p:cTn id="17" fill="hold"/>
                                        <p:tgtEl>
                                          <p:spTgt spid="433">
                                            <p:txEl>
                                              <p:pRg st="2" end="2"/>
                                            </p:txEl>
                                          </p:spTgt>
                                        </p:tgtEl>
                                        <p:attrNameLst>
                                          <p:attrName>style.visibility</p:attrName>
                                        </p:attrNameLst>
                                      </p:cBhvr>
                                      <p:to>
                                        <p:strVal val="visible"/>
                                      </p:to>
                                    </p:set>
                                    <p:animEffect filter="dissolve" transition="in">
                                      <p:cBhvr>
                                        <p:cTn id="18" dur="500"/>
                                        <p:tgtEl>
                                          <p:spTgt spid="433">
                                            <p:txEl>
                                              <p:pRg st="2" end="2"/>
                                            </p:txEl>
                                          </p:spTgt>
                                        </p:tgtEl>
                                      </p:cBhvr>
                                    </p:animEffect>
                                  </p:childTnLst>
                                </p:cTn>
                              </p:par>
                            </p:childTnLst>
                          </p:cTn>
                        </p:par>
                        <p:par>
                          <p:cTn id="19" fill="hold">
                            <p:stCondLst>
                              <p:cond delay="1500"/>
                            </p:stCondLst>
                            <p:childTnLst>
                              <p:par>
                                <p:cTn id="20" presetClass="entr" nodeType="afterEffect" presetID="9" grpId="1" fill="hold">
                                  <p:stCondLst>
                                    <p:cond delay="0"/>
                                  </p:stCondLst>
                                  <p:iterate type="el" backwards="0">
                                    <p:tmAbs val="0"/>
                                  </p:iterate>
                                  <p:childTnLst>
                                    <p:set>
                                      <p:cBhvr>
                                        <p:cTn id="21" fill="hold"/>
                                        <p:tgtEl>
                                          <p:spTgt spid="433">
                                            <p:txEl>
                                              <p:pRg st="3" end="3"/>
                                            </p:txEl>
                                          </p:spTgt>
                                        </p:tgtEl>
                                        <p:attrNameLst>
                                          <p:attrName>style.visibility</p:attrName>
                                        </p:attrNameLst>
                                      </p:cBhvr>
                                      <p:to>
                                        <p:strVal val="visible"/>
                                      </p:to>
                                    </p:set>
                                    <p:animEffect filter="dissolve" transition="in">
                                      <p:cBhvr>
                                        <p:cTn id="22" dur="500"/>
                                        <p:tgtEl>
                                          <p:spTgt spid="4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2" fill="hold">
                                  <p:stCondLst>
                                    <p:cond delay="0"/>
                                  </p:stCondLst>
                                  <p:iterate type="el" backwards="0">
                                    <p:tmAbs val="0"/>
                                  </p:iterate>
                                  <p:childTnLst>
                                    <p:set>
                                      <p:cBhvr>
                                        <p:cTn id="26" fill="hold"/>
                                        <p:tgtEl>
                                          <p:spTgt spid="432">
                                            <p:bg/>
                                          </p:spTgt>
                                        </p:tgtEl>
                                        <p:attrNameLst>
                                          <p:attrName>style.visibility</p:attrName>
                                        </p:attrNameLst>
                                      </p:cBhvr>
                                      <p:to>
                                        <p:strVal val="visible"/>
                                      </p:to>
                                    </p:set>
                                    <p:animEffect filter="dissolve" transition="in">
                                      <p:cBhvr>
                                        <p:cTn id="27" dur="500"/>
                                        <p:tgtEl>
                                          <p:spTgt spid="432">
                                            <p:bg/>
                                          </p:spTgt>
                                        </p:tgtEl>
                                      </p:cBhvr>
                                    </p:animEffect>
                                  </p:childTnLst>
                                </p:cTn>
                              </p:par>
                              <p:par>
                                <p:cTn id="28" presetClass="entr" nodeType="withEffect" presetSubtype="0" presetID="9" grpId="2" fill="hold">
                                  <p:stCondLst>
                                    <p:cond delay="0"/>
                                  </p:stCondLst>
                                  <p:iterate type="el" backwards="0">
                                    <p:tmAbs val="0"/>
                                  </p:iterate>
                                  <p:childTnLst>
                                    <p:set>
                                      <p:cBhvr>
                                        <p:cTn id="29" fill="hold"/>
                                        <p:tgtEl>
                                          <p:spTgt spid="432">
                                            <p:txEl>
                                              <p:pRg st="0" end="0"/>
                                            </p:txEl>
                                          </p:spTgt>
                                        </p:tgtEl>
                                        <p:attrNameLst>
                                          <p:attrName>style.visibility</p:attrName>
                                        </p:attrNameLst>
                                      </p:cBhvr>
                                      <p:to>
                                        <p:strVal val="visible"/>
                                      </p:to>
                                    </p:set>
                                    <p:animEffect filter="dissolve" transition="in">
                                      <p:cBhvr>
                                        <p:cTn id="30" dur="500"/>
                                        <p:tgtEl>
                                          <p:spTgt spid="432">
                                            <p:txEl>
                                              <p:pRg st="0" end="0"/>
                                            </p:txEl>
                                          </p:spTgt>
                                        </p:tgtEl>
                                      </p:cBhvr>
                                    </p:animEffect>
                                  </p:childTnLst>
                                </p:cTn>
                              </p:par>
                            </p:childTnLst>
                          </p:cTn>
                        </p:par>
                        <p:par>
                          <p:cTn id="31" fill="hold">
                            <p:stCondLst>
                              <p:cond delay="500"/>
                            </p:stCondLst>
                            <p:childTnLst>
                              <p:par>
                                <p:cTn id="32" presetClass="entr" nodeType="afterEffect" presetID="9" grpId="2" fill="hold">
                                  <p:stCondLst>
                                    <p:cond delay="0"/>
                                  </p:stCondLst>
                                  <p:iterate type="el" backwards="0">
                                    <p:tmAbs val="0"/>
                                  </p:iterate>
                                  <p:childTnLst>
                                    <p:set>
                                      <p:cBhvr>
                                        <p:cTn id="33" fill="hold"/>
                                        <p:tgtEl>
                                          <p:spTgt spid="432">
                                            <p:txEl>
                                              <p:pRg st="1" end="1"/>
                                            </p:txEl>
                                          </p:spTgt>
                                        </p:tgtEl>
                                        <p:attrNameLst>
                                          <p:attrName>style.visibility</p:attrName>
                                        </p:attrNameLst>
                                      </p:cBhvr>
                                      <p:to>
                                        <p:strVal val="visible"/>
                                      </p:to>
                                    </p:set>
                                    <p:animEffect filter="dissolve" transition="in">
                                      <p:cBhvr>
                                        <p:cTn id="34" dur="500"/>
                                        <p:tgtEl>
                                          <p:spTgt spid="432">
                                            <p:txEl>
                                              <p:pRg st="1" end="1"/>
                                            </p:txEl>
                                          </p:spTgt>
                                        </p:tgtEl>
                                      </p:cBhvr>
                                    </p:animEffect>
                                  </p:childTnLst>
                                </p:cTn>
                              </p:par>
                            </p:childTnLst>
                          </p:cTn>
                        </p:par>
                        <p:par>
                          <p:cTn id="35" fill="hold">
                            <p:stCondLst>
                              <p:cond delay="1000"/>
                            </p:stCondLst>
                            <p:childTnLst>
                              <p:par>
                                <p:cTn id="36" presetClass="entr" nodeType="afterEffect" presetID="9" grpId="2" fill="hold">
                                  <p:stCondLst>
                                    <p:cond delay="0"/>
                                  </p:stCondLst>
                                  <p:iterate type="el" backwards="0">
                                    <p:tmAbs val="0"/>
                                  </p:iterate>
                                  <p:childTnLst>
                                    <p:set>
                                      <p:cBhvr>
                                        <p:cTn id="37" fill="hold"/>
                                        <p:tgtEl>
                                          <p:spTgt spid="432">
                                            <p:txEl>
                                              <p:pRg st="2" end="2"/>
                                            </p:txEl>
                                          </p:spTgt>
                                        </p:tgtEl>
                                        <p:attrNameLst>
                                          <p:attrName>style.visibility</p:attrName>
                                        </p:attrNameLst>
                                      </p:cBhvr>
                                      <p:to>
                                        <p:strVal val="visible"/>
                                      </p:to>
                                    </p:set>
                                    <p:animEffect filter="dissolve" transition="in">
                                      <p:cBhvr>
                                        <p:cTn id="38" dur="500"/>
                                        <p:tgtEl>
                                          <p:spTgt spid="4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ID="9" grpId="2" fill="hold">
                                  <p:stCondLst>
                                    <p:cond delay="0"/>
                                  </p:stCondLst>
                                  <p:iterate type="el" backwards="0">
                                    <p:tmAbs val="0"/>
                                  </p:iterate>
                                  <p:childTnLst>
                                    <p:set>
                                      <p:cBhvr>
                                        <p:cTn id="42" fill="hold"/>
                                        <p:tgtEl>
                                          <p:spTgt spid="432">
                                            <p:txEl>
                                              <p:pRg st="3" end="3"/>
                                            </p:txEl>
                                          </p:spTgt>
                                        </p:tgtEl>
                                        <p:attrNameLst>
                                          <p:attrName>style.visibility</p:attrName>
                                        </p:attrNameLst>
                                      </p:cBhvr>
                                      <p:to>
                                        <p:strVal val="visible"/>
                                      </p:to>
                                    </p:set>
                                    <p:animEffect filter="dissolve" transition="in">
                                      <p:cBhvr>
                                        <p:cTn id="43" dur="500"/>
                                        <p:tgtEl>
                                          <p:spTgt spid="432">
                                            <p:txEl>
                                              <p:pRg st="3" end="3"/>
                                            </p:txEl>
                                          </p:spTgt>
                                        </p:tgtEl>
                                      </p:cBhvr>
                                    </p:animEffect>
                                  </p:childTnLst>
                                </p:cTn>
                              </p:par>
                            </p:childTnLst>
                          </p:cTn>
                        </p:par>
                        <p:par>
                          <p:cTn id="44" fill="hold">
                            <p:stCondLst>
                              <p:cond delay="500"/>
                            </p:stCondLst>
                            <p:childTnLst>
                              <p:par>
                                <p:cTn id="45" presetClass="entr" nodeType="afterEffect" presetID="9" grpId="2" fill="hold">
                                  <p:stCondLst>
                                    <p:cond delay="0"/>
                                  </p:stCondLst>
                                  <p:iterate type="el" backwards="0">
                                    <p:tmAbs val="0"/>
                                  </p:iterate>
                                  <p:childTnLst>
                                    <p:set>
                                      <p:cBhvr>
                                        <p:cTn id="46" fill="hold"/>
                                        <p:tgtEl>
                                          <p:spTgt spid="432">
                                            <p:txEl>
                                              <p:pRg st="4" end="4"/>
                                            </p:txEl>
                                          </p:spTgt>
                                        </p:tgtEl>
                                        <p:attrNameLst>
                                          <p:attrName>style.visibility</p:attrName>
                                        </p:attrNameLst>
                                      </p:cBhvr>
                                      <p:to>
                                        <p:strVal val="visible"/>
                                      </p:to>
                                    </p:set>
                                    <p:animEffect filter="dissolve" transition="in">
                                      <p:cBhvr>
                                        <p:cTn id="47" dur="500"/>
                                        <p:tgtEl>
                                          <p:spTgt spid="432">
                                            <p:txEl>
                                              <p:pRg st="4" end="4"/>
                                            </p:txEl>
                                          </p:spTgt>
                                        </p:tgtEl>
                                      </p:cBhvr>
                                    </p:animEffect>
                                  </p:childTnLst>
                                </p:cTn>
                              </p:par>
                            </p:childTnLst>
                          </p:cTn>
                        </p:par>
                        <p:par>
                          <p:cTn id="48" fill="hold">
                            <p:stCondLst>
                              <p:cond delay="1000"/>
                            </p:stCondLst>
                            <p:childTnLst>
                              <p:par>
                                <p:cTn id="49" presetClass="entr" nodeType="afterEffect" presetID="9" grpId="2" fill="hold">
                                  <p:stCondLst>
                                    <p:cond delay="0"/>
                                  </p:stCondLst>
                                  <p:iterate type="el" backwards="0">
                                    <p:tmAbs val="0"/>
                                  </p:iterate>
                                  <p:childTnLst>
                                    <p:set>
                                      <p:cBhvr>
                                        <p:cTn id="50" fill="hold"/>
                                        <p:tgtEl>
                                          <p:spTgt spid="432">
                                            <p:txEl>
                                              <p:pRg st="5" end="5"/>
                                            </p:txEl>
                                          </p:spTgt>
                                        </p:tgtEl>
                                        <p:attrNameLst>
                                          <p:attrName>style.visibility</p:attrName>
                                        </p:attrNameLst>
                                      </p:cBhvr>
                                      <p:to>
                                        <p:strVal val="visible"/>
                                      </p:to>
                                    </p:set>
                                    <p:animEffect filter="dissolve" transition="in">
                                      <p:cBhvr>
                                        <p:cTn id="51" dur="500"/>
                                        <p:tgtEl>
                                          <p:spTgt spid="432">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Class="entr" nodeType="clickEffect" presetID="9" grpId="2" fill="hold">
                                  <p:stCondLst>
                                    <p:cond delay="0"/>
                                  </p:stCondLst>
                                  <p:iterate type="el" backwards="0">
                                    <p:tmAbs val="0"/>
                                  </p:iterate>
                                  <p:childTnLst>
                                    <p:set>
                                      <p:cBhvr>
                                        <p:cTn id="55" fill="hold"/>
                                        <p:tgtEl>
                                          <p:spTgt spid="432">
                                            <p:txEl>
                                              <p:pRg st="6" end="6"/>
                                            </p:txEl>
                                          </p:spTgt>
                                        </p:tgtEl>
                                        <p:attrNameLst>
                                          <p:attrName>style.visibility</p:attrName>
                                        </p:attrNameLst>
                                      </p:cBhvr>
                                      <p:to>
                                        <p:strVal val="visible"/>
                                      </p:to>
                                    </p:set>
                                    <p:animEffect filter="dissolve" transition="in">
                                      <p:cBhvr>
                                        <p:cTn id="56" dur="500"/>
                                        <p:tgtEl>
                                          <p:spTgt spid="432">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Class="entr" nodeType="clickEffect" presetID="9" grpId="3" fill="hold">
                                  <p:stCondLst>
                                    <p:cond delay="0"/>
                                  </p:stCondLst>
                                  <p:iterate type="el" backwards="0">
                                    <p:tmAbs val="0"/>
                                  </p:iterate>
                                  <p:childTnLst>
                                    <p:set>
                                      <p:cBhvr>
                                        <p:cTn id="60" fill="hold"/>
                                        <p:tgtEl>
                                          <p:spTgt spid="442"/>
                                        </p:tgtEl>
                                        <p:attrNameLst>
                                          <p:attrName>style.visibility</p:attrName>
                                        </p:attrNameLst>
                                      </p:cBhvr>
                                      <p:to>
                                        <p:strVal val="visible"/>
                                      </p:to>
                                    </p:set>
                                    <p:animEffect filter="dissolve" transition="in">
                                      <p:cBhvr>
                                        <p:cTn id="61" dur="500"/>
                                        <p:tgtEl>
                                          <p:spTgt spid="442"/>
                                        </p:tgtEl>
                                      </p:cBhvr>
                                    </p:animEffect>
                                  </p:childTnLst>
                                </p:cTn>
                              </p:par>
                            </p:childTnLst>
                          </p:cTn>
                        </p:par>
                        <p:par>
                          <p:cTn id="62" fill="hold">
                            <p:stCondLst>
                              <p:cond delay="500"/>
                            </p:stCondLst>
                            <p:childTnLst>
                              <p:par>
                                <p:cTn id="63" presetClass="entr" nodeType="afterEffect" presetID="9" grpId="4" fill="hold">
                                  <p:stCondLst>
                                    <p:cond delay="0"/>
                                  </p:stCondLst>
                                  <p:iterate type="el" backwards="0">
                                    <p:tmAbs val="0"/>
                                  </p:iterate>
                                  <p:childTnLst>
                                    <p:set>
                                      <p:cBhvr>
                                        <p:cTn id="64" fill="hold"/>
                                        <p:tgtEl>
                                          <p:spTgt spid="436"/>
                                        </p:tgtEl>
                                        <p:attrNameLst>
                                          <p:attrName>style.visibility</p:attrName>
                                        </p:attrNameLst>
                                      </p:cBhvr>
                                      <p:to>
                                        <p:strVal val="visible"/>
                                      </p:to>
                                    </p:set>
                                    <p:animEffect filter="dissolve" transition="in">
                                      <p:cBhvr>
                                        <p:cTn id="65" dur="5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2" grpId="3"/>
      <p:bldP build="whole" bldLvl="1" animBg="1" rev="0" advAuto="0" spid="436" grpId="4"/>
      <p:bldP build="p" bldLvl="5" animBg="1" rev="0" advAuto="0" spid="432" grpId="2"/>
      <p:bldP build="p" bldLvl="5" animBg="1" rev="0" advAuto="0" spid="433"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2" name="Slide Number Placeholder 1"/>
          <p:cNvSpPr/>
          <p:nvPr>
            <p:ph type="sldNum" sz="quarter" idx="2"/>
          </p:nvPr>
        </p:nvSpPr>
        <p:spPr>
          <a:xfrm>
            <a:off x="11823542" y="47942"/>
            <a:ext cx="1813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3" name="TextBox 10"/>
          <p:cNvSpPr/>
          <p:nvPr/>
        </p:nvSpPr>
        <p:spPr>
          <a:xfrm>
            <a:off x="212988" y="1686172"/>
            <a:ext cx="11857249" cy="2486581"/>
          </a:xfrm>
          <a:prstGeom prst="rect">
            <a:avLst/>
          </a:prstGeom>
          <a:ln w="12700">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lIns="45719" rIns="45719" numCol="3" spcCol="37754"/>
          <a:lstStyle/>
          <a:p>
            <a:pPr algn="ctr">
              <a:defRPr sz="1700">
                <a:solidFill>
                  <a:srgbClr val="FFFFFF"/>
                </a:solidFill>
              </a:defRPr>
            </a:pPr>
            <a:r>
              <a:t>Guillain-Barre Syndrome (GBS)</a:t>
            </a:r>
          </a:p>
          <a:p>
            <a:pPr algn="ctr">
              <a:defRPr sz="1700">
                <a:solidFill>
                  <a:srgbClr val="FFFFFF"/>
                </a:solidFill>
              </a:defRPr>
            </a:pPr>
            <a:r>
              <a:t>Transverse Myelitis</a:t>
            </a:r>
          </a:p>
          <a:p>
            <a:pPr algn="ctr">
              <a:defRPr sz="1700">
                <a:solidFill>
                  <a:srgbClr val="FFFFFF"/>
                </a:solidFill>
              </a:defRPr>
            </a:pPr>
            <a:r>
              <a:t>Encephalopathy</a:t>
            </a:r>
          </a:p>
          <a:p>
            <a:pPr algn="ctr">
              <a:defRPr sz="1700">
                <a:solidFill>
                  <a:srgbClr val="FFFFFF"/>
                </a:solidFill>
              </a:defRPr>
            </a:pPr>
            <a:r>
              <a:t>Seizure Disorder</a:t>
            </a:r>
          </a:p>
          <a:p>
            <a:pPr algn="ctr">
              <a:defRPr sz="1700">
                <a:solidFill>
                  <a:srgbClr val="FFFFFF"/>
                </a:solidFill>
              </a:defRPr>
            </a:pPr>
            <a:r>
              <a:t>Death</a:t>
            </a:r>
          </a:p>
          <a:p>
            <a:pPr algn="ctr">
              <a:defRPr sz="1700">
                <a:solidFill>
                  <a:srgbClr val="FFFFFF"/>
                </a:solidFill>
              </a:defRPr>
            </a:pPr>
            <a:r>
              <a:t>Brachial Neuritis</a:t>
            </a:r>
          </a:p>
          <a:p>
            <a:pPr algn="ctr">
              <a:defRPr sz="1700">
                <a:solidFill>
                  <a:srgbClr val="FFFFFF"/>
                </a:solidFill>
              </a:defRPr>
            </a:pPr>
            <a:r>
              <a:t>Acute Disseminated Encephalomyelitis </a:t>
            </a:r>
          </a:p>
          <a:p>
            <a:pPr algn="ctr">
              <a:defRPr sz="1700">
                <a:solidFill>
                  <a:srgbClr val="FFFFFF"/>
                </a:solidFill>
              </a:defRPr>
            </a:pPr>
          </a:p>
          <a:p>
            <a:pPr algn="ctr">
              <a:defRPr sz="1700">
                <a:solidFill>
                  <a:srgbClr val="FFFFFF"/>
                </a:solidFill>
              </a:defRPr>
            </a:pPr>
            <a:r>
              <a:t>Chronic Inflammatory Demyelinating Polyradiculoneuropathy (CIDP)</a:t>
            </a:r>
          </a:p>
          <a:p>
            <a:pPr algn="ctr">
              <a:defRPr sz="1700">
                <a:solidFill>
                  <a:srgbClr val="FFFFFF"/>
                </a:solidFill>
              </a:defRPr>
            </a:pPr>
            <a:r>
              <a:t>Premature Ovarian Failure</a:t>
            </a:r>
          </a:p>
          <a:p>
            <a:pPr algn="ctr">
              <a:defRPr sz="1700">
                <a:solidFill>
                  <a:srgbClr val="FFFFFF"/>
                </a:solidFill>
              </a:defRPr>
            </a:pPr>
            <a:r>
              <a:t>Bell’s Palsy</a:t>
            </a:r>
          </a:p>
          <a:p>
            <a:pPr algn="ctr">
              <a:defRPr sz="1700">
                <a:solidFill>
                  <a:srgbClr val="FFFFFF"/>
                </a:solidFill>
              </a:defRPr>
            </a:pPr>
            <a:r>
              <a:t>Juvenile Diabetes</a:t>
            </a:r>
          </a:p>
          <a:p>
            <a:pPr algn="ctr">
              <a:defRPr sz="1600">
                <a:solidFill>
                  <a:srgbClr val="FFFFFF"/>
                </a:solidFill>
              </a:defRPr>
            </a:pPr>
            <a:r>
              <a:t>Idiopathic Thrombocytopenic Purpura(ITP)</a:t>
            </a:r>
          </a:p>
          <a:p>
            <a:pPr algn="ctr">
              <a:defRPr sz="1700">
                <a:solidFill>
                  <a:srgbClr val="FFFFFF"/>
                </a:solidFill>
              </a:defRPr>
            </a:pPr>
          </a:p>
          <a:p>
            <a:pPr algn="ctr">
              <a:defRPr sz="1700">
                <a:solidFill>
                  <a:srgbClr val="FFFFFF"/>
                </a:solidFill>
              </a:defRPr>
            </a:pPr>
          </a:p>
          <a:p>
            <a:pPr algn="ctr">
              <a:defRPr sz="1700">
                <a:solidFill>
                  <a:srgbClr val="FFFFFF"/>
                </a:solidFill>
              </a:defRPr>
            </a:pPr>
          </a:p>
          <a:p>
            <a:pPr algn="ctr">
              <a:defRPr sz="1700">
                <a:solidFill>
                  <a:srgbClr val="FFFFFF"/>
                </a:solidFill>
              </a:defRPr>
            </a:pPr>
            <a:r>
              <a:t>Rheumatoid Arthritis</a:t>
            </a:r>
          </a:p>
          <a:p>
            <a:pPr algn="ctr">
              <a:defRPr sz="1700">
                <a:solidFill>
                  <a:srgbClr val="FFFFFF"/>
                </a:solidFill>
              </a:defRPr>
            </a:pPr>
            <a:r>
              <a:t>Multiple Sclerosis (MS)</a:t>
            </a:r>
          </a:p>
          <a:p>
            <a:pPr algn="ctr">
              <a:defRPr sz="1700">
                <a:solidFill>
                  <a:srgbClr val="FFFFFF"/>
                </a:solidFill>
              </a:defRPr>
            </a:pPr>
            <a:r>
              <a:t>Fibromyalgia</a:t>
            </a:r>
          </a:p>
          <a:p>
            <a:pPr algn="ctr">
              <a:defRPr sz="1700">
                <a:solidFill>
                  <a:srgbClr val="FFFFFF"/>
                </a:solidFill>
              </a:defRPr>
            </a:pPr>
            <a:r>
              <a:t>Infantile Spasms</a:t>
            </a:r>
          </a:p>
          <a:p>
            <a:pPr algn="ctr">
              <a:defRPr sz="1700">
                <a:solidFill>
                  <a:srgbClr val="FFFFFF"/>
                </a:solidFill>
              </a:defRPr>
            </a:pPr>
            <a:r>
              <a:t>Anaphylaxis</a:t>
            </a:r>
          </a:p>
          <a:p>
            <a:pPr algn="ctr">
              <a:defRPr sz="1700">
                <a:solidFill>
                  <a:srgbClr val="FFFFFF"/>
                </a:solidFill>
              </a:defRPr>
            </a:pPr>
            <a:r>
              <a:t>Ocular Myasthenia Gravis</a:t>
            </a:r>
          </a:p>
          <a:p>
            <a:pPr algn="ctr">
              <a:defRPr sz="1700">
                <a:solidFill>
                  <a:srgbClr val="FFFFFF"/>
                </a:solidFill>
              </a:defRPr>
            </a:pPr>
            <a:r>
              <a:t>Hypoxic Seizure</a:t>
            </a:r>
          </a:p>
        </p:txBody>
      </p:sp>
      <p:sp>
        <p:nvSpPr>
          <p:cNvPr id="194" name="TextBox 11"/>
          <p:cNvSpPr/>
          <p:nvPr/>
        </p:nvSpPr>
        <p:spPr>
          <a:xfrm>
            <a:off x="1561322" y="498770"/>
            <a:ext cx="9069356" cy="459741"/>
          </a:xfrm>
          <a:prstGeom prst="rect">
            <a:avLst/>
          </a:prstGeom>
          <a:ln w="12700">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lIns="45719" rIns="45719">
            <a:spAutoFit/>
          </a:bodyPr>
          <a:lstStyle>
            <a:lvl1pPr algn="ctr">
              <a:defRPr b="1" sz="2400">
                <a:solidFill>
                  <a:srgbClr val="FFFB00"/>
                </a:solidFill>
              </a:defRPr>
            </a:lvl1pPr>
          </a:lstStyle>
          <a:p>
            <a:pPr/>
            <a:r>
              <a:t>Short list of Vaccine Adverse Events</a:t>
            </a:r>
          </a:p>
        </p:txBody>
      </p:sp>
      <p:sp>
        <p:nvSpPr>
          <p:cNvPr id="195" name="TextBox 13"/>
          <p:cNvSpPr/>
          <p:nvPr/>
        </p:nvSpPr>
        <p:spPr>
          <a:xfrm>
            <a:off x="681031" y="4631932"/>
            <a:ext cx="10829939" cy="1459221"/>
          </a:xfrm>
          <a:prstGeom prst="rect">
            <a:avLst/>
          </a:prstGeom>
          <a:ln w="12700">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lIns="45719" rIns="45719" numCol="3" spcCol="38312"/>
          <a:lstStyle/>
          <a:p>
            <a:pPr algn="ctr">
              <a:defRPr sz="1700">
                <a:solidFill>
                  <a:srgbClr val="FFFFFF"/>
                </a:solidFill>
              </a:defRPr>
            </a:pPr>
            <a:r>
              <a:t>Autoimmune Diseases</a:t>
            </a:r>
          </a:p>
          <a:p>
            <a:pPr algn="ctr">
              <a:defRPr sz="1700">
                <a:solidFill>
                  <a:srgbClr val="FFFFFF"/>
                </a:solidFill>
              </a:defRPr>
            </a:pPr>
            <a:r>
              <a:t>Food Allergies</a:t>
            </a:r>
          </a:p>
          <a:p>
            <a:pPr algn="ctr">
              <a:defRPr sz="1700">
                <a:solidFill>
                  <a:srgbClr val="FFFFFF"/>
                </a:solidFill>
              </a:defRPr>
            </a:pPr>
            <a:r>
              <a:t>Asthma</a:t>
            </a:r>
          </a:p>
          <a:p>
            <a:pPr algn="ctr">
              <a:defRPr sz="1700">
                <a:solidFill>
                  <a:srgbClr val="FFFFFF"/>
                </a:solidFill>
              </a:defRPr>
            </a:pPr>
            <a:r>
              <a:t>Eczema</a:t>
            </a:r>
          </a:p>
          <a:p>
            <a:pPr algn="ctr">
              <a:defRPr sz="1700">
                <a:solidFill>
                  <a:srgbClr val="FFFFFF"/>
                </a:solidFill>
              </a:defRPr>
            </a:pPr>
            <a:r>
              <a:t>Juvenile Diabetes</a:t>
            </a:r>
          </a:p>
          <a:p>
            <a:pPr algn="ctr">
              <a:defRPr sz="1700">
                <a:solidFill>
                  <a:srgbClr val="FFFFFF"/>
                </a:solidFill>
              </a:defRPr>
            </a:pPr>
            <a:r>
              <a:t>Rheumatoid Arthritis</a:t>
            </a:r>
          </a:p>
          <a:p>
            <a:pPr algn="ctr">
              <a:defRPr sz="1700">
                <a:solidFill>
                  <a:srgbClr val="FFFFFF"/>
                </a:solidFill>
              </a:defRPr>
            </a:pPr>
            <a:r>
              <a:t>Tics</a:t>
            </a:r>
          </a:p>
          <a:p>
            <a:pPr algn="ctr">
              <a:defRPr sz="1700">
                <a:solidFill>
                  <a:srgbClr val="FFFFFF"/>
                </a:solidFill>
              </a:defRPr>
            </a:pPr>
            <a:r>
              <a:t>Tourette Syndrome</a:t>
            </a:r>
          </a:p>
          <a:p>
            <a:pPr algn="ctr">
              <a:defRPr sz="1700">
                <a:solidFill>
                  <a:srgbClr val="FFFFFF"/>
                </a:solidFill>
              </a:defRPr>
            </a:pPr>
            <a:r>
              <a:t>ADD/ADHD</a:t>
            </a:r>
          </a:p>
          <a:p>
            <a:pPr algn="ctr">
              <a:defRPr sz="1700">
                <a:solidFill>
                  <a:srgbClr val="FFFFFF"/>
                </a:solidFill>
              </a:defRPr>
            </a:pPr>
            <a:r>
              <a:rPr b="1">
                <a:solidFill>
                  <a:srgbClr val="FFE831"/>
                </a:solidFill>
              </a:rPr>
              <a:t>Autism</a:t>
            </a:r>
            <a:r>
              <a:t> </a:t>
            </a:r>
          </a:p>
          <a:p>
            <a:pPr algn="ctr">
              <a:defRPr sz="1700">
                <a:solidFill>
                  <a:srgbClr val="FFFFFF"/>
                </a:solidFill>
              </a:defRPr>
            </a:pPr>
            <a:r>
              <a:t>Speech Delay</a:t>
            </a:r>
          </a:p>
          <a:p>
            <a:pPr algn="ctr">
              <a:defRPr sz="1700">
                <a:solidFill>
                  <a:srgbClr val="FFFFFF"/>
                </a:solidFill>
              </a:defRPr>
            </a:pPr>
            <a:r>
              <a:t>Neurodevelopment Disorders</a:t>
            </a:r>
          </a:p>
          <a:p>
            <a:pPr algn="ctr">
              <a:defRPr sz="1700">
                <a:solidFill>
                  <a:srgbClr val="FFFFFF"/>
                </a:solidFill>
              </a:defRPr>
            </a:pPr>
            <a:r>
              <a:t>SIDS</a:t>
            </a:r>
          </a:p>
          <a:p>
            <a:pPr algn="ctr">
              <a:defRPr sz="1700">
                <a:solidFill>
                  <a:srgbClr val="FFFFFF"/>
                </a:solidFill>
              </a:defRPr>
            </a:pPr>
            <a:r>
              <a:t>Seizure Disorder</a:t>
            </a:r>
          </a:p>
          <a:p>
            <a:pPr algn="ctr">
              <a:defRPr sz="1700">
                <a:solidFill>
                  <a:srgbClr val="FFFFFF"/>
                </a:solidFill>
              </a:defRPr>
            </a:pPr>
            <a:r>
              <a:t>Narcolepsy </a:t>
            </a:r>
          </a:p>
          <a:p>
            <a:pPr algn="ctr">
              <a:defRPr sz="1700">
                <a:solidFill>
                  <a:srgbClr val="FFFFFF"/>
                </a:solidFill>
              </a:defRPr>
            </a:pPr>
            <a:r>
              <a:t>Epilepsy</a:t>
            </a:r>
          </a:p>
          <a:p>
            <a:pPr algn="ctr">
              <a:defRPr sz="1700">
                <a:solidFill>
                  <a:srgbClr val="FFFFFF"/>
                </a:solidFill>
              </a:defRPr>
            </a:pPr>
            <a:r>
              <a:t>Multiple Sclerosis</a:t>
            </a:r>
          </a:p>
          <a:p>
            <a:pPr algn="ctr">
              <a:defRPr sz="1400">
                <a:solidFill>
                  <a:srgbClr val="FFFFFF"/>
                </a:solidFill>
              </a:defRPr>
            </a:pPr>
          </a:p>
          <a:p>
            <a:pPr algn="ctr">
              <a:defRPr sz="1400">
                <a:solidFill>
                  <a:srgbClr val="FFFFFF"/>
                </a:solidFill>
              </a:defRPr>
            </a:pPr>
          </a:p>
        </p:txBody>
      </p:sp>
      <p:sp>
        <p:nvSpPr>
          <p:cNvPr id="196" name="TextBox 14"/>
          <p:cNvSpPr/>
          <p:nvPr/>
        </p:nvSpPr>
        <p:spPr>
          <a:xfrm>
            <a:off x="4699174" y="3979348"/>
            <a:ext cx="2514487"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00FDFF"/>
                </a:solidFill>
                <a:effectLst>
                  <a:outerShdw sx="100000" sy="100000" kx="0" ky="0" algn="b" rotWithShape="0" blurRad="76200" dist="38100" dir="2700000">
                    <a:srgbClr val="000000">
                      <a:alpha val="70000"/>
                    </a:srgbClr>
                  </a:outerShdw>
                </a:effectLst>
              </a:defRPr>
            </a:lvl1pPr>
          </a:lstStyle>
          <a:p>
            <a:pPr/>
            <a:r>
              <a:t>(Listed on Vaccine Inserts)</a:t>
            </a:r>
          </a:p>
        </p:txBody>
      </p:sp>
      <p:sp>
        <p:nvSpPr>
          <p:cNvPr id="197" name="TextBox 15"/>
          <p:cNvSpPr/>
          <p:nvPr/>
        </p:nvSpPr>
        <p:spPr>
          <a:xfrm>
            <a:off x="4394225" y="999216"/>
            <a:ext cx="3079067"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00FDFF"/>
                </a:solidFill>
                <a:effectLst>
                  <a:outerShdw sx="100000" sy="100000" kx="0" ky="0" algn="b" rotWithShape="0" blurRad="76200" dist="38100" dir="2700000">
                    <a:srgbClr val="000000">
                      <a:alpha val="70000"/>
                    </a:srgbClr>
                  </a:outerShdw>
                </a:effectLst>
              </a:defRPr>
            </a:lvl1pPr>
          </a:lstStyle>
          <a:p>
            <a:pPr/>
            <a:r>
              <a:t>(Compensated in Vaccine Court)</a:t>
            </a:r>
          </a:p>
        </p:txBody>
      </p:sp>
      <p:sp>
        <p:nvSpPr>
          <p:cNvPr id="198" name="Straight Connector 17"/>
          <p:cNvSpPr/>
          <p:nvPr/>
        </p:nvSpPr>
        <p:spPr>
          <a:xfrm>
            <a:off x="2358272" y="4402342"/>
            <a:ext cx="7475456" cy="1"/>
          </a:xfrm>
          <a:prstGeom prst="line">
            <a:avLst/>
          </a:prstGeom>
          <a:ln w="12700">
            <a:solidFill>
              <a:schemeClr val="accent1"/>
            </a:solidFill>
            <a:miter/>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44"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5" name="Picture 4" descr="Picture 4"/>
          <p:cNvPicPr>
            <a:picLocks noChangeAspect="1"/>
          </p:cNvPicPr>
          <p:nvPr/>
        </p:nvPicPr>
        <p:blipFill>
          <a:blip r:embed="rId3">
            <a:extLst/>
          </a:blip>
          <a:stretch>
            <a:fillRect/>
          </a:stretch>
        </p:blipFill>
        <p:spPr>
          <a:xfrm>
            <a:off x="541906" y="1706249"/>
            <a:ext cx="3822705" cy="4697914"/>
          </a:xfrm>
          <a:prstGeom prst="rect">
            <a:avLst/>
          </a:prstGeom>
          <a:ln w="12700">
            <a:miter lim="400000"/>
          </a:ln>
          <a:effectLst>
            <a:outerShdw sx="100000" sy="100000" kx="0" ky="0" algn="b" rotWithShape="0" blurRad="76200" dist="76200" dir="2700000">
              <a:srgbClr val="000000">
                <a:alpha val="70000"/>
              </a:srgbClr>
            </a:outerShdw>
          </a:effectLst>
        </p:spPr>
      </p:pic>
      <p:pic>
        <p:nvPicPr>
          <p:cNvPr id="446" name="Picture 5" descr="Picture 5"/>
          <p:cNvPicPr>
            <a:picLocks noChangeAspect="1"/>
          </p:cNvPicPr>
          <p:nvPr/>
        </p:nvPicPr>
        <p:blipFill>
          <a:blip r:embed="rId4">
            <a:extLst/>
          </a:blip>
          <a:srcRect l="21676" t="43972" r="9596" b="20961"/>
          <a:stretch>
            <a:fillRect/>
          </a:stretch>
        </p:blipFill>
        <p:spPr>
          <a:xfrm>
            <a:off x="2886959" y="2964763"/>
            <a:ext cx="7942197" cy="2583747"/>
          </a:xfrm>
          <a:prstGeom prst="rect">
            <a:avLst/>
          </a:prstGeom>
          <a:ln w="28575">
            <a:solidFill>
              <a:srgbClr val="FFFFFF"/>
            </a:solidFill>
          </a:ln>
          <a:effectLst>
            <a:outerShdw sx="100000" sy="100000" kx="0" ky="0" algn="b" rotWithShape="0" blurRad="76200" dist="76200" dir="2700000">
              <a:srgbClr val="000000">
                <a:alpha val="70000"/>
              </a:srgbClr>
            </a:outerShdw>
          </a:effectLst>
        </p:spPr>
      </p:pic>
      <p:sp>
        <p:nvSpPr>
          <p:cNvPr id="447" name="TextBox 6"/>
          <p:cNvSpPr/>
          <p:nvPr/>
        </p:nvSpPr>
        <p:spPr>
          <a:xfrm>
            <a:off x="3826638" y="746375"/>
            <a:ext cx="4538723" cy="713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4000">
                <a:solidFill>
                  <a:srgbClr val="00FDFF"/>
                </a:solidFill>
                <a:effectLst>
                  <a:outerShdw sx="100000" sy="100000" kx="0" ky="0" algn="b" rotWithShape="0" blurRad="76200" dist="76200" dir="2700000">
                    <a:srgbClr val="000000">
                      <a:alpha val="70000"/>
                    </a:srgbClr>
                  </a:outerShdw>
                </a:effectLst>
              </a:defRPr>
            </a:lvl1pPr>
          </a:lstStyle>
          <a:p>
            <a:pPr/>
            <a:r>
              <a:t>AUTOMATING VAERS</a:t>
            </a:r>
          </a:p>
        </p:txBody>
      </p:sp>
      <p:pic>
        <p:nvPicPr>
          <p:cNvPr id="448" name="Picture 3" descr="Picture 3"/>
          <p:cNvPicPr>
            <a:picLocks noChangeAspect="1"/>
          </p:cNvPicPr>
          <p:nvPr/>
        </p:nvPicPr>
        <p:blipFill>
          <a:blip r:embed="rId5">
            <a:extLst/>
          </a:blip>
          <a:stretch>
            <a:fillRect/>
          </a:stretch>
        </p:blipFill>
        <p:spPr>
          <a:xfrm>
            <a:off x="4862829" y="1807722"/>
            <a:ext cx="6509278" cy="782447"/>
          </a:xfrm>
          <a:prstGeom prst="rect">
            <a:avLst/>
          </a:prstGeom>
          <a:ln w="12700">
            <a:miter lim="400000"/>
          </a:ln>
          <a:effectLst>
            <a:outerShdw sx="100000" sy="100000" kx="0" ky="0" algn="b" rotWithShape="0" blurRad="50800" dist="76200" dir="270000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50" name="Picture 13" descr="Picture 13"/>
          <p:cNvPicPr>
            <a:picLocks noChangeAspect="1"/>
          </p:cNvPicPr>
          <p:nvPr/>
        </p:nvPicPr>
        <p:blipFill>
          <a:blip r:embed="rId3">
            <a:extLst/>
          </a:blip>
          <a:stretch>
            <a:fillRect/>
          </a:stretch>
        </p:blipFill>
        <p:spPr>
          <a:xfrm>
            <a:off x="557883" y="2079951"/>
            <a:ext cx="5371577" cy="4150764"/>
          </a:xfrm>
          <a:prstGeom prst="rect">
            <a:avLst/>
          </a:prstGeom>
          <a:ln w="12700">
            <a:miter lim="400000"/>
          </a:ln>
          <a:effectLst>
            <a:outerShdw sx="100000" sy="100000" kx="0" ky="0" algn="b" rotWithShape="0" blurRad="76200" dist="76200" dir="2700000">
              <a:srgbClr val="000000">
                <a:alpha val="70000"/>
              </a:srgbClr>
            </a:outerShdw>
          </a:effectLst>
        </p:spPr>
      </p:pic>
      <p:pic>
        <p:nvPicPr>
          <p:cNvPr id="451" name="Picture 14" descr="Picture 14"/>
          <p:cNvPicPr>
            <a:picLocks noChangeAspect="1"/>
          </p:cNvPicPr>
          <p:nvPr/>
        </p:nvPicPr>
        <p:blipFill>
          <a:blip r:embed="rId4">
            <a:extLst/>
          </a:blip>
          <a:stretch>
            <a:fillRect/>
          </a:stretch>
        </p:blipFill>
        <p:spPr>
          <a:xfrm>
            <a:off x="528331" y="2079951"/>
            <a:ext cx="5401128" cy="4173599"/>
          </a:xfrm>
          <a:prstGeom prst="rect">
            <a:avLst/>
          </a:prstGeom>
          <a:ln w="12700">
            <a:miter lim="400000"/>
          </a:ln>
        </p:spPr>
      </p:pic>
      <p:sp>
        <p:nvSpPr>
          <p:cNvPr id="452"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3" name="Picture 16" descr="Picture 16"/>
          <p:cNvPicPr>
            <a:picLocks noChangeAspect="1"/>
          </p:cNvPicPr>
          <p:nvPr/>
        </p:nvPicPr>
        <p:blipFill>
          <a:blip r:embed="rId5">
            <a:extLst/>
          </a:blip>
          <a:stretch>
            <a:fillRect/>
          </a:stretch>
        </p:blipFill>
        <p:spPr>
          <a:xfrm>
            <a:off x="3745817" y="3043095"/>
            <a:ext cx="8001001" cy="812801"/>
          </a:xfrm>
          <a:prstGeom prst="rect">
            <a:avLst/>
          </a:prstGeom>
          <a:ln w="12700">
            <a:miter lim="400000"/>
          </a:ln>
          <a:effectLst>
            <a:outerShdw sx="100000" sy="100000" kx="0" ky="0" algn="b" rotWithShape="0" blurRad="50800" dist="38100" dir="2700000">
              <a:srgbClr val="000000">
                <a:alpha val="40000"/>
              </a:srgbClr>
            </a:outerShdw>
          </a:effectLst>
        </p:spPr>
      </p:pic>
      <p:pic>
        <p:nvPicPr>
          <p:cNvPr id="454" name="Picture 3" descr="Picture 3"/>
          <p:cNvPicPr>
            <a:picLocks noChangeAspect="1"/>
          </p:cNvPicPr>
          <p:nvPr/>
        </p:nvPicPr>
        <p:blipFill>
          <a:blip r:embed="rId6">
            <a:extLst/>
          </a:blip>
          <a:stretch>
            <a:fillRect/>
          </a:stretch>
        </p:blipFill>
        <p:spPr>
          <a:xfrm>
            <a:off x="3745817" y="4513079"/>
            <a:ext cx="8001001" cy="1060451"/>
          </a:xfrm>
          <a:prstGeom prst="rect">
            <a:avLst/>
          </a:prstGeom>
          <a:ln w="12700">
            <a:miter lim="400000"/>
          </a:ln>
          <a:effectLst>
            <a:outerShdw sx="100000" sy="100000" kx="0" ky="0" algn="b" rotWithShape="0" blurRad="76200" dist="38100" dir="2700000">
              <a:srgbClr val="000000">
                <a:alpha val="70000"/>
              </a:srgbClr>
            </a:outerShdw>
          </a:effectLst>
        </p:spPr>
      </p:pic>
      <p:sp>
        <p:nvSpPr>
          <p:cNvPr id="455" name="TextBox 17"/>
          <p:cNvSpPr/>
          <p:nvPr/>
        </p:nvSpPr>
        <p:spPr>
          <a:xfrm>
            <a:off x="3882071" y="752185"/>
            <a:ext cx="4427858" cy="688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3900">
                <a:solidFill>
                  <a:srgbClr val="00FDFF"/>
                </a:solidFill>
                <a:effectLst>
                  <a:outerShdw sx="100000" sy="100000" kx="0" ky="0" algn="b" rotWithShape="0" blurRad="76200" dist="76200" dir="2700000">
                    <a:srgbClr val="000000">
                      <a:alpha val="70000"/>
                    </a:srgbClr>
                  </a:outerShdw>
                </a:effectLst>
              </a:defRPr>
            </a:lvl1pPr>
          </a:lstStyle>
          <a:p>
            <a:pPr/>
            <a:r>
              <a:t>AUTOMATING VAERS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57"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458" name="Table 4"/>
          <p:cNvGraphicFramePr/>
          <p:nvPr/>
        </p:nvGraphicFramePr>
        <p:xfrm>
          <a:off x="266447" y="2015107"/>
          <a:ext cx="11615498" cy="917505"/>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566113"/>
                <a:gridCol w="1856830"/>
                <a:gridCol w="1485463"/>
                <a:gridCol w="1868083"/>
                <a:gridCol w="1969366"/>
                <a:gridCol w="2869643"/>
              </a:tblGrid>
              <a:tr h="546664">
                <a:tc>
                  <a:txBody>
                    <a:bodyPr/>
                    <a:lstStyle/>
                    <a:p>
                      <a:pPr algn="ctr">
                        <a:defRPr b="0" sz="1800">
                          <a:solidFill>
                            <a:srgbClr val="000000"/>
                          </a:solidFill>
                          <a:effectLst/>
                        </a:defRPr>
                      </a:pPr>
                      <a:r>
                        <a:rPr b="1">
                          <a:solidFill>
                            <a:srgbClr val="FFFFFF"/>
                          </a:solidFill>
                        </a:rPr>
                        <a:t>Year of IOM Report</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rPr>
                        <a:t>Vaccines Reviewed</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rPr>
                        <a:t># of Conditions Studied</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rPr>
                        <a:t>Literature Supports Causation</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rPr>
                        <a:t>Literature Rejects Causation</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rPr>
                        <a:t>Literature Inadequate to Accept or Reject Causation</a:t>
                      </a:r>
                    </a:p>
                  </a:txBody>
                  <a:tcPr marL="45720" marR="45720" marT="45720" marB="45720" anchor="t" anchorCtr="0" horzOverflow="overflow"/>
                </a:tc>
              </a:tr>
              <a:tr h="370840">
                <a:tc>
                  <a:txBody>
                    <a:bodyPr/>
                    <a:lstStyle/>
                    <a:p>
                      <a:pPr algn="ctr">
                        <a:defRPr sz="1800">
                          <a:effectLst/>
                        </a:defRPr>
                      </a:pPr>
                      <a:r>
                        <a:t>1991</a:t>
                      </a:r>
                    </a:p>
                  </a:txBody>
                  <a:tcPr marL="45720" marR="45720" marT="45720" marB="45720" anchor="t" anchorCtr="0" horzOverflow="overflow"/>
                </a:tc>
                <a:tc>
                  <a:txBody>
                    <a:bodyPr/>
                    <a:lstStyle/>
                    <a:p>
                      <a:pPr algn="ctr">
                        <a:defRPr sz="1800">
                          <a:effectLst/>
                        </a:defRPr>
                      </a:pPr>
                      <a:r>
                        <a:t>DTP</a:t>
                      </a:r>
                    </a:p>
                  </a:txBody>
                  <a:tcPr marL="45720" marR="45720" marT="45720" marB="45720" anchor="t" anchorCtr="0" horzOverflow="overflow"/>
                </a:tc>
                <a:tc>
                  <a:txBody>
                    <a:bodyPr/>
                    <a:lstStyle/>
                    <a:p>
                      <a:pPr algn="ctr">
                        <a:defRPr sz="1800">
                          <a:effectLst/>
                        </a:defRPr>
                      </a:pPr>
                      <a:r>
                        <a:t>22</a:t>
                      </a:r>
                    </a:p>
                  </a:txBody>
                  <a:tcPr marL="45720" marR="45720" marT="45720" marB="45720" anchor="t" anchorCtr="0" horzOverflow="overflow"/>
                </a:tc>
                <a:tc>
                  <a:txBody>
                    <a:bodyPr/>
                    <a:lstStyle/>
                    <a:p>
                      <a:pPr algn="ctr">
                        <a:defRPr sz="1800">
                          <a:effectLst/>
                        </a:defRPr>
                      </a:pPr>
                      <a:r>
                        <a:t>6</a:t>
                      </a:r>
                    </a:p>
                  </a:txBody>
                  <a:tcPr marL="45720" marR="45720" marT="45720" marB="45720" anchor="t" anchorCtr="0" horzOverflow="overflow"/>
                </a:tc>
                <a:tc>
                  <a:txBody>
                    <a:bodyPr/>
                    <a:lstStyle/>
                    <a:p>
                      <a:pPr algn="ctr">
                        <a:defRPr sz="1800">
                          <a:effectLst/>
                        </a:defRPr>
                      </a:pPr>
                      <a:r>
                        <a:t>4</a:t>
                      </a:r>
                    </a:p>
                  </a:txBody>
                  <a:tcPr marL="45720" marR="45720" marT="45720" marB="45720" anchor="t" anchorCtr="0" horzOverflow="overflow"/>
                </a:tc>
                <a:tc>
                  <a:txBody>
                    <a:bodyPr/>
                    <a:lstStyle/>
                    <a:p>
                      <a:pPr algn="ctr">
                        <a:defRPr sz="1800">
                          <a:effectLst/>
                        </a:defRPr>
                      </a:pPr>
                      <a:r>
                        <a:t>12</a:t>
                      </a:r>
                    </a:p>
                  </a:txBody>
                  <a:tcPr marL="45720" marR="45720" marT="45720" marB="45720" anchor="t" anchorCtr="0" horzOverflow="overflow"/>
                </a:tc>
              </a:tr>
            </a:tbl>
          </a:graphicData>
        </a:graphic>
      </p:graphicFrame>
      <p:pic>
        <p:nvPicPr>
          <p:cNvPr id="459" name="Picture 2" descr="Picture 2"/>
          <p:cNvPicPr>
            <a:picLocks noChangeAspect="1"/>
          </p:cNvPicPr>
          <p:nvPr/>
        </p:nvPicPr>
        <p:blipFill>
          <a:blip r:embed="rId3">
            <a:extLst/>
          </a:blip>
          <a:stretch>
            <a:fillRect/>
          </a:stretch>
        </p:blipFill>
        <p:spPr>
          <a:xfrm>
            <a:off x="548956" y="3730063"/>
            <a:ext cx="1795928" cy="2700641"/>
          </a:xfrm>
          <a:prstGeom prst="rect">
            <a:avLst/>
          </a:prstGeom>
          <a:ln w="12700">
            <a:miter lim="400000"/>
          </a:ln>
          <a:effectLst>
            <a:outerShdw sx="100000" sy="100000" kx="0" ky="0" algn="b" rotWithShape="0" blurRad="76200" dist="76200" dir="2700000">
              <a:srgbClr val="000000">
                <a:alpha val="70000"/>
              </a:srgbClr>
            </a:outerShdw>
          </a:effectLst>
        </p:spPr>
      </p:pic>
      <p:grpSp>
        <p:nvGrpSpPr>
          <p:cNvPr id="463" name="Group 3"/>
          <p:cNvGrpSpPr/>
          <p:nvPr/>
        </p:nvGrpSpPr>
        <p:grpSpPr>
          <a:xfrm>
            <a:off x="2775908" y="1922816"/>
            <a:ext cx="9207895" cy="3142082"/>
            <a:chOff x="0" y="0"/>
            <a:chExt cx="9207893" cy="3142080"/>
          </a:xfrm>
        </p:grpSpPr>
        <p:pic>
          <p:nvPicPr>
            <p:cNvPr id="460" name="Picture 9" descr="Picture 9"/>
            <p:cNvPicPr>
              <a:picLocks noChangeAspect="1"/>
            </p:cNvPicPr>
            <p:nvPr/>
          </p:nvPicPr>
          <p:blipFill>
            <a:blip r:embed="rId4">
              <a:extLst/>
            </a:blip>
            <a:stretch>
              <a:fillRect/>
            </a:stretch>
          </p:blipFill>
          <p:spPr>
            <a:xfrm>
              <a:off x="5220701" y="0"/>
              <a:ext cx="3987193" cy="1807247"/>
            </a:xfrm>
            <a:prstGeom prst="rect">
              <a:avLst/>
            </a:prstGeom>
            <a:ln w="12700" cap="flat">
              <a:noFill/>
              <a:miter lim="400000"/>
            </a:ln>
            <a:effectLst>
              <a:outerShdw sx="100000" sy="100000" kx="0" ky="0" algn="b" rotWithShape="0" blurRad="76200" dist="76200" dir="2700000">
                <a:srgbClr val="000000">
                  <a:alpha val="70000"/>
                </a:srgbClr>
              </a:outerShdw>
            </a:effectLst>
          </p:spPr>
        </p:pic>
        <p:sp>
          <p:nvSpPr>
            <p:cNvPr id="461" name="TextBox 12"/>
            <p:cNvSpPr/>
            <p:nvPr/>
          </p:nvSpPr>
          <p:spPr>
            <a:xfrm>
              <a:off x="0" y="1933040"/>
              <a:ext cx="7922572" cy="1209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i="1">
                  <a:solidFill>
                    <a:srgbClr val="FFFF00"/>
                  </a:solidFill>
                  <a:effectLst>
                    <a:outerShdw sx="100000" sy="100000" kx="0" ky="0" algn="b" rotWithShape="0" blurRad="50800" dist="76200" dir="2700000">
                      <a:srgbClr val="000000">
                        <a:alpha val="40000"/>
                      </a:srgbClr>
                    </a:outerShdw>
                  </a:effectLst>
                </a:defRPr>
              </a:lvl1pPr>
            </a:lstStyle>
            <a:p>
              <a:pPr/>
              <a:r>
                <a:t>Aseptic meningitis; Chronic neurologic damage; Learning disabilities and attention-deficit disorder; Hemolytic anemia; Juvenile diabetes; Guillain-Barre syndrome; Erythema multiforme; Peripheral mononeuropathy; Radiculoneuritis and other neuropathies; Thrombocytopenia; Thrombocytopenic purpura</a:t>
              </a:r>
            </a:p>
          </p:txBody>
        </p:sp>
        <p:sp>
          <p:nvSpPr>
            <p:cNvPr id="462" name="Straight Arrow Connector 14"/>
            <p:cNvSpPr/>
            <p:nvPr/>
          </p:nvSpPr>
          <p:spPr>
            <a:xfrm flipV="1">
              <a:off x="5636571" y="1557692"/>
              <a:ext cx="1239521" cy="341846"/>
            </a:xfrm>
            <a:prstGeom prst="line">
              <a:avLst/>
            </a:prstGeom>
            <a:noFill/>
            <a:ln w="101600" cap="flat">
              <a:solidFill>
                <a:srgbClr val="FFFF00"/>
              </a:solidFill>
              <a:prstDash val="solid"/>
              <a:miter lim="800000"/>
              <a:tailEnd type="triangle" w="med" len="med"/>
            </a:ln>
            <a:effectLst>
              <a:outerShdw sx="100000" sy="100000" kx="0" ky="0" algn="b" rotWithShape="0" blurRad="50800" dist="76200" dir="2700000">
                <a:srgbClr val="000000">
                  <a:alpha val="40000"/>
                </a:srgbClr>
              </a:outerShdw>
            </a:effectLst>
          </p:spPr>
          <p:txBody>
            <a:bodyPr wrap="square" lIns="45719" tIns="45719" rIns="45719" bIns="45719" numCol="1" anchor="t">
              <a:noAutofit/>
            </a:bodyPr>
            <a:lstStyle/>
            <a:p>
              <a:pPr/>
            </a:p>
          </p:txBody>
        </p:sp>
      </p:grpSp>
      <p:sp>
        <p:nvSpPr>
          <p:cNvPr id="464" name="TextBox 13"/>
          <p:cNvSpPr/>
          <p:nvPr/>
        </p:nvSpPr>
        <p:spPr>
          <a:xfrm>
            <a:off x="2352909" y="1222700"/>
            <a:ext cx="7157453"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800">
                <a:solidFill>
                  <a:srgbClr val="FFFFFF"/>
                </a:solidFill>
                <a:effectLst>
                  <a:outerShdw sx="100000" sy="100000" kx="0" ky="0" algn="b" rotWithShape="0" blurRad="76200" dist="76200" dir="2700000">
                    <a:srgbClr val="000000">
                      <a:alpha val="70000"/>
                    </a:srgbClr>
                  </a:outerShdw>
                </a:effectLst>
              </a:defRPr>
            </a:pPr>
            <a:r>
              <a:t> </a:t>
            </a:r>
            <a:r>
              <a:rPr b="1">
                <a:solidFill>
                  <a:srgbClr val="00FDFF"/>
                </a:solidFill>
              </a:rPr>
              <a:t>Institute of Medicine Reports on Vaccine Safety</a:t>
            </a:r>
          </a:p>
        </p:txBody>
      </p:sp>
      <p:sp>
        <p:nvSpPr>
          <p:cNvPr id="465" name="TextBox 15"/>
          <p:cNvSpPr/>
          <p:nvPr/>
        </p:nvSpPr>
        <p:spPr>
          <a:xfrm>
            <a:off x="4027845" y="586083"/>
            <a:ext cx="3807580"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pic>
        <p:nvPicPr>
          <p:cNvPr id="466" name="Picture 6" descr="Picture 6"/>
          <p:cNvPicPr>
            <a:picLocks noChangeAspect="1"/>
          </p:cNvPicPr>
          <p:nvPr/>
        </p:nvPicPr>
        <p:blipFill>
          <a:blip r:embed="rId5">
            <a:extLst/>
          </a:blip>
          <a:stretch>
            <a:fillRect/>
          </a:stretch>
        </p:blipFill>
        <p:spPr>
          <a:xfrm>
            <a:off x="1892300" y="5569436"/>
            <a:ext cx="7759700" cy="520701"/>
          </a:xfrm>
          <a:prstGeom prst="rect">
            <a:avLst/>
          </a:prstGeom>
          <a:ln w="12700">
            <a:miter lim="400000"/>
          </a:ln>
          <a:effectLst>
            <a:outerShdw sx="100000" sy="100000" kx="0" ky="0" algn="b" rotWithShape="0" blurRad="76200" dist="38100" dir="27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63"/>
                                        </p:tgtEl>
                                        <p:attrNameLst>
                                          <p:attrName>style.visibility</p:attrName>
                                        </p:attrNameLst>
                                      </p:cBhvr>
                                      <p:to>
                                        <p:strVal val="visible"/>
                                      </p:to>
                                    </p:set>
                                    <p:animEffect filter="dissolve" transition="in">
                                      <p:cBhvr>
                                        <p:cTn id="7" dur="500"/>
                                        <p:tgtEl>
                                          <p:spTgt spid="46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66"/>
                                        </p:tgtEl>
                                        <p:attrNameLst>
                                          <p:attrName>style.visibility</p:attrName>
                                        </p:attrNameLst>
                                      </p:cBhvr>
                                      <p:to>
                                        <p:strVal val="visible"/>
                                      </p:to>
                                    </p:set>
                                    <p:animEffect filter="dissolve" transition="in">
                                      <p:cBhvr>
                                        <p:cTn id="12" dur="5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6" grpId="2"/>
      <p:bldP build="whole" bldLvl="1" animBg="1" rev="0" advAuto="0" spid="463"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68" name="Slide Number Placeholder 1"/>
          <p:cNvSpPr/>
          <p:nvPr>
            <p:ph type="sldNum" sz="quarter" idx="2"/>
          </p:nvPr>
        </p:nvSpPr>
        <p:spPr>
          <a:xfrm>
            <a:off x="11746300" y="139218"/>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9" name="Text Placeholder 3"/>
          <p:cNvSpPr/>
          <p:nvPr/>
        </p:nvSpPr>
        <p:spPr>
          <a:xfrm>
            <a:off x="617673" y="2573378"/>
            <a:ext cx="10234016" cy="12242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a:lnSpc>
                <a:spcPct val="90000"/>
              </a:lnSpc>
              <a:spcBef>
                <a:spcPts val="1000"/>
              </a:spcBef>
              <a:buSzPct val="100000"/>
              <a:buFont typeface="Arial"/>
              <a:buChar char="•"/>
              <a:defRPr b="1" sz="1600"/>
            </a:pPr>
          </a:p>
          <a:p>
            <a:pPr marL="228600" indent="-228600">
              <a:lnSpc>
                <a:spcPct val="90000"/>
              </a:lnSpc>
              <a:spcBef>
                <a:spcPts val="1000"/>
              </a:spcBef>
              <a:buSzPct val="100000"/>
              <a:buFont typeface="Arial"/>
              <a:buChar char="•"/>
              <a:defRPr b="1" sz="1600"/>
            </a:pPr>
            <a:r>
              <a:t>	</a:t>
            </a:r>
            <a:endParaRPr sz="2800"/>
          </a:p>
        </p:txBody>
      </p:sp>
      <p:graphicFrame>
        <p:nvGraphicFramePr>
          <p:cNvPr id="470" name="Table 5"/>
          <p:cNvGraphicFramePr/>
          <p:nvPr/>
        </p:nvGraphicFramePr>
        <p:xfrm>
          <a:off x="266447" y="2166462"/>
          <a:ext cx="11615499" cy="74168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379473"/>
                <a:gridCol w="2174240"/>
                <a:gridCol w="1534160"/>
                <a:gridCol w="2052320"/>
                <a:gridCol w="2001520"/>
                <a:gridCol w="2473785"/>
              </a:tblGrid>
              <a:tr h="370840">
                <a:tc>
                  <a:txBody>
                    <a:bodyPr/>
                    <a:lstStyle/>
                    <a:p>
                      <a:pPr algn="ctr">
                        <a:defRPr b="0" sz="1800">
                          <a:solidFill>
                            <a:srgbClr val="000000"/>
                          </a:solidFill>
                          <a:effectLst/>
                        </a:defRPr>
                      </a:pPr>
                      <a:r>
                        <a:rPr b="1">
                          <a:solidFill>
                            <a:srgbClr val="FFFFFF"/>
                          </a:solidFill>
                        </a:rPr>
                        <a:t>Year of IOM Report</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rPr>
                        <a:t>Vaccines Reviewed</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rPr>
                        <a:t># of Conditions Studied</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rPr>
                        <a:t>Literature Supports Causation</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rPr>
                        <a:t>Literature Rejects Causation</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rPr>
                        <a:t>Literature Inadequate to Accept or Reject Causation</a:t>
                      </a:r>
                    </a:p>
                  </a:txBody>
                  <a:tcPr marL="45720" marR="45720" marT="45720" marB="45720" anchor="t" anchorCtr="0" horzOverflow="overflow"/>
                </a:tc>
              </a:tr>
              <a:tr h="370840">
                <a:tc>
                  <a:txBody>
                    <a:bodyPr/>
                    <a:lstStyle/>
                    <a:p>
                      <a:pPr algn="ctr">
                        <a:defRPr sz="1800">
                          <a:effectLst/>
                        </a:defRPr>
                      </a:pPr>
                      <a:r>
                        <a:t>1994</a:t>
                      </a:r>
                    </a:p>
                  </a:txBody>
                  <a:tcPr marL="45720" marR="45720" marT="45720" marB="45720" anchor="t" anchorCtr="0" horzOverflow="overflow"/>
                </a:tc>
                <a:tc>
                  <a:txBody>
                    <a:bodyPr/>
                    <a:lstStyle/>
                    <a:p>
                      <a:pPr algn="ctr">
                        <a:defRPr sz="1800">
                          <a:effectLst/>
                        </a:defRPr>
                      </a:pPr>
                      <a:r>
                        <a:t>DT, MM, Hep-B &amp; Hib</a:t>
                      </a:r>
                    </a:p>
                  </a:txBody>
                  <a:tcPr marL="45720" marR="45720" marT="45720" marB="45720" anchor="t" anchorCtr="0" horzOverflow="overflow"/>
                </a:tc>
                <a:tc>
                  <a:txBody>
                    <a:bodyPr/>
                    <a:lstStyle/>
                    <a:p>
                      <a:pPr algn="ctr">
                        <a:defRPr sz="1800">
                          <a:effectLst/>
                        </a:defRPr>
                      </a:pPr>
                      <a:r>
                        <a:t>54</a:t>
                      </a:r>
                    </a:p>
                  </a:txBody>
                  <a:tcPr marL="45720" marR="45720" marT="45720" marB="45720" anchor="t" anchorCtr="0" horzOverflow="overflow"/>
                </a:tc>
                <a:tc>
                  <a:txBody>
                    <a:bodyPr/>
                    <a:lstStyle/>
                    <a:p>
                      <a:pPr algn="ctr">
                        <a:defRPr sz="1800">
                          <a:effectLst/>
                        </a:defRPr>
                      </a:pPr>
                      <a:r>
                        <a:t>12</a:t>
                      </a:r>
                    </a:p>
                  </a:txBody>
                  <a:tcPr marL="45720" marR="45720" marT="45720" marB="45720" anchor="t" anchorCtr="0" horzOverflow="overflow"/>
                </a:tc>
                <a:tc>
                  <a:txBody>
                    <a:bodyPr/>
                    <a:lstStyle/>
                    <a:p>
                      <a:pPr algn="ctr">
                        <a:defRPr sz="1800">
                          <a:effectLst/>
                        </a:defRPr>
                      </a:pPr>
                      <a:r>
                        <a:t>4</a:t>
                      </a:r>
                    </a:p>
                  </a:txBody>
                  <a:tcPr marL="45720" marR="45720" marT="45720" marB="45720" anchor="t" anchorCtr="0" horzOverflow="overflow"/>
                </a:tc>
                <a:tc>
                  <a:txBody>
                    <a:bodyPr/>
                    <a:lstStyle/>
                    <a:p>
                      <a:pPr algn="ctr">
                        <a:defRPr sz="1800">
                          <a:effectLst/>
                        </a:defRPr>
                      </a:pPr>
                      <a:r>
                        <a:t>38</a:t>
                      </a:r>
                    </a:p>
                  </a:txBody>
                  <a:tcPr marL="45720" marR="45720" marT="45720" marB="45720" anchor="t" anchorCtr="0" horzOverflow="overflow"/>
                </a:tc>
              </a:tr>
            </a:tbl>
          </a:graphicData>
        </a:graphic>
      </p:graphicFrame>
      <p:pic>
        <p:nvPicPr>
          <p:cNvPr id="471" name="Picture 4" descr="Picture 4"/>
          <p:cNvPicPr>
            <a:picLocks noChangeAspect="1"/>
          </p:cNvPicPr>
          <p:nvPr/>
        </p:nvPicPr>
        <p:blipFill>
          <a:blip r:embed="rId3">
            <a:extLst/>
          </a:blip>
          <a:stretch>
            <a:fillRect/>
          </a:stretch>
        </p:blipFill>
        <p:spPr>
          <a:xfrm>
            <a:off x="495755" y="3985259"/>
            <a:ext cx="1688047" cy="2527301"/>
          </a:xfrm>
          <a:prstGeom prst="rect">
            <a:avLst/>
          </a:prstGeom>
          <a:ln w="12700">
            <a:miter lim="400000"/>
          </a:ln>
          <a:effectLst>
            <a:outerShdw sx="100000" sy="100000" kx="0" ky="0" algn="b" rotWithShape="0" blurRad="50800" dist="76200" dir="2700000">
              <a:srgbClr val="000000">
                <a:alpha val="40000"/>
              </a:srgbClr>
            </a:outerShdw>
          </a:effectLst>
        </p:spPr>
      </p:pic>
      <p:grpSp>
        <p:nvGrpSpPr>
          <p:cNvPr id="475" name="Group 13"/>
          <p:cNvGrpSpPr/>
          <p:nvPr/>
        </p:nvGrpSpPr>
        <p:grpSpPr>
          <a:xfrm>
            <a:off x="2775908" y="2042765"/>
            <a:ext cx="9229017" cy="3005043"/>
            <a:chOff x="0" y="0"/>
            <a:chExt cx="9229015" cy="3005042"/>
          </a:xfrm>
        </p:grpSpPr>
        <p:pic>
          <p:nvPicPr>
            <p:cNvPr id="472" name="Picture 10" descr="Picture 10"/>
            <p:cNvPicPr>
              <a:picLocks noChangeAspect="1"/>
            </p:cNvPicPr>
            <p:nvPr/>
          </p:nvPicPr>
          <p:blipFill>
            <a:blip r:embed="rId4">
              <a:extLst/>
            </a:blip>
            <a:stretch>
              <a:fillRect/>
            </a:stretch>
          </p:blipFill>
          <p:spPr>
            <a:xfrm>
              <a:off x="6123865" y="0"/>
              <a:ext cx="3105151" cy="1625600"/>
            </a:xfrm>
            <a:prstGeom prst="rect">
              <a:avLst/>
            </a:prstGeom>
            <a:ln w="12700" cap="flat">
              <a:noFill/>
              <a:miter lim="400000"/>
            </a:ln>
            <a:effectLst>
              <a:outerShdw sx="100000" sy="100000" kx="0" ky="0" algn="b" rotWithShape="0" blurRad="76200" dist="76200" dir="2700000">
                <a:srgbClr val="000000">
                  <a:alpha val="70000"/>
                </a:srgbClr>
              </a:outerShdw>
            </a:effectLst>
          </p:spPr>
        </p:pic>
        <p:sp>
          <p:nvSpPr>
            <p:cNvPr id="473" name="TextBox 11"/>
            <p:cNvSpPr/>
            <p:nvPr/>
          </p:nvSpPr>
          <p:spPr>
            <a:xfrm>
              <a:off x="0" y="1796002"/>
              <a:ext cx="7922572" cy="1209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i="1">
                  <a:solidFill>
                    <a:srgbClr val="FFFFFF"/>
                  </a:solidFill>
                  <a:effectLst>
                    <a:outerShdw sx="100000" sy="100000" kx="0" ky="0" algn="b" rotWithShape="0" blurRad="50800" dist="76200" dir="2700000">
                      <a:srgbClr val="000000">
                        <a:alpha val="40000"/>
                      </a:srgbClr>
                    </a:outerShdw>
                  </a:effectLst>
                </a:defRPr>
              </a:pPr>
              <a:r>
                <a:t>A partial list of the 38 conditions: </a:t>
              </a:r>
              <a:r>
                <a:rPr>
                  <a:solidFill>
                    <a:srgbClr val="FFFF00"/>
                  </a:solidFill>
                </a:rPr>
                <a:t>Demyelinating diseases of the central nervous system, Sterility, Arthritis, Neuropathy, Residual seizure disorder, Transverse myelitis, Sensorineural deafness, Optic neuritis, Aseptic meningitis, Insulin-dependent diabetes mellitus, SIDS</a:t>
              </a:r>
            </a:p>
          </p:txBody>
        </p:sp>
        <p:sp>
          <p:nvSpPr>
            <p:cNvPr id="474" name="Straight Arrow Connector 12"/>
            <p:cNvSpPr/>
            <p:nvPr/>
          </p:nvSpPr>
          <p:spPr>
            <a:xfrm flipV="1">
              <a:off x="5636571" y="1420653"/>
              <a:ext cx="1239521" cy="341846"/>
            </a:xfrm>
            <a:prstGeom prst="line">
              <a:avLst/>
            </a:prstGeom>
            <a:noFill/>
            <a:ln w="101600" cap="flat">
              <a:solidFill>
                <a:srgbClr val="FFFF00"/>
              </a:solidFill>
              <a:prstDash val="solid"/>
              <a:miter lim="800000"/>
              <a:tailEnd type="triangle" w="med" len="med"/>
            </a:ln>
            <a:effectLst>
              <a:outerShdw sx="100000" sy="100000" kx="0" ky="0" algn="b" rotWithShape="0" blurRad="50800" dist="76200" dir="2700000">
                <a:srgbClr val="000000">
                  <a:alpha val="40000"/>
                </a:srgbClr>
              </a:outerShdw>
            </a:effectLst>
          </p:spPr>
          <p:txBody>
            <a:bodyPr wrap="square" lIns="45719" tIns="45719" rIns="45719" bIns="45719" numCol="1" anchor="t">
              <a:noAutofit/>
            </a:bodyPr>
            <a:lstStyle/>
            <a:p>
              <a:pPr/>
            </a:p>
          </p:txBody>
        </p:sp>
      </p:grpSp>
      <p:sp>
        <p:nvSpPr>
          <p:cNvPr id="476" name="TextBox 14"/>
          <p:cNvSpPr/>
          <p:nvPr/>
        </p:nvSpPr>
        <p:spPr>
          <a:xfrm>
            <a:off x="2352909" y="1295586"/>
            <a:ext cx="7157453"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800">
                <a:solidFill>
                  <a:srgbClr val="FFFFFF"/>
                </a:solidFill>
                <a:effectLst>
                  <a:outerShdw sx="100000" sy="100000" kx="0" ky="0" algn="b" rotWithShape="0" blurRad="76200" dist="76200" dir="2700000">
                    <a:srgbClr val="000000">
                      <a:alpha val="70000"/>
                    </a:srgbClr>
                  </a:outerShdw>
                </a:effectLst>
              </a:defRPr>
            </a:pPr>
            <a:r>
              <a:t> </a:t>
            </a:r>
            <a:r>
              <a:rPr b="1">
                <a:solidFill>
                  <a:srgbClr val="00FDFF"/>
                </a:solidFill>
              </a:rPr>
              <a:t>Institute of Medicine Reports on Vaccine Safety</a:t>
            </a:r>
          </a:p>
        </p:txBody>
      </p:sp>
      <p:sp>
        <p:nvSpPr>
          <p:cNvPr id="477" name="TextBox 15"/>
          <p:cNvSpPr/>
          <p:nvPr/>
        </p:nvSpPr>
        <p:spPr>
          <a:xfrm>
            <a:off x="4027845" y="586083"/>
            <a:ext cx="3807580"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pic>
        <p:nvPicPr>
          <p:cNvPr id="478" name="Picture 8" descr="Picture 8"/>
          <p:cNvPicPr>
            <a:picLocks noChangeAspect="1"/>
          </p:cNvPicPr>
          <p:nvPr/>
        </p:nvPicPr>
        <p:blipFill>
          <a:blip r:embed="rId5">
            <a:extLst/>
          </a:blip>
          <a:stretch>
            <a:fillRect/>
          </a:stretch>
        </p:blipFill>
        <p:spPr>
          <a:xfrm>
            <a:off x="1846579" y="5322687"/>
            <a:ext cx="8001001" cy="819151"/>
          </a:xfrm>
          <a:prstGeom prst="rect">
            <a:avLst/>
          </a:prstGeom>
          <a:ln w="12700">
            <a:miter lim="400000"/>
          </a:ln>
          <a:effectLst>
            <a:outerShdw sx="100000" sy="100000" kx="0" ky="0" algn="b" rotWithShape="0" blurRad="76200" dist="38100" dir="27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75"/>
                                        </p:tgtEl>
                                        <p:attrNameLst>
                                          <p:attrName>style.visibility</p:attrName>
                                        </p:attrNameLst>
                                      </p:cBhvr>
                                      <p:to>
                                        <p:strVal val="visible"/>
                                      </p:to>
                                    </p:set>
                                    <p:animEffect filter="dissolve" transition="in">
                                      <p:cBhvr>
                                        <p:cTn id="7" dur="500"/>
                                        <p:tgtEl>
                                          <p:spTgt spid="47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78"/>
                                        </p:tgtEl>
                                        <p:attrNameLst>
                                          <p:attrName>style.visibility</p:attrName>
                                        </p:attrNameLst>
                                      </p:cBhvr>
                                      <p:to>
                                        <p:strVal val="visible"/>
                                      </p:to>
                                    </p:set>
                                    <p:animEffect filter="dissolve" transition="in">
                                      <p:cBhvr>
                                        <p:cTn id="12" dur="5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5" grpId="1"/>
      <p:bldP build="whole" bldLvl="1" animBg="1" rev="0" advAuto="0" spid="478" grpId="2"/>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0"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481" name="Table 5"/>
          <p:cNvGraphicFramePr/>
          <p:nvPr/>
        </p:nvGraphicFramePr>
        <p:xfrm>
          <a:off x="219312" y="2261408"/>
          <a:ext cx="11615499" cy="37084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284367"/>
                <a:gridCol w="2540000"/>
                <a:gridCol w="1229360"/>
                <a:gridCol w="1940560"/>
                <a:gridCol w="1960879"/>
                <a:gridCol w="2660331"/>
              </a:tblGrid>
              <a:tr h="370840">
                <a:tc>
                  <a:txBody>
                    <a:bodyPr/>
                    <a:lstStyle/>
                    <a:p>
                      <a:pPr algn="ctr">
                        <a:defRPr sz="1800">
                          <a:effectLst/>
                        </a:defRPr>
                      </a:pPr>
                      <a:r>
                        <a:rPr b="1">
                          <a:solidFill>
                            <a:srgbClr val="FFFFFF"/>
                          </a:solidFill>
                        </a:rPr>
                        <a:t>Year of IOM Report</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rPr>
                        <a:t>Vaccines Reviewed</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rPr>
                        <a:t># of Conditions Studied</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rPr>
                        <a:t>Literature Supports Causation</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rPr>
                        <a:t>Literature Rejects Causation</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rPr>
                        <a:t>Literature Inadequate to Accept or Reject Causation</a:t>
                      </a:r>
                    </a:p>
                  </a:txBody>
                  <a:tcPr marL="45720" marR="45720" marT="45720" marB="45720" anchor="t" anchorCtr="0" horzOverflow="overflow">
                    <a:lnB w="38100">
                      <a:solidFill>
                        <a:srgbClr val="FFFFFF"/>
                      </a:solidFill>
                    </a:lnB>
                    <a:solidFill>
                      <a:srgbClr val="000000"/>
                    </a:solidFill>
                  </a:tcPr>
                </a:tc>
              </a:tr>
            </a:tbl>
          </a:graphicData>
        </a:graphic>
      </p:graphicFrame>
      <p:graphicFrame>
        <p:nvGraphicFramePr>
          <p:cNvPr id="482" name="Table 6"/>
          <p:cNvGraphicFramePr/>
          <p:nvPr/>
        </p:nvGraphicFramePr>
        <p:xfrm>
          <a:off x="219312" y="3194407"/>
          <a:ext cx="11615499" cy="37084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274207"/>
                <a:gridCol w="2550160"/>
                <a:gridCol w="1219200"/>
                <a:gridCol w="1940560"/>
                <a:gridCol w="1960879"/>
                <a:gridCol w="2670491"/>
              </a:tblGrid>
              <a:tr h="370840">
                <a:tc>
                  <a:txBody>
                    <a:bodyPr/>
                    <a:lstStyle/>
                    <a:p>
                      <a:pPr algn="ctr">
                        <a:defRPr sz="1800">
                          <a:effectLst/>
                        </a:defRPr>
                      </a:pPr>
                      <a:r>
                        <a:t>2011</a:t>
                      </a:r>
                    </a:p>
                  </a:txBody>
                  <a:tcPr marL="45720" marR="45720" marT="45720" marB="45720" anchor="t" anchorCtr="0" horzOverflow="overflow"/>
                </a:tc>
                <a:tc>
                  <a:txBody>
                    <a:bodyPr/>
                    <a:lstStyle/>
                    <a:p>
                      <a:pPr algn="ctr">
                        <a:defRPr sz="1800">
                          <a:effectLst/>
                        </a:defRPr>
                      </a:pPr>
                      <a:r>
                        <a:t>Varicella, T, Hep-B, MMR</a:t>
                      </a:r>
                    </a:p>
                  </a:txBody>
                  <a:tcPr marL="45720" marR="45720" marT="45720" marB="45720" anchor="t" anchorCtr="0" horzOverflow="overflow"/>
                </a:tc>
                <a:tc>
                  <a:txBody>
                    <a:bodyPr/>
                    <a:lstStyle/>
                    <a:p>
                      <a:pPr algn="ctr">
                        <a:defRPr sz="1800">
                          <a:effectLst/>
                        </a:defRPr>
                      </a:pPr>
                      <a:r>
                        <a:t>155</a:t>
                      </a:r>
                    </a:p>
                  </a:txBody>
                  <a:tcPr marL="45720" marR="45720" marT="45720" marB="45720" anchor="t" anchorCtr="0" horzOverflow="overflow"/>
                </a:tc>
                <a:tc>
                  <a:txBody>
                    <a:bodyPr/>
                    <a:lstStyle/>
                    <a:p>
                      <a:pPr algn="ctr">
                        <a:defRPr sz="1800">
                          <a:effectLst/>
                        </a:defRPr>
                      </a:pPr>
                      <a:r>
                        <a:t>16</a:t>
                      </a:r>
                    </a:p>
                  </a:txBody>
                  <a:tcPr marL="45720" marR="45720" marT="45720" marB="45720" anchor="t" anchorCtr="0" horzOverflow="overflow"/>
                </a:tc>
                <a:tc>
                  <a:txBody>
                    <a:bodyPr/>
                    <a:lstStyle/>
                    <a:p>
                      <a:pPr algn="ctr">
                        <a:defRPr sz="1800">
                          <a:effectLst/>
                        </a:defRPr>
                      </a:pPr>
                      <a:r>
                        <a:t>5</a:t>
                      </a:r>
                    </a:p>
                  </a:txBody>
                  <a:tcPr marL="45720" marR="45720" marT="45720" marB="45720" anchor="t" anchorCtr="0" horzOverflow="overflow"/>
                </a:tc>
                <a:tc>
                  <a:txBody>
                    <a:bodyPr/>
                    <a:lstStyle/>
                    <a:p>
                      <a:pPr algn="ctr">
                        <a:defRPr sz="1800">
                          <a:effectLst/>
                        </a:defRPr>
                      </a:pPr>
                      <a:r>
                        <a:t>135</a:t>
                      </a:r>
                    </a:p>
                  </a:txBody>
                  <a:tcPr marL="45720" marR="45720" marT="45720" marB="45720" anchor="t" anchorCtr="0" horzOverflow="overflow"/>
                </a:tc>
              </a:tr>
            </a:tbl>
          </a:graphicData>
        </a:graphic>
      </p:graphicFrame>
      <p:sp>
        <p:nvSpPr>
          <p:cNvPr id="483" name="TextBox 9"/>
          <p:cNvSpPr/>
          <p:nvPr/>
        </p:nvSpPr>
        <p:spPr>
          <a:xfrm>
            <a:off x="2352909" y="1388821"/>
            <a:ext cx="7157453"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800">
                <a:solidFill>
                  <a:srgbClr val="FFFFFF"/>
                </a:solidFill>
                <a:effectLst>
                  <a:outerShdw sx="100000" sy="100000" kx="0" ky="0" algn="b" rotWithShape="0" blurRad="76200" dist="76200" dir="2700000">
                    <a:srgbClr val="000000">
                      <a:alpha val="70000"/>
                    </a:srgbClr>
                  </a:outerShdw>
                </a:effectLst>
              </a:defRPr>
            </a:pPr>
            <a:r>
              <a:t> </a:t>
            </a:r>
            <a:r>
              <a:rPr b="1">
                <a:solidFill>
                  <a:srgbClr val="00FDFF"/>
                </a:solidFill>
              </a:rPr>
              <a:t>Institute of Medicine Reports on Vaccine Safety</a:t>
            </a:r>
          </a:p>
        </p:txBody>
      </p:sp>
      <p:sp>
        <p:nvSpPr>
          <p:cNvPr id="484" name="TextBox 10"/>
          <p:cNvSpPr/>
          <p:nvPr/>
        </p:nvSpPr>
        <p:spPr>
          <a:xfrm>
            <a:off x="4027845" y="586083"/>
            <a:ext cx="3807580"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pic>
        <p:nvPicPr>
          <p:cNvPr id="485" name="Picture 2" descr="Picture 2"/>
          <p:cNvPicPr>
            <a:picLocks noChangeAspect="1"/>
          </p:cNvPicPr>
          <p:nvPr/>
        </p:nvPicPr>
        <p:blipFill>
          <a:blip r:embed="rId3">
            <a:extLst/>
          </a:blip>
          <a:stretch>
            <a:fillRect/>
          </a:stretch>
        </p:blipFill>
        <p:spPr>
          <a:xfrm>
            <a:off x="656172" y="4066456"/>
            <a:ext cx="1697531" cy="2560683"/>
          </a:xfrm>
          <a:prstGeom prst="rect">
            <a:avLst/>
          </a:prstGeom>
          <a:ln w="12700">
            <a:miter lim="400000"/>
          </a:ln>
          <a:effectLst>
            <a:outerShdw sx="100000" sy="100000" kx="0" ky="0" algn="b" rotWithShape="0" blurRad="50800" dist="76200" dir="2700000">
              <a:srgbClr val="000000">
                <a:alpha val="40000"/>
              </a:srgbClr>
            </a:outerShdw>
          </a:effectLst>
        </p:spPr>
      </p:pic>
      <p:sp>
        <p:nvSpPr>
          <p:cNvPr id="486" name="TextBox 12"/>
          <p:cNvSpPr/>
          <p:nvPr/>
        </p:nvSpPr>
        <p:spPr>
          <a:xfrm>
            <a:off x="2565179" y="4055585"/>
            <a:ext cx="9001760" cy="2606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i="1">
                <a:solidFill>
                  <a:srgbClr val="FFFFFF"/>
                </a:solidFill>
                <a:effectLst>
                  <a:outerShdw sx="100000" sy="100000" kx="0" ky="0" algn="b" rotWithShape="0" blurRad="50800" dist="76200" dir="2700000">
                    <a:srgbClr val="000000">
                      <a:alpha val="40000"/>
                    </a:srgbClr>
                  </a:outerShdw>
                </a:effectLst>
              </a:defRPr>
            </a:pPr>
            <a:r>
              <a:t>A partial list of the 134 conditions: </a:t>
            </a:r>
            <a:r>
              <a:rPr>
                <a:solidFill>
                  <a:srgbClr val="FFFF00"/>
                </a:solidFill>
              </a:rPr>
              <a:t>Encephalitis, Encephalopathy, Infantile Spasms, Afebrile Seizures, Seizures, Cerebellar Antaxia, Anataxia, Autism, Acute Disseminated Encephalomyelitis, Transverse Myelitis, Optic Neuritis, Neuromyelitis Optica, Multiple Sclerosis, Guillain-Barre Syndrome, Chronic Inflammatory Demyelinating Polyneuropathy, Brachial Neuritis, Amyotrophic Lateral Sclerosis, Small Fiber Neuropathy, Chronic Urticaria, Erythema Nodosum, Systemic Lupus Erythematosus, Polyarteritis Nodosa, Psoriatic Arthritis, Reactive Arthritis, Rheumatoid Arthritis, Juvenile Idiopathic Arthritis, Arthralgia, Autoimmune Hepatitis, Stroke, Chronic Headache, Fibromyalgia, Sudden Infant Death Syndrome, Hearing Loss, Thrombocytopenia, Immune Thrombocytopenic Purpura</a:t>
            </a:r>
          </a:p>
        </p:txBody>
      </p:sp>
      <p:pic>
        <p:nvPicPr>
          <p:cNvPr id="487" name="pasted-image.tiff" descr="pasted-image.tiff"/>
          <p:cNvPicPr>
            <a:picLocks noChangeAspect="1"/>
          </p:cNvPicPr>
          <p:nvPr/>
        </p:nvPicPr>
        <p:blipFill>
          <a:blip r:embed="rId4">
            <a:extLst/>
          </a:blip>
          <a:stretch>
            <a:fillRect/>
          </a:stretch>
        </p:blipFill>
        <p:spPr>
          <a:xfrm>
            <a:off x="8613282" y="2115358"/>
            <a:ext cx="3505201" cy="1790701"/>
          </a:xfrm>
          <a:prstGeom prst="rect">
            <a:avLst/>
          </a:prstGeom>
          <a:ln w="12700">
            <a:miter lim="400000"/>
          </a:ln>
        </p:spPr>
      </p:pic>
      <p:sp>
        <p:nvSpPr>
          <p:cNvPr id="488" name="Straight Arrow Connector 13"/>
          <p:cNvSpPr/>
          <p:nvPr/>
        </p:nvSpPr>
        <p:spPr>
          <a:xfrm flipV="1">
            <a:off x="7868600" y="3583848"/>
            <a:ext cx="1488760" cy="271574"/>
          </a:xfrm>
          <a:prstGeom prst="line">
            <a:avLst/>
          </a:prstGeom>
          <a:ln w="101600">
            <a:solidFill>
              <a:srgbClr val="FFFF00"/>
            </a:solidFill>
            <a:miter/>
            <a:tailEnd type="triangle"/>
          </a:ln>
          <a:effectLst>
            <a:outerShdw sx="100000" sy="100000" kx="0" ky="0" algn="b" rotWithShape="0" blurRad="50800" dist="76200" dir="2700000">
              <a:srgbClr val="000000">
                <a:alpha val="40000"/>
              </a:srgbClr>
            </a:outerShdw>
          </a:effectLst>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86"/>
                                        </p:tgtEl>
                                        <p:attrNameLst>
                                          <p:attrName>style.visibility</p:attrName>
                                        </p:attrNameLst>
                                      </p:cBhvr>
                                      <p:to>
                                        <p:strVal val="visible"/>
                                      </p:to>
                                    </p:set>
                                    <p:animEffect filter="dissolve" transition="in">
                                      <p:cBhvr>
                                        <p:cTn id="7" dur="500"/>
                                        <p:tgtEl>
                                          <p:spTgt spid="486"/>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488"/>
                                        </p:tgtEl>
                                        <p:attrNameLst>
                                          <p:attrName>style.visibility</p:attrName>
                                        </p:attrNameLst>
                                      </p:cBhvr>
                                      <p:to>
                                        <p:strVal val="visible"/>
                                      </p:to>
                                    </p:set>
                                    <p:animEffect filter="dissolve" transition="in">
                                      <p:cBhvr>
                                        <p:cTn id="11" dur="500"/>
                                        <p:tgtEl>
                                          <p:spTgt spid="488"/>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487"/>
                                        </p:tgtEl>
                                        <p:attrNameLst>
                                          <p:attrName>style.visibility</p:attrName>
                                        </p:attrNameLst>
                                      </p:cBhvr>
                                      <p:to>
                                        <p:strVal val="visible"/>
                                      </p:to>
                                    </p:set>
                                    <p:animEffect filter="dissolve" transition="in">
                                      <p:cBhvr>
                                        <p:cTn id="15" dur="1000"/>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8" grpId="2"/>
      <p:bldP build="whole" bldLvl="1" animBg="1" rev="0" advAuto="0" spid="486" grpId="1"/>
      <p:bldP build="whole" bldLvl="1" animBg="1" rev="0" advAuto="0" spid="487" grpId="3"/>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0"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1" name="Picture 14" descr="Picture 14"/>
          <p:cNvPicPr>
            <a:picLocks noChangeAspect="1"/>
          </p:cNvPicPr>
          <p:nvPr/>
        </p:nvPicPr>
        <p:blipFill>
          <a:blip r:embed="rId3">
            <a:extLst/>
          </a:blip>
          <a:stretch>
            <a:fillRect/>
          </a:stretch>
        </p:blipFill>
        <p:spPr>
          <a:xfrm>
            <a:off x="5820797" y="1909741"/>
            <a:ext cx="5322526" cy="4332125"/>
          </a:xfrm>
          <a:prstGeom prst="rect">
            <a:avLst/>
          </a:prstGeom>
          <a:ln w="12700">
            <a:miter lim="400000"/>
          </a:ln>
          <a:effectLst>
            <a:outerShdw sx="100000" sy="100000" kx="0" ky="0" algn="b" rotWithShape="0" blurRad="76200" dist="76200" dir="2700000">
              <a:srgbClr val="000000">
                <a:alpha val="70000"/>
              </a:srgbClr>
            </a:outerShdw>
          </a:effectLst>
        </p:spPr>
      </p:pic>
      <p:sp>
        <p:nvSpPr>
          <p:cNvPr id="492" name="TextBox 6"/>
          <p:cNvSpPr/>
          <p:nvPr/>
        </p:nvSpPr>
        <p:spPr>
          <a:xfrm>
            <a:off x="2352906" y="986302"/>
            <a:ext cx="7157454"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800">
                <a:solidFill>
                  <a:srgbClr val="FFFFFF"/>
                </a:solidFill>
                <a:effectLst>
                  <a:outerShdw sx="100000" sy="100000" kx="0" ky="0" algn="b" rotWithShape="0" blurRad="76200" dist="76200" dir="2700000">
                    <a:srgbClr val="000000">
                      <a:alpha val="70000"/>
                    </a:srgbClr>
                  </a:outerShdw>
                </a:effectLst>
              </a:defRPr>
            </a:pPr>
            <a:r>
              <a:t> </a:t>
            </a:r>
            <a:r>
              <a:rPr b="1">
                <a:solidFill>
                  <a:srgbClr val="00FDFF"/>
                </a:solidFill>
              </a:rPr>
              <a:t>Institute of Medicine Reports on Vaccine Safety</a:t>
            </a:r>
          </a:p>
        </p:txBody>
      </p:sp>
      <p:sp>
        <p:nvSpPr>
          <p:cNvPr id="493" name="TextBox 7"/>
          <p:cNvSpPr/>
          <p:nvPr/>
        </p:nvSpPr>
        <p:spPr>
          <a:xfrm>
            <a:off x="4027845" y="586083"/>
            <a:ext cx="3807580"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pic>
        <p:nvPicPr>
          <p:cNvPr id="494" name="Picture 5" descr="Picture 5"/>
          <p:cNvPicPr>
            <a:picLocks noChangeAspect="1"/>
          </p:cNvPicPr>
          <p:nvPr/>
        </p:nvPicPr>
        <p:blipFill>
          <a:blip r:embed="rId4">
            <a:extLst/>
          </a:blip>
          <a:stretch>
            <a:fillRect/>
          </a:stretch>
        </p:blipFill>
        <p:spPr>
          <a:xfrm>
            <a:off x="766617" y="1509522"/>
            <a:ext cx="3919105" cy="5225472"/>
          </a:xfrm>
          <a:prstGeom prst="rect">
            <a:avLst/>
          </a:prstGeom>
          <a:ln w="12700">
            <a:miter lim="400000"/>
          </a:ln>
        </p:spPr>
      </p:pic>
      <p:sp>
        <p:nvSpPr>
          <p:cNvPr id="495" name="TextBox 4"/>
          <p:cNvSpPr/>
          <p:nvPr/>
        </p:nvSpPr>
        <p:spPr>
          <a:xfrm>
            <a:off x="3376024" y="6457994"/>
            <a:ext cx="118991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200">
                <a:solidFill>
                  <a:schemeClr val="accent1"/>
                </a:solidFill>
              </a:defRPr>
            </a:lvl1pPr>
          </a:lstStyle>
          <a:p>
            <a:pPr/>
            <a:r>
              <a:t>2011 IOM Report</a:t>
            </a:r>
          </a:p>
        </p:txBody>
      </p:sp>
      <p:sp>
        <p:nvSpPr>
          <p:cNvPr id="496" name="Straight Connector 8"/>
          <p:cNvSpPr/>
          <p:nvPr/>
        </p:nvSpPr>
        <p:spPr>
          <a:xfrm>
            <a:off x="2898475" y="2665561"/>
            <a:ext cx="477550" cy="1"/>
          </a:xfrm>
          <a:prstGeom prst="line">
            <a:avLst/>
          </a:prstGeom>
          <a:ln w="15875">
            <a:solidFill>
              <a:srgbClr val="FF0000"/>
            </a:solidFill>
            <a:miter/>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91"/>
                                        </p:tgtEl>
                                        <p:attrNameLst>
                                          <p:attrName>style.visibility</p:attrName>
                                        </p:attrNameLst>
                                      </p:cBhvr>
                                      <p:to>
                                        <p:strVal val="visible"/>
                                      </p:to>
                                    </p:set>
                                    <p:animEffect filter="dissolve" transition="in">
                                      <p:cBhvr>
                                        <p:cTn id="7" dur="500"/>
                                        <p:tgtEl>
                                          <p:spTgt spid="4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1"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8"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9" name="TextBox 15"/>
          <p:cNvSpPr/>
          <p:nvPr/>
        </p:nvSpPr>
        <p:spPr>
          <a:xfrm>
            <a:off x="1540005" y="568200"/>
            <a:ext cx="2955886" cy="535941"/>
          </a:xfrm>
          <a:prstGeom prst="rect">
            <a:avLst/>
          </a:prstGeom>
          <a:ln w="12700">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wrap="none" lIns="45719" rIns="45719">
            <a:spAutoFit/>
          </a:bodyPr>
          <a:lstStyle>
            <a:lvl1pPr>
              <a:defRPr b="1" sz="2800">
                <a:solidFill>
                  <a:srgbClr val="00FDFF"/>
                </a:solidFill>
              </a:defRPr>
            </a:lvl1pPr>
          </a:lstStyle>
          <a:p>
            <a:pPr/>
            <a:r>
              <a:t>Childhood Vaccines</a:t>
            </a:r>
          </a:p>
        </p:txBody>
      </p:sp>
      <p:sp>
        <p:nvSpPr>
          <p:cNvPr id="500" name="Hepatitis B (1 day)…"/>
          <p:cNvSpPr/>
          <p:nvPr/>
        </p:nvSpPr>
        <p:spPr>
          <a:xfrm>
            <a:off x="218811" y="1143241"/>
            <a:ext cx="6125597" cy="5846065"/>
          </a:xfrm>
          <a:prstGeom prst="rect">
            <a:avLst/>
          </a:prstGeom>
          <a:ln w="12700">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lIns="45719" rIns="45719" numCol="3" spcCol="306279"/>
          <a:lstStyle/>
          <a:p>
            <a:pPr>
              <a:defRPr sz="1400">
                <a:solidFill>
                  <a:srgbClr val="FFFFFF"/>
                </a:solidFill>
              </a:defRPr>
            </a:pPr>
            <a:r>
              <a:t>Hepatitis B (1 day)</a:t>
            </a:r>
            <a:endParaRPr i="1"/>
          </a:p>
          <a:p>
            <a:pPr>
              <a:defRPr sz="1400">
                <a:solidFill>
                  <a:srgbClr val="FFFFFF"/>
                </a:solidFill>
              </a:defRPr>
            </a:pPr>
            <a:r>
              <a:t>Hepatitis B (1 month)</a:t>
            </a:r>
          </a:p>
          <a:p>
            <a:pPr>
              <a:defRPr sz="1400">
                <a:solidFill>
                  <a:srgbClr val="FFFFFF"/>
                </a:solidFill>
              </a:defRPr>
            </a:pPr>
          </a:p>
          <a:p>
            <a:pPr>
              <a:defRPr sz="1400">
                <a:solidFill>
                  <a:srgbClr val="FFFFFF"/>
                </a:solidFill>
              </a:defRPr>
            </a:pPr>
            <a:r>
              <a:t>DTaP (2 months)</a:t>
            </a:r>
            <a:endParaRPr i="1"/>
          </a:p>
          <a:p>
            <a:pPr>
              <a:defRPr sz="1400">
                <a:solidFill>
                  <a:srgbClr val="FFFFFF"/>
                </a:solidFill>
              </a:defRPr>
            </a:pPr>
            <a:r>
              <a:t>Polio (2 months)</a:t>
            </a:r>
            <a:endParaRPr i="1"/>
          </a:p>
          <a:p>
            <a:pPr>
              <a:defRPr sz="1400">
                <a:solidFill>
                  <a:srgbClr val="FFFFFF"/>
                </a:solidFill>
              </a:defRPr>
            </a:pPr>
            <a:r>
              <a:t>Hib (2 months)</a:t>
            </a:r>
            <a:endParaRPr i="1"/>
          </a:p>
          <a:p>
            <a:pPr>
              <a:defRPr sz="1400">
                <a:solidFill>
                  <a:srgbClr val="FFFFFF"/>
                </a:solidFill>
              </a:defRPr>
            </a:pPr>
            <a:r>
              <a:t>PCV (2 months)</a:t>
            </a:r>
            <a:endParaRPr i="1"/>
          </a:p>
          <a:p>
            <a:pPr>
              <a:defRPr sz="1400">
                <a:solidFill>
                  <a:srgbClr val="FFFFFF"/>
                </a:solidFill>
              </a:defRPr>
            </a:pPr>
            <a:r>
              <a:t>Rotavirus (2 months)</a:t>
            </a:r>
            <a:endParaRPr i="1"/>
          </a:p>
          <a:p>
            <a:pPr>
              <a:defRPr sz="1400">
                <a:solidFill>
                  <a:srgbClr val="FFFFFF"/>
                </a:solidFill>
              </a:defRPr>
            </a:pPr>
          </a:p>
          <a:p>
            <a:pPr>
              <a:defRPr sz="1400">
                <a:solidFill>
                  <a:srgbClr val="FFFFFF"/>
                </a:solidFill>
              </a:defRPr>
            </a:pPr>
            <a:r>
              <a:t>DTaP (4 months)</a:t>
            </a:r>
            <a:endParaRPr i="1"/>
          </a:p>
          <a:p>
            <a:pPr>
              <a:defRPr sz="1400">
                <a:solidFill>
                  <a:srgbClr val="FFFFFF"/>
                </a:solidFill>
              </a:defRPr>
            </a:pPr>
            <a:r>
              <a:t>Polio (4 months)</a:t>
            </a:r>
            <a:endParaRPr i="1"/>
          </a:p>
          <a:p>
            <a:pPr>
              <a:defRPr sz="1400">
                <a:solidFill>
                  <a:srgbClr val="FFFFFF"/>
                </a:solidFill>
              </a:defRPr>
            </a:pPr>
            <a:r>
              <a:t>Hib (4 months)</a:t>
            </a:r>
            <a:endParaRPr i="1"/>
          </a:p>
          <a:p>
            <a:pPr>
              <a:defRPr sz="1400">
                <a:solidFill>
                  <a:srgbClr val="FFFFFF"/>
                </a:solidFill>
              </a:defRPr>
            </a:pPr>
            <a:r>
              <a:t>PCV (4 months)</a:t>
            </a:r>
            <a:endParaRPr i="1"/>
          </a:p>
          <a:p>
            <a:pPr>
              <a:defRPr sz="1400">
                <a:solidFill>
                  <a:srgbClr val="FFFFFF"/>
                </a:solidFill>
              </a:defRPr>
            </a:pPr>
            <a:r>
              <a:t>Rotavirus (4 months)</a:t>
            </a:r>
            <a:endParaRPr i="1"/>
          </a:p>
          <a:p>
            <a:pPr>
              <a:defRPr i="1" sz="1400">
                <a:solidFill>
                  <a:srgbClr val="FFFFFF"/>
                </a:solidFill>
              </a:defRPr>
            </a:pPr>
            <a:r>
              <a:t> </a:t>
            </a:r>
          </a:p>
          <a:p>
            <a:pPr>
              <a:defRPr sz="1400">
                <a:solidFill>
                  <a:srgbClr val="FFFFFF"/>
                </a:solidFill>
              </a:defRPr>
            </a:pPr>
            <a:r>
              <a:t>DTaP (6 months)</a:t>
            </a:r>
            <a:endParaRPr i="1"/>
          </a:p>
          <a:p>
            <a:pPr>
              <a:defRPr sz="1400">
                <a:solidFill>
                  <a:srgbClr val="FFFFFF"/>
                </a:solidFill>
              </a:defRPr>
            </a:pPr>
            <a:r>
              <a:t>Polio (6 months)</a:t>
            </a:r>
            <a:endParaRPr i="1"/>
          </a:p>
          <a:p>
            <a:pPr>
              <a:defRPr sz="1400">
                <a:solidFill>
                  <a:srgbClr val="FFFFFF"/>
                </a:solidFill>
              </a:defRPr>
            </a:pPr>
            <a:r>
              <a:t>Hepatitis B (6 months)</a:t>
            </a:r>
            <a:endParaRPr i="1"/>
          </a:p>
          <a:p>
            <a:pPr>
              <a:defRPr sz="1400">
                <a:solidFill>
                  <a:srgbClr val="FFFFFF"/>
                </a:solidFill>
              </a:defRPr>
            </a:pPr>
            <a:r>
              <a:t>Hib (6 months)</a:t>
            </a:r>
            <a:endParaRPr i="1"/>
          </a:p>
          <a:p>
            <a:pPr>
              <a:defRPr sz="1400">
                <a:solidFill>
                  <a:srgbClr val="FFFFFF"/>
                </a:solidFill>
              </a:defRPr>
            </a:pPr>
            <a:r>
              <a:t>PCV (6 months)</a:t>
            </a:r>
            <a:endParaRPr i="1"/>
          </a:p>
          <a:p>
            <a:pPr>
              <a:defRPr sz="1400">
                <a:solidFill>
                  <a:srgbClr val="FFFFFF"/>
                </a:solidFill>
              </a:defRPr>
            </a:pPr>
            <a:r>
              <a:t>Rotavirus (6 months)</a:t>
            </a:r>
            <a:endParaRPr i="1"/>
          </a:p>
          <a:p>
            <a:pPr>
              <a:defRPr sz="1400">
                <a:solidFill>
                  <a:srgbClr val="FFFFFF"/>
                </a:solidFill>
              </a:defRPr>
            </a:pPr>
            <a:r>
              <a:t>Influenza (6 months)</a:t>
            </a:r>
            <a:endParaRPr i="1"/>
          </a:p>
          <a:p>
            <a:pPr>
              <a:defRPr b="1" sz="1400">
                <a:solidFill>
                  <a:srgbClr val="FFFB00"/>
                </a:solidFill>
              </a:defRPr>
            </a:pPr>
            <a:r>
              <a:t>MMR (12 months)</a:t>
            </a:r>
            <a:endParaRPr i="1"/>
          </a:p>
          <a:p>
            <a:pPr>
              <a:defRPr sz="1400">
                <a:solidFill>
                  <a:srgbClr val="FFFFFF"/>
                </a:solidFill>
              </a:defRPr>
            </a:pPr>
            <a:endParaRPr i="1"/>
          </a:p>
          <a:p>
            <a:pPr>
              <a:defRPr sz="1400">
                <a:solidFill>
                  <a:srgbClr val="FFFFFF"/>
                </a:solidFill>
              </a:defRPr>
            </a:pPr>
            <a:endParaRPr i="1"/>
          </a:p>
          <a:p>
            <a:pPr>
              <a:defRPr sz="1400">
                <a:solidFill>
                  <a:srgbClr val="FFFFFF"/>
                </a:solidFill>
              </a:defRPr>
            </a:pPr>
            <a:endParaRPr i="1"/>
          </a:p>
          <a:p>
            <a:pPr>
              <a:defRPr sz="1400">
                <a:solidFill>
                  <a:srgbClr val="FFFFFF"/>
                </a:solidFill>
              </a:defRPr>
            </a:pPr>
            <a:r>
              <a:t>Varicella (12 months)</a:t>
            </a:r>
            <a:endParaRPr i="1"/>
          </a:p>
          <a:p>
            <a:pPr>
              <a:defRPr sz="1400">
                <a:solidFill>
                  <a:srgbClr val="FFFFFF"/>
                </a:solidFill>
              </a:defRPr>
            </a:pPr>
            <a:r>
              <a:t>Hib (12 months)</a:t>
            </a:r>
            <a:endParaRPr i="1"/>
          </a:p>
          <a:p>
            <a:pPr>
              <a:defRPr sz="1400">
                <a:solidFill>
                  <a:srgbClr val="FFFFFF"/>
                </a:solidFill>
              </a:defRPr>
            </a:pPr>
            <a:r>
              <a:t>Hepatitis A(12 months)</a:t>
            </a:r>
            <a:endParaRPr i="1"/>
          </a:p>
          <a:p>
            <a:pPr>
              <a:defRPr sz="1400">
                <a:solidFill>
                  <a:srgbClr val="FFFFFF"/>
                </a:solidFill>
              </a:defRPr>
            </a:pPr>
            <a:r>
              <a:t>PCV (12 months)</a:t>
            </a:r>
            <a:endParaRPr i="1"/>
          </a:p>
          <a:p>
            <a:pPr>
              <a:defRPr i="1" sz="1400">
                <a:solidFill>
                  <a:srgbClr val="FFFFFF"/>
                </a:solidFill>
              </a:defRPr>
            </a:pPr>
            <a:r>
              <a:t> </a:t>
            </a:r>
          </a:p>
          <a:p>
            <a:pPr>
              <a:defRPr sz="1400">
                <a:solidFill>
                  <a:srgbClr val="FFFFFF"/>
                </a:solidFill>
              </a:defRPr>
            </a:pPr>
            <a:r>
              <a:t>DTaP (15 months)</a:t>
            </a:r>
            <a:endParaRPr i="1"/>
          </a:p>
          <a:p>
            <a:pPr>
              <a:defRPr i="1" sz="1400">
                <a:solidFill>
                  <a:srgbClr val="FFFFFF"/>
                </a:solidFill>
              </a:defRPr>
            </a:pPr>
            <a:r>
              <a:t> </a:t>
            </a:r>
          </a:p>
          <a:p>
            <a:pPr>
              <a:defRPr sz="1400">
                <a:solidFill>
                  <a:srgbClr val="FFFFFF"/>
                </a:solidFill>
              </a:defRPr>
            </a:pPr>
            <a:r>
              <a:t>Hepatitis A(18 months)</a:t>
            </a:r>
            <a:endParaRPr i="1"/>
          </a:p>
          <a:p>
            <a:pPr>
              <a:defRPr sz="1400">
                <a:solidFill>
                  <a:srgbClr val="FFFFFF"/>
                </a:solidFill>
              </a:defRPr>
            </a:pPr>
            <a:r>
              <a:t>Influenza (18 months)</a:t>
            </a:r>
            <a:endParaRPr i="1"/>
          </a:p>
          <a:p>
            <a:pPr>
              <a:defRPr i="1" sz="1400">
                <a:solidFill>
                  <a:srgbClr val="FFFFFF"/>
                </a:solidFill>
              </a:defRPr>
            </a:pPr>
            <a:r>
              <a:t> </a:t>
            </a:r>
          </a:p>
          <a:p>
            <a:pPr>
              <a:defRPr sz="1400">
                <a:solidFill>
                  <a:srgbClr val="FFFFFF"/>
                </a:solidFill>
              </a:defRPr>
            </a:pPr>
            <a:r>
              <a:t>Influenza (2 years)</a:t>
            </a:r>
            <a:endParaRPr i="1"/>
          </a:p>
          <a:p>
            <a:pPr>
              <a:defRPr i="1" sz="1400">
                <a:solidFill>
                  <a:srgbClr val="FFFFFF"/>
                </a:solidFill>
              </a:defRPr>
            </a:pPr>
            <a:r>
              <a:t> </a:t>
            </a:r>
          </a:p>
          <a:p>
            <a:pPr>
              <a:defRPr sz="1400">
                <a:solidFill>
                  <a:srgbClr val="FFFFFF"/>
                </a:solidFill>
              </a:defRPr>
            </a:pPr>
            <a:r>
              <a:t>Influenza (3 years)</a:t>
            </a:r>
            <a:endParaRPr i="1"/>
          </a:p>
          <a:p>
            <a:pPr>
              <a:defRPr i="1" sz="1400">
                <a:solidFill>
                  <a:srgbClr val="FFFFFF"/>
                </a:solidFill>
              </a:defRPr>
            </a:pPr>
            <a:r>
              <a:t> </a:t>
            </a:r>
          </a:p>
          <a:p>
            <a:pPr>
              <a:defRPr sz="1400">
                <a:solidFill>
                  <a:srgbClr val="FFFFFF"/>
                </a:solidFill>
              </a:defRPr>
            </a:pPr>
            <a:r>
              <a:t>Influenza (4 years)</a:t>
            </a:r>
            <a:endParaRPr i="1"/>
          </a:p>
          <a:p>
            <a:pPr>
              <a:defRPr sz="1400">
                <a:solidFill>
                  <a:srgbClr val="FFFFFF"/>
                </a:solidFill>
              </a:defRPr>
            </a:pPr>
            <a:r>
              <a:t>DTaP (4 years)</a:t>
            </a:r>
            <a:endParaRPr i="1"/>
          </a:p>
          <a:p>
            <a:pPr>
              <a:defRPr b="1" sz="1400">
                <a:solidFill>
                  <a:srgbClr val="FFFB00"/>
                </a:solidFill>
              </a:defRPr>
            </a:pPr>
            <a:r>
              <a:t>MMR (4 years)</a:t>
            </a:r>
            <a:endParaRPr i="1"/>
          </a:p>
          <a:p>
            <a:pPr>
              <a:defRPr sz="1400">
                <a:solidFill>
                  <a:srgbClr val="FFFFFF"/>
                </a:solidFill>
              </a:defRPr>
            </a:pPr>
            <a:r>
              <a:t>IPV</a:t>
            </a:r>
            <a:r>
              <a:rPr i="1"/>
              <a:t> </a:t>
            </a:r>
            <a:r>
              <a:t>(4 years)</a:t>
            </a:r>
            <a:endParaRPr i="1"/>
          </a:p>
          <a:p>
            <a:pPr>
              <a:defRPr sz="1400">
                <a:solidFill>
                  <a:srgbClr val="FFFFFF"/>
                </a:solidFill>
              </a:defRPr>
            </a:pPr>
            <a:r>
              <a:t>Varicella (4 years)</a:t>
            </a:r>
            <a:endParaRPr i="1"/>
          </a:p>
          <a:p>
            <a:pPr>
              <a:defRPr i="1" sz="1400">
                <a:solidFill>
                  <a:srgbClr val="FFFFFF"/>
                </a:solidFill>
              </a:defRPr>
            </a:pPr>
            <a:r>
              <a:t> </a:t>
            </a:r>
          </a:p>
          <a:p>
            <a:pPr>
              <a:defRPr sz="1400">
                <a:solidFill>
                  <a:srgbClr val="FFFFFF"/>
                </a:solidFill>
              </a:defRPr>
            </a:pPr>
            <a:r>
              <a:t>Influenza (5 years)</a:t>
            </a:r>
            <a:endParaRPr i="1"/>
          </a:p>
          <a:p>
            <a:pPr>
              <a:defRPr sz="1400">
                <a:solidFill>
                  <a:srgbClr val="FFFFFF"/>
                </a:solidFill>
              </a:defRPr>
            </a:pPr>
            <a:r>
              <a:t>Influenza (6 years)</a:t>
            </a:r>
            <a:endParaRPr i="1"/>
          </a:p>
          <a:p>
            <a:pPr>
              <a:defRPr sz="1400">
                <a:solidFill>
                  <a:srgbClr val="FFFFFF"/>
                </a:solidFill>
              </a:defRPr>
            </a:pPr>
            <a:r>
              <a:t>Influenza (7 years)</a:t>
            </a:r>
            <a:endParaRPr i="1"/>
          </a:p>
          <a:p>
            <a:pPr>
              <a:defRPr sz="1400">
                <a:solidFill>
                  <a:srgbClr val="FFFFFF"/>
                </a:solidFill>
              </a:defRPr>
            </a:pPr>
            <a:r>
              <a:t>Influenza (8 years)</a:t>
            </a:r>
            <a:endParaRPr i="1"/>
          </a:p>
          <a:p>
            <a:pPr>
              <a:defRPr sz="1400">
                <a:solidFill>
                  <a:srgbClr val="FFFFFF"/>
                </a:solidFill>
              </a:defRPr>
            </a:pPr>
            <a:r>
              <a:t>Influenza (9 years)</a:t>
            </a:r>
            <a:endParaRPr i="1"/>
          </a:p>
          <a:p>
            <a:pPr>
              <a:defRPr sz="1400">
                <a:solidFill>
                  <a:srgbClr val="FFFFFF"/>
                </a:solidFill>
              </a:defRPr>
            </a:pPr>
            <a:r>
              <a:t>Influenza (10 years)</a:t>
            </a:r>
            <a:endParaRPr i="1"/>
          </a:p>
          <a:p>
            <a:pPr>
              <a:defRPr i="1" sz="1400">
                <a:solidFill>
                  <a:srgbClr val="FFFFFF"/>
                </a:solidFill>
              </a:defRPr>
            </a:pPr>
            <a:r>
              <a:t> HPV (11 years)</a:t>
            </a:r>
          </a:p>
          <a:p>
            <a:pPr>
              <a:defRPr sz="1400">
                <a:solidFill>
                  <a:srgbClr val="FFFFFF"/>
                </a:solidFill>
              </a:defRPr>
            </a:pPr>
            <a:r>
              <a:rPr i="1"/>
              <a:t>Men ACWY (11 years)</a:t>
            </a:r>
            <a:endParaRPr i="1"/>
          </a:p>
          <a:p>
            <a:pPr>
              <a:defRPr sz="1400">
                <a:solidFill>
                  <a:srgbClr val="FFFFFF"/>
                </a:solidFill>
              </a:defRPr>
            </a:pPr>
            <a:r>
              <a:t>Influenza (11 years)</a:t>
            </a:r>
            <a:endParaRPr i="1"/>
          </a:p>
          <a:p>
            <a:pPr>
              <a:defRPr sz="1400">
                <a:solidFill>
                  <a:srgbClr val="FFFFFF"/>
                </a:solidFill>
              </a:defRPr>
            </a:pPr>
            <a:r>
              <a:t>TDaP (11 years)</a:t>
            </a:r>
            <a:endParaRPr i="1"/>
          </a:p>
          <a:p>
            <a:pPr>
              <a:defRPr i="1" sz="1400">
                <a:solidFill>
                  <a:srgbClr val="FFFFFF"/>
                </a:solidFill>
              </a:defRPr>
            </a:pPr>
            <a:r>
              <a:t> </a:t>
            </a:r>
          </a:p>
          <a:p>
            <a:pPr>
              <a:defRPr sz="1400">
                <a:solidFill>
                  <a:srgbClr val="FFFFFF"/>
                </a:solidFill>
              </a:defRPr>
            </a:pPr>
            <a:r>
              <a:t>HPV (11 ½ years)</a:t>
            </a:r>
            <a:endParaRPr i="1"/>
          </a:p>
          <a:p>
            <a:pPr>
              <a:defRPr i="1" sz="1400">
                <a:solidFill>
                  <a:srgbClr val="FFFFFF"/>
                </a:solidFill>
              </a:defRPr>
            </a:pPr>
            <a:r>
              <a:t> </a:t>
            </a:r>
          </a:p>
          <a:p>
            <a:pPr>
              <a:defRPr sz="1400">
                <a:solidFill>
                  <a:srgbClr val="FFFFFF"/>
                </a:solidFill>
              </a:defRPr>
            </a:pPr>
            <a:r>
              <a:t>Influenza (12 years)</a:t>
            </a:r>
            <a:endParaRPr i="1"/>
          </a:p>
          <a:p>
            <a:pPr>
              <a:defRPr sz="1400">
                <a:solidFill>
                  <a:srgbClr val="FFFFFF"/>
                </a:solidFill>
              </a:defRPr>
            </a:pPr>
            <a:r>
              <a:t> </a:t>
            </a:r>
            <a:endParaRPr i="1"/>
          </a:p>
          <a:p>
            <a:pPr>
              <a:defRPr sz="1400">
                <a:solidFill>
                  <a:srgbClr val="FFFFFF"/>
                </a:solidFill>
              </a:defRPr>
            </a:pPr>
            <a:r>
              <a:t>Influenza (13 years)</a:t>
            </a:r>
            <a:endParaRPr i="1"/>
          </a:p>
          <a:p>
            <a:pPr>
              <a:defRPr i="1" sz="1400">
                <a:solidFill>
                  <a:srgbClr val="FFFFFF"/>
                </a:solidFill>
              </a:defRPr>
            </a:pPr>
            <a:r>
              <a:t> </a:t>
            </a:r>
          </a:p>
          <a:p>
            <a:pPr>
              <a:defRPr sz="1400">
                <a:solidFill>
                  <a:srgbClr val="FFFFFF"/>
                </a:solidFill>
              </a:defRPr>
            </a:pPr>
            <a:r>
              <a:t>Influenza (14 years)</a:t>
            </a:r>
            <a:endParaRPr i="1"/>
          </a:p>
          <a:p>
            <a:pPr>
              <a:defRPr i="1" sz="1400">
                <a:solidFill>
                  <a:srgbClr val="FFFFFF"/>
                </a:solidFill>
              </a:defRPr>
            </a:pPr>
            <a:r>
              <a:t> </a:t>
            </a:r>
          </a:p>
          <a:p>
            <a:pPr>
              <a:defRPr sz="1400">
                <a:solidFill>
                  <a:srgbClr val="FFFFFF"/>
                </a:solidFill>
              </a:defRPr>
            </a:pPr>
            <a:r>
              <a:t>Influenza (15 years)</a:t>
            </a:r>
            <a:endParaRPr i="1"/>
          </a:p>
          <a:p>
            <a:pPr>
              <a:defRPr i="1" sz="1400">
                <a:solidFill>
                  <a:srgbClr val="FFFFFF"/>
                </a:solidFill>
              </a:defRPr>
            </a:pPr>
            <a:r>
              <a:t> </a:t>
            </a:r>
          </a:p>
          <a:p>
            <a:pPr>
              <a:defRPr sz="1400">
                <a:solidFill>
                  <a:srgbClr val="FFFFFF"/>
                </a:solidFill>
              </a:defRPr>
            </a:pPr>
            <a:r>
              <a:t>Men ACWY (16 years)</a:t>
            </a:r>
            <a:endParaRPr i="1"/>
          </a:p>
          <a:p>
            <a:pPr>
              <a:defRPr sz="1400">
                <a:solidFill>
                  <a:srgbClr val="FFFFFF"/>
                </a:solidFill>
              </a:defRPr>
            </a:pPr>
            <a:r>
              <a:t>Influenza (16 years)</a:t>
            </a:r>
            <a:endParaRPr i="1"/>
          </a:p>
          <a:p>
            <a:pPr>
              <a:defRPr i="1" sz="1400">
                <a:solidFill>
                  <a:srgbClr val="FFFFFF"/>
                </a:solidFill>
              </a:defRPr>
            </a:pPr>
            <a:r>
              <a:t> </a:t>
            </a:r>
          </a:p>
          <a:p>
            <a:pPr>
              <a:defRPr sz="1400">
                <a:solidFill>
                  <a:srgbClr val="FFFFFF"/>
                </a:solidFill>
              </a:defRPr>
            </a:pPr>
            <a:r>
              <a:t>Influenza (17 years)</a:t>
            </a:r>
            <a:endParaRPr i="1"/>
          </a:p>
          <a:p>
            <a:pPr>
              <a:defRPr i="1" sz="1400">
                <a:solidFill>
                  <a:srgbClr val="FFFFFF"/>
                </a:solidFill>
              </a:defRPr>
            </a:pPr>
            <a:r>
              <a:t> </a:t>
            </a:r>
          </a:p>
          <a:p>
            <a:pPr>
              <a:defRPr sz="1400">
                <a:solidFill>
                  <a:srgbClr val="FFFFFF"/>
                </a:solidFill>
              </a:defRPr>
            </a:pPr>
            <a:r>
              <a:t>Influenza (18 years)</a:t>
            </a:r>
            <a:endParaRPr i="1"/>
          </a:p>
        </p:txBody>
      </p:sp>
      <p:grpSp>
        <p:nvGrpSpPr>
          <p:cNvPr id="504" name="Group"/>
          <p:cNvGrpSpPr/>
          <p:nvPr/>
        </p:nvGrpSpPr>
        <p:grpSpPr>
          <a:xfrm>
            <a:off x="6612035" y="568200"/>
            <a:ext cx="6239712" cy="6172729"/>
            <a:chOff x="0" y="278514"/>
            <a:chExt cx="6239711" cy="6172728"/>
          </a:xfrm>
        </p:grpSpPr>
        <p:sp>
          <p:nvSpPr>
            <p:cNvPr id="501" name="TextBox 14"/>
            <p:cNvSpPr/>
            <p:nvPr/>
          </p:nvSpPr>
          <p:spPr>
            <a:xfrm>
              <a:off x="742713" y="278514"/>
              <a:ext cx="3943193" cy="850871"/>
            </a:xfrm>
            <a:prstGeom prst="rect">
              <a:avLst/>
            </a:prstGeom>
            <a:noFill/>
            <a:ln w="12700" cap="flat">
              <a:noFill/>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ctr">
                <a:defRPr b="1" sz="2800">
                  <a:solidFill>
                    <a:srgbClr val="00FDFF"/>
                  </a:solidFill>
                </a:defRPr>
              </a:pPr>
              <a:r>
                <a:t>Vaccine Ingredients</a:t>
              </a:r>
            </a:p>
            <a:p>
              <a:pPr algn="ctr">
                <a:defRPr sz="1600">
                  <a:solidFill>
                    <a:srgbClr val="FFFFFF"/>
                  </a:solidFill>
                </a:defRPr>
              </a:pPr>
              <a:r>
                <a:t>(Partial List)</a:t>
              </a:r>
            </a:p>
          </p:txBody>
        </p:sp>
        <p:sp>
          <p:nvSpPr>
            <p:cNvPr id="502" name="Rectangle 17"/>
            <p:cNvSpPr/>
            <p:nvPr/>
          </p:nvSpPr>
          <p:spPr>
            <a:xfrm>
              <a:off x="3177505" y="4655516"/>
              <a:ext cx="1139352" cy="24636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503" name="TextBox 23"/>
            <p:cNvSpPr/>
            <p:nvPr/>
          </p:nvSpPr>
          <p:spPr>
            <a:xfrm>
              <a:off x="0" y="994074"/>
              <a:ext cx="6239712" cy="54571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2" spcCol="311985" anchor="t">
              <a:noAutofit/>
            </a:bodyPr>
            <a:lstStyle/>
            <a:p>
              <a:pPr>
                <a:defRPr sz="1400">
                  <a:solidFill>
                    <a:srgbClr val="FFFFFF"/>
                  </a:solidFill>
                  <a:effectLst>
                    <a:outerShdw sx="100000" sy="100000" kx="0" ky="0" algn="b" rotWithShape="0" blurRad="50800" dist="76200" dir="2700000">
                      <a:srgbClr val="000000">
                        <a:alpha val="70000"/>
                      </a:srgbClr>
                    </a:outerShdw>
                  </a:effectLst>
                </a:defRPr>
              </a:pPr>
              <a:r>
                <a:t>2-phenoxethanol</a:t>
              </a:r>
            </a:p>
            <a:p>
              <a:pPr>
                <a:defRPr sz="1400">
                  <a:solidFill>
                    <a:srgbClr val="FFFFFF"/>
                  </a:solidFill>
                  <a:effectLst>
                    <a:outerShdw sx="100000" sy="100000" kx="0" ky="0" algn="b" rotWithShape="0" blurRad="50800" dist="76200" dir="2700000">
                      <a:srgbClr val="000000">
                        <a:alpha val="70000"/>
                      </a:srgbClr>
                    </a:outerShdw>
                  </a:effectLst>
                </a:defRPr>
              </a:pPr>
              <a:r>
                <a:t>Complex fermentation medium Detergent</a:t>
              </a:r>
            </a:p>
            <a:p>
              <a:pPr>
                <a:defRPr sz="1400">
                  <a:solidFill>
                    <a:srgbClr val="FFFFFF"/>
                  </a:solidFill>
                  <a:effectLst>
                    <a:outerShdw sx="100000" sy="100000" kx="0" ky="0" algn="b" rotWithShape="0" blurRad="50800" dist="76200" dir="2700000">
                      <a:srgbClr val="000000">
                        <a:alpha val="70000"/>
                      </a:srgbClr>
                    </a:outerShdw>
                  </a:effectLst>
                </a:defRPr>
              </a:pPr>
              <a:r>
                <a:t>5 rdimethyl</a:t>
              </a:r>
            </a:p>
            <a:p>
              <a:pPr>
                <a:defRPr sz="1400">
                  <a:solidFill>
                    <a:srgbClr val="FFFFFF"/>
                  </a:solidFill>
                  <a:effectLst>
                    <a:outerShdw sx="100000" sy="100000" kx="0" ky="0" algn="b" rotWithShape="0" blurRad="50800" dist="76200" dir="2700000">
                      <a:srgbClr val="000000">
                        <a:alpha val="70000"/>
                      </a:srgbClr>
                    </a:outerShdw>
                  </a:effectLst>
                </a:defRPr>
              </a:pPr>
              <a:r>
                <a:t>1-beta-cyclodextrin</a:t>
              </a:r>
            </a:p>
            <a:p>
              <a:pPr>
                <a:defRPr sz="1400">
                  <a:solidFill>
                    <a:srgbClr val="FFFFFF"/>
                  </a:solidFill>
                  <a:effectLst>
                    <a:outerShdw sx="100000" sy="100000" kx="0" ky="0" algn="b" rotWithShape="0" blurRad="50800" dist="76200" dir="2700000">
                      <a:srgbClr val="000000">
                        <a:alpha val="70000"/>
                      </a:srgbClr>
                    </a:outerShdw>
                  </a:effectLst>
                </a:defRPr>
              </a:pPr>
              <a:r>
                <a:t>Eagle MEM modified medium</a:t>
              </a:r>
            </a:p>
            <a:p>
              <a:pPr>
                <a:defRPr sz="1400">
                  <a:solidFill>
                    <a:srgbClr val="FFFFFF"/>
                  </a:solidFill>
                  <a:effectLst>
                    <a:outerShdw sx="100000" sy="100000" kx="0" ky="0" algn="b" rotWithShape="0" blurRad="50800" dist="76200" dir="2700000">
                      <a:srgbClr val="000000">
                        <a:alpha val="70000"/>
                      </a:srgbClr>
                    </a:outerShdw>
                  </a:effectLst>
                </a:defRPr>
              </a:pPr>
              <a:r>
                <a:t>Enzymes</a:t>
              </a:r>
            </a:p>
            <a:p>
              <a:pPr>
                <a:defRPr sz="1400">
                  <a:solidFill>
                    <a:srgbClr val="FFFFFF"/>
                  </a:solidFill>
                  <a:effectLst>
                    <a:outerShdw sx="100000" sy="100000" kx="0" ky="0" algn="b" rotWithShape="0" blurRad="50800" dist="76200" dir="2700000">
                      <a:srgbClr val="000000">
                        <a:alpha val="70000"/>
                      </a:srgbClr>
                    </a:outerShdw>
                  </a:effectLst>
                </a:defRPr>
              </a:pPr>
              <a:r>
                <a:t>Formaldahyde</a:t>
              </a:r>
            </a:p>
            <a:p>
              <a:pPr>
                <a:defRPr sz="1400">
                  <a:solidFill>
                    <a:srgbClr val="FFFFFF"/>
                  </a:solidFill>
                  <a:effectLst>
                    <a:outerShdw sx="100000" sy="100000" kx="0" ky="0" algn="b" rotWithShape="0" blurRad="50800" dist="76200" dir="2700000">
                      <a:srgbClr val="000000">
                        <a:alpha val="70000"/>
                      </a:srgbClr>
                    </a:outerShdw>
                  </a:effectLst>
                </a:defRPr>
              </a:pPr>
              <a:r>
                <a:t>Gelatin</a:t>
              </a:r>
            </a:p>
            <a:p>
              <a:pPr>
                <a:defRPr sz="1400">
                  <a:solidFill>
                    <a:srgbClr val="FFFFFF"/>
                  </a:solidFill>
                  <a:effectLst>
                    <a:outerShdw sx="100000" sy="100000" kx="0" ky="0" algn="b" rotWithShape="0" blurRad="50800" dist="76200" dir="2700000">
                      <a:srgbClr val="000000">
                        <a:alpha val="70000"/>
                      </a:srgbClr>
                    </a:outerShdw>
                  </a:effectLst>
                </a:defRPr>
              </a:pPr>
              <a:r>
                <a:t>Glutaraldehide</a:t>
              </a:r>
            </a:p>
            <a:p>
              <a:pPr>
                <a:defRPr sz="1400">
                  <a:solidFill>
                    <a:srgbClr val="FFFFFF"/>
                  </a:solidFill>
                  <a:effectLst>
                    <a:outerShdw sx="100000" sy="100000" kx="0" ky="0" algn="b" rotWithShape="0" blurRad="50800" dist="76200" dir="2700000">
                      <a:srgbClr val="000000">
                        <a:alpha val="70000"/>
                      </a:srgbClr>
                    </a:outerShdw>
                  </a:effectLst>
                </a:defRPr>
              </a:pPr>
              <a:r>
                <a:t>Heminchloride</a:t>
              </a:r>
            </a:p>
            <a:p>
              <a:pPr>
                <a:defRPr sz="1400">
                  <a:solidFill>
                    <a:srgbClr val="FFFFFF"/>
                  </a:solidFill>
                  <a:effectLst>
                    <a:outerShdw sx="100000" sy="100000" kx="0" ky="0" algn="b" rotWithShape="0" blurRad="50800" dist="76200" dir="2700000">
                      <a:srgbClr val="000000">
                        <a:alpha val="70000"/>
                      </a:srgbClr>
                    </a:outerShdw>
                  </a:effectLst>
                </a:defRPr>
              </a:pPr>
              <a:r>
                <a:t>Hydrolyzed galtin</a:t>
              </a:r>
            </a:p>
            <a:p>
              <a:pPr>
                <a:defRPr sz="1400">
                  <a:solidFill>
                    <a:srgbClr val="FFFFFF"/>
                  </a:solidFill>
                  <a:effectLst>
                    <a:outerShdw sx="100000" sy="100000" kx="0" ky="0" algn="b" rotWithShape="0" blurRad="50800" dist="76200" dir="2700000">
                      <a:srgbClr val="000000">
                        <a:alpha val="70000"/>
                      </a:srgbClr>
                    </a:outerShdw>
                  </a:effectLst>
                </a:defRPr>
              </a:pPr>
              <a:r>
                <a:t>Lactalbumin hydrolysate</a:t>
              </a:r>
            </a:p>
            <a:p>
              <a:pPr>
                <a:defRPr sz="1400">
                  <a:solidFill>
                    <a:srgbClr val="FFFFFF"/>
                  </a:solidFill>
                  <a:effectLst>
                    <a:outerShdw sx="100000" sy="100000" kx="0" ky="0" algn="b" rotWithShape="0" blurRad="50800" dist="76200" dir="2700000">
                      <a:srgbClr val="000000">
                        <a:alpha val="70000"/>
                      </a:srgbClr>
                    </a:outerShdw>
                  </a:effectLst>
                </a:defRPr>
              </a:pPr>
              <a:r>
                <a:t>Medium 199</a:t>
              </a:r>
            </a:p>
            <a:p>
              <a:pPr>
                <a:defRPr sz="1400">
                  <a:solidFill>
                    <a:srgbClr val="FFFFFF"/>
                  </a:solidFill>
                  <a:effectLst>
                    <a:outerShdw sx="100000" sy="100000" kx="0" ky="0" algn="b" rotWithShape="0" blurRad="50800" dist="76200" dir="2700000">
                      <a:srgbClr val="000000">
                        <a:alpha val="70000"/>
                      </a:srgbClr>
                    </a:outerShdw>
                  </a:effectLst>
                </a:defRPr>
              </a:pPr>
              <a:r>
                <a:t>Minimum Essential Medium</a:t>
              </a:r>
            </a:p>
            <a:p>
              <a:pPr>
                <a:defRPr sz="1400">
                  <a:solidFill>
                    <a:srgbClr val="FFFFFF"/>
                  </a:solidFill>
                  <a:effectLst>
                    <a:outerShdw sx="100000" sy="100000" kx="0" ky="0" algn="b" rotWithShape="0" blurRad="50800" dist="76200" dir="2700000">
                      <a:srgbClr val="000000">
                        <a:alpha val="70000"/>
                      </a:srgbClr>
                    </a:outerShdw>
                  </a:effectLst>
                </a:defRPr>
              </a:pPr>
              <a:r>
                <a:t>Modified Mueller’s growth medium</a:t>
              </a:r>
            </a:p>
            <a:p>
              <a:pPr>
                <a:defRPr sz="1400">
                  <a:solidFill>
                    <a:srgbClr val="FFFFFF"/>
                  </a:solidFill>
                  <a:effectLst>
                    <a:outerShdw sx="100000" sy="100000" kx="0" ky="0" algn="b" rotWithShape="0" blurRad="50800" dist="76200" dir="2700000">
                      <a:srgbClr val="000000">
                        <a:alpha val="70000"/>
                      </a:srgbClr>
                    </a:outerShdw>
                  </a:effectLst>
                </a:defRPr>
              </a:pPr>
              <a:r>
                <a:t>Modified Stainer-Scholte liquid medium</a:t>
              </a:r>
            </a:p>
            <a:p>
              <a:pPr>
                <a:defRPr sz="1400">
                  <a:solidFill>
                    <a:srgbClr val="FFFFFF"/>
                  </a:solidFill>
                  <a:effectLst>
                    <a:outerShdw sx="100000" sy="100000" kx="0" ky="0" algn="b" rotWithShape="0" blurRad="50800" dist="76200" dir="2700000">
                      <a:srgbClr val="000000">
                        <a:alpha val="70000"/>
                      </a:srgbClr>
                    </a:outerShdw>
                  </a:effectLst>
                </a:defRPr>
              </a:pPr>
              <a:r>
                <a:t>Neomycin</a:t>
              </a:r>
            </a:p>
            <a:p>
              <a:pPr>
                <a:defRPr sz="1400">
                  <a:solidFill>
                    <a:srgbClr val="FFFFFF"/>
                  </a:solidFill>
                  <a:effectLst>
                    <a:outerShdw sx="100000" sy="100000" kx="0" ky="0" algn="b" rotWithShape="0" blurRad="50800" dist="76200" dir="2700000">
                      <a:srgbClr val="000000">
                        <a:alpha val="70000"/>
                      </a:srgbClr>
                    </a:outerShdw>
                  </a:effectLst>
                </a:defRPr>
              </a:pPr>
              <a:r>
                <a:t>Neomycin Sulphate</a:t>
              </a:r>
            </a:p>
            <a:p>
              <a:pPr>
                <a:defRPr sz="1400">
                  <a:solidFill>
                    <a:srgbClr val="FFFFFF"/>
                  </a:solidFill>
                  <a:effectLst>
                    <a:outerShdw sx="100000" sy="100000" kx="0" ky="0" algn="b" rotWithShape="0" blurRad="50800" dist="76200" dir="2700000">
                      <a:srgbClr val="000000">
                        <a:alpha val="70000"/>
                      </a:srgbClr>
                    </a:outerShdw>
                  </a:effectLst>
                </a:defRPr>
              </a:pPr>
              <a:r>
                <a:t>Phenol polymyxin B</a:t>
              </a:r>
            </a:p>
            <a:p>
              <a:pPr>
                <a:defRPr sz="1400">
                  <a:solidFill>
                    <a:srgbClr val="FFFFFF"/>
                  </a:solidFill>
                  <a:effectLst>
                    <a:outerShdw sx="100000" sy="100000" kx="0" ky="0" algn="b" rotWithShape="0" blurRad="50800" dist="76200" dir="2700000">
                      <a:srgbClr val="000000">
                        <a:alpha val="70000"/>
                      </a:srgbClr>
                    </a:outerShdw>
                  </a:effectLst>
                </a:defRPr>
              </a:pPr>
              <a:r>
                <a:t>Polymyxin B Sulphate</a:t>
              </a:r>
            </a:p>
            <a:p>
              <a:pPr>
                <a:defRPr sz="1400">
                  <a:solidFill>
                    <a:srgbClr val="FFFFFF"/>
                  </a:solidFill>
                  <a:effectLst>
                    <a:outerShdw sx="100000" sy="100000" kx="0" ky="0" algn="b" rotWithShape="0" blurRad="50800" dist="76200" dir="2700000">
                      <a:srgbClr val="000000">
                        <a:alpha val="70000"/>
                      </a:srgbClr>
                    </a:outerShdw>
                  </a:effectLst>
                </a:defRPr>
              </a:pPr>
              <a:r>
                <a:t>Polysorbate 80</a:t>
              </a:r>
            </a:p>
            <a:p>
              <a:pPr>
                <a:defRPr sz="1400">
                  <a:solidFill>
                    <a:srgbClr val="FFFFFF"/>
                  </a:solidFill>
                  <a:effectLst>
                    <a:outerShdw sx="100000" sy="100000" kx="0" ky="0" algn="b" rotWithShape="0" blurRad="50800" dist="76200" dir="2700000">
                      <a:srgbClr val="000000">
                        <a:alpha val="70000"/>
                      </a:srgbClr>
                    </a:outerShdw>
                  </a:effectLst>
                </a:defRPr>
              </a:pPr>
              <a:r>
                <a:t>Soy Peptone</a:t>
              </a:r>
            </a:p>
            <a:p>
              <a:pPr>
                <a:defRPr sz="1400">
                  <a:solidFill>
                    <a:srgbClr val="FFFFFF"/>
                  </a:solidFill>
                  <a:effectLst>
                    <a:outerShdw sx="100000" sy="100000" kx="0" ky="0" algn="b" rotWithShape="0" blurRad="50800" dist="76200" dir="2700000">
                      <a:srgbClr val="000000">
                        <a:alpha val="70000"/>
                      </a:srgbClr>
                    </a:outerShdw>
                  </a:effectLst>
                </a:defRPr>
              </a:pPr>
              <a:r>
                <a:t>Stainer-Scholte medium</a:t>
              </a:r>
            </a:p>
            <a:p>
              <a:pPr>
                <a:defRPr sz="1400">
                  <a:solidFill>
                    <a:srgbClr val="FFFFFF"/>
                  </a:solidFill>
                  <a:effectLst>
                    <a:outerShdw sx="100000" sy="100000" kx="0" ky="0" algn="b" rotWithShape="0" blurRad="50800" dist="76200" dir="2700000">
                      <a:srgbClr val="000000">
                        <a:alpha val="70000"/>
                      </a:srgbClr>
                    </a:outerShdw>
                  </a:effectLst>
                </a:defRPr>
              </a:pPr>
              <a:r>
                <a:t>Streptomycin </a:t>
              </a:r>
            </a:p>
            <a:p>
              <a:pPr>
                <a:defRPr sz="1400">
                  <a:solidFill>
                    <a:srgbClr val="FFFFFF"/>
                  </a:solidFill>
                  <a:effectLst>
                    <a:outerShdw sx="100000" sy="100000" kx="0" ky="0" algn="b" rotWithShape="0" blurRad="50800" dist="76200" dir="2700000">
                      <a:srgbClr val="000000">
                        <a:alpha val="70000"/>
                      </a:srgbClr>
                    </a:outerShdw>
                  </a:effectLst>
                </a:defRPr>
              </a:pPr>
              <a:r>
                <a:t>Yeast</a:t>
              </a:r>
            </a:p>
            <a:p>
              <a:pPr>
                <a:defRPr sz="1400">
                  <a:solidFill>
                    <a:srgbClr val="FFFFFF"/>
                  </a:solidFill>
                  <a:effectLst>
                    <a:outerShdw sx="100000" sy="100000" kx="0" ky="0" algn="b" rotWithShape="0" blurRad="50800" dist="76200" dir="2700000">
                      <a:srgbClr val="000000">
                        <a:alpha val="70000"/>
                      </a:srgbClr>
                    </a:outerShdw>
                  </a:effectLst>
                </a:defRPr>
              </a:pPr>
              <a:r>
                <a:t>Yeast Protein</a:t>
              </a:r>
            </a:p>
            <a:p>
              <a:pPr>
                <a:defRPr b="1" sz="1400">
                  <a:solidFill>
                    <a:srgbClr val="FFFB00"/>
                  </a:solidFill>
                  <a:effectLst>
                    <a:outerShdw sx="100000" sy="100000" kx="0" ky="0" algn="b" rotWithShape="0" blurRad="50800" dist="76200" dir="2700000">
                      <a:srgbClr val="000000">
                        <a:alpha val="70000"/>
                      </a:srgbClr>
                    </a:outerShdw>
                  </a:effectLst>
                </a:defRPr>
              </a:pPr>
              <a:r>
                <a:t>thimerosal</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04"/>
                                        </p:tgtEl>
                                        <p:attrNameLst>
                                          <p:attrName>style.visibility</p:attrName>
                                        </p:attrNameLst>
                                      </p:cBhvr>
                                      <p:to>
                                        <p:strVal val="visible"/>
                                      </p:to>
                                    </p:set>
                                    <p:animEffect filter="dissolve" transition="in">
                                      <p:cBhvr>
                                        <p:cTn id="7" dur="500"/>
                                        <p:tgtEl>
                                          <p:spTgt spid="5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4"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Slide Number Placeholder 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7" name="TextBox 7"/>
          <p:cNvSpPr/>
          <p:nvPr/>
        </p:nvSpPr>
        <p:spPr>
          <a:xfrm>
            <a:off x="4027845" y="586083"/>
            <a:ext cx="3807580"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sp>
        <p:nvSpPr>
          <p:cNvPr id="508" name="TextBox 4"/>
          <p:cNvSpPr/>
          <p:nvPr/>
        </p:nvSpPr>
        <p:spPr>
          <a:xfrm>
            <a:off x="3831149" y="6100126"/>
            <a:ext cx="4403041" cy="396241"/>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FFFFFF"/>
                </a:solidFill>
              </a:defRPr>
            </a:lvl1pPr>
          </a:lstStyle>
          <a:p>
            <a:pPr/>
            <a:r>
              <a:t>Dr. Bernadine Healy, Former Head of NIH</a:t>
            </a:r>
          </a:p>
        </p:txBody>
      </p:sp>
      <p:pic>
        <p:nvPicPr>
          <p:cNvPr id="509" name="BernadineHealy-v5-2078.mov" descr="BernadineHealy-v5-2078.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884499" y="1239629"/>
            <a:ext cx="8296340" cy="466669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6991996" fill="hold"/>
                                        <p:tgtEl>
                                          <p:spTgt spid="50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09"/>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11"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2" name="Picture 10" descr="Picture 10"/>
          <p:cNvPicPr>
            <a:picLocks noChangeAspect="1"/>
          </p:cNvPicPr>
          <p:nvPr/>
        </p:nvPicPr>
        <p:blipFill>
          <a:blip r:embed="rId3">
            <a:extLst/>
          </a:blip>
          <a:stretch>
            <a:fillRect/>
          </a:stretch>
        </p:blipFill>
        <p:spPr>
          <a:xfrm>
            <a:off x="884682" y="2245135"/>
            <a:ext cx="2247901" cy="3416301"/>
          </a:xfrm>
          <a:prstGeom prst="rect">
            <a:avLst/>
          </a:prstGeom>
          <a:ln w="12700">
            <a:miter lim="400000"/>
          </a:ln>
          <a:effectLst>
            <a:outerShdw sx="100000" sy="100000" kx="0" ky="0" algn="b" rotWithShape="0" blurRad="50800" dist="76200" dir="2700000">
              <a:srgbClr val="000000">
                <a:alpha val="40000"/>
              </a:srgbClr>
            </a:outerShdw>
          </a:effectLst>
        </p:spPr>
      </p:pic>
      <p:sp>
        <p:nvSpPr>
          <p:cNvPr id="513" name="TextBox 15"/>
          <p:cNvSpPr/>
          <p:nvPr/>
        </p:nvSpPr>
        <p:spPr>
          <a:xfrm>
            <a:off x="4027845" y="586083"/>
            <a:ext cx="3807580"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sp>
        <p:nvSpPr>
          <p:cNvPr id="514" name="TextBox 16"/>
          <p:cNvSpPr/>
          <p:nvPr/>
        </p:nvSpPr>
        <p:spPr>
          <a:xfrm>
            <a:off x="2078344" y="1150896"/>
            <a:ext cx="7706579"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2400">
                <a:solidFill>
                  <a:srgbClr val="00FDFF"/>
                </a:solidFill>
                <a:effectLst>
                  <a:outerShdw sx="100000" sy="100000" kx="0" ky="0" algn="b" rotWithShape="0" blurRad="76200" dist="76200" dir="2700000">
                    <a:srgbClr val="000000">
                      <a:alpha val="70000"/>
                    </a:srgbClr>
                  </a:outerShdw>
                </a:effectLst>
              </a:defRPr>
            </a:lvl1pPr>
          </a:lstStyle>
          <a:p>
            <a:pPr/>
            <a:r>
              <a:t>2013 IOM Report on Safety of Entire Immunization Schedule</a:t>
            </a:r>
          </a:p>
        </p:txBody>
      </p:sp>
      <p:sp>
        <p:nvSpPr>
          <p:cNvPr id="515" name="TextBox 2"/>
          <p:cNvSpPr/>
          <p:nvPr/>
        </p:nvSpPr>
        <p:spPr>
          <a:xfrm>
            <a:off x="10038432" y="6480140"/>
            <a:ext cx="2110468"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a:defRPr sz="1400">
                <a:solidFill>
                  <a:srgbClr val="D9D9D9"/>
                </a:solidFill>
              </a:defRPr>
            </a:lvl1pPr>
          </a:lstStyle>
          <a:p>
            <a:pPr/>
            <a:r>
              <a:t>2008 Interview 5 years later</a:t>
            </a:r>
          </a:p>
        </p:txBody>
      </p:sp>
      <p:pic>
        <p:nvPicPr>
          <p:cNvPr id="516" name="Picture 3" descr="Picture 3"/>
          <p:cNvPicPr>
            <a:picLocks noChangeAspect="1"/>
          </p:cNvPicPr>
          <p:nvPr/>
        </p:nvPicPr>
        <p:blipFill>
          <a:blip r:embed="rId4">
            <a:extLst/>
          </a:blip>
          <a:stretch>
            <a:fillRect/>
          </a:stretch>
        </p:blipFill>
        <p:spPr>
          <a:xfrm>
            <a:off x="3648343" y="1844879"/>
            <a:ext cx="7819757" cy="1950318"/>
          </a:xfrm>
          <a:prstGeom prst="rect">
            <a:avLst/>
          </a:prstGeom>
          <a:ln w="12700">
            <a:miter lim="400000"/>
          </a:ln>
          <a:effectLst>
            <a:outerShdw sx="100000" sy="100000" kx="0" ky="0" algn="b" rotWithShape="0" blurRad="76200" dist="38100" dir="2700000">
              <a:srgbClr val="000000">
                <a:alpha val="70000"/>
              </a:srgbClr>
            </a:outerShdw>
          </a:effectLst>
        </p:spPr>
      </p:pic>
      <p:pic>
        <p:nvPicPr>
          <p:cNvPr id="517" name="Picture 5" descr="Picture 5"/>
          <p:cNvPicPr>
            <a:picLocks noChangeAspect="1"/>
          </p:cNvPicPr>
          <p:nvPr/>
        </p:nvPicPr>
        <p:blipFill>
          <a:blip r:embed="rId5">
            <a:extLst/>
          </a:blip>
          <a:stretch>
            <a:fillRect/>
          </a:stretch>
        </p:blipFill>
        <p:spPr>
          <a:xfrm>
            <a:off x="3648342" y="4134006"/>
            <a:ext cx="7819757" cy="2195834"/>
          </a:xfrm>
          <a:prstGeom prst="rect">
            <a:avLst/>
          </a:prstGeom>
          <a:ln w="12700">
            <a:miter lim="400000"/>
          </a:ln>
          <a:effectLst>
            <a:outerShdw sx="100000" sy="100000" kx="0" ky="0" algn="b" rotWithShape="0" blurRad="76200" dist="38100" dir="27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19"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0" name="TextBox 5"/>
          <p:cNvSpPr/>
          <p:nvPr/>
        </p:nvSpPr>
        <p:spPr>
          <a:xfrm>
            <a:off x="614948" y="2126521"/>
            <a:ext cx="5908402" cy="313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r>
              <a:t>CDC’s </a:t>
            </a:r>
            <a:r>
              <a:rPr>
                <a:solidFill>
                  <a:srgbClr val="FFFF00"/>
                </a:solidFill>
              </a:rPr>
              <a:t>VACCINE SAFETY DATALINK </a:t>
            </a:r>
            <a:r>
              <a:t>(VSD) has Health Records of Approximately 10 Million Individuals Including Hundreds of Thousands of Children</a:t>
            </a: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defRPr>
            </a:pPr>
            <a:r>
              <a:rPr>
                <a:solidFill>
                  <a:srgbClr val="FFFB00"/>
                </a:solidFill>
              </a:rPr>
              <a:t>IOM in 2011</a:t>
            </a:r>
            <a:r>
              <a:t> “</a:t>
            </a:r>
            <a:r>
              <a:t>It is possible to make this comparison [vaccinated v. unvaccinated children] through analyses of patient information contained in large databases such as VSD</a:t>
            </a:r>
            <a:r>
              <a:t>.”</a:t>
            </a:r>
          </a:p>
          <a:p>
            <a:pPr marL="285750" indent="-285750">
              <a:buSzPct val="100000"/>
              <a:buFont typeface="Arial"/>
              <a:buChar char="•"/>
              <a:defRPr sz="2000">
                <a:solidFill>
                  <a:srgbClr val="FFFFFF"/>
                </a:solidFill>
                <a:effectLst>
                  <a:outerShdw sx="100000" sy="100000" kx="0" ky="0" algn="b" rotWithShape="0" blurRad="76200" dist="76200" dir="2700000">
                    <a:srgbClr val="000000">
                      <a:alpha val="70000"/>
                    </a:srgbClr>
                  </a:outerShdw>
                </a:effectLst>
              </a:defRPr>
            </a:pPr>
          </a:p>
        </p:txBody>
      </p:sp>
      <p:sp>
        <p:nvSpPr>
          <p:cNvPr id="521" name="TextBox 8"/>
          <p:cNvSpPr/>
          <p:nvPr/>
        </p:nvSpPr>
        <p:spPr>
          <a:xfrm>
            <a:off x="3501787" y="1115508"/>
            <a:ext cx="4859696" cy="586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3200">
                <a:solidFill>
                  <a:srgbClr val="00FDFF"/>
                </a:solidFill>
                <a:effectLst>
                  <a:outerShdw sx="100000" sy="100000" kx="0" ky="0" algn="b" rotWithShape="0" blurRad="76200" dist="76200" dir="2700000">
                    <a:srgbClr val="000000">
                      <a:alpha val="70000"/>
                    </a:srgbClr>
                  </a:outerShdw>
                </a:effectLst>
              </a:defRPr>
            </a:lvl1pPr>
          </a:lstStyle>
          <a:p>
            <a:pPr/>
            <a:r>
              <a:t>Vaccinated vs. Unvaccinated</a:t>
            </a:r>
          </a:p>
        </p:txBody>
      </p:sp>
      <p:grpSp>
        <p:nvGrpSpPr>
          <p:cNvPr id="524" name="Rectangle 11"/>
          <p:cNvGrpSpPr/>
          <p:nvPr/>
        </p:nvGrpSpPr>
        <p:grpSpPr>
          <a:xfrm>
            <a:off x="0" y="6057096"/>
            <a:ext cx="12192000" cy="800905"/>
            <a:chOff x="0" y="0"/>
            <a:chExt cx="12192000" cy="800904"/>
          </a:xfrm>
        </p:grpSpPr>
        <p:sp>
          <p:nvSpPr>
            <p:cNvPr id="522" name="Rectangle"/>
            <p:cNvSpPr/>
            <p:nvPr/>
          </p:nvSpPr>
          <p:spPr>
            <a:xfrm>
              <a:off x="0" y="-1"/>
              <a:ext cx="12192000" cy="800906"/>
            </a:xfrm>
            <a:prstGeom prst="rect">
              <a:avLst/>
            </a:prstGeom>
            <a:solidFill>
              <a:srgbClr val="E41B00"/>
            </a:solidFill>
            <a:ln w="12700" cap="flat">
              <a:noFill/>
              <a:miter lim="400000"/>
            </a:ln>
            <a:effectLst/>
          </p:spPr>
          <p:txBody>
            <a:bodyPr wrap="square" lIns="45719" tIns="45719" rIns="45719" bIns="45719" numCol="1" anchor="ctr">
              <a:noAutofit/>
            </a:bodyPr>
            <a:lstStyle/>
            <a:p>
              <a:pPr algn="ctr">
                <a:defRPr sz="2800">
                  <a:solidFill>
                    <a:srgbClr val="FFFFFF"/>
                  </a:solidFill>
                </a:defRPr>
              </a:pPr>
            </a:p>
          </p:txBody>
        </p:sp>
        <p:sp>
          <p:nvSpPr>
            <p:cNvPr id="523" name="Who is the CDC trying to protect by not conducting this study?"/>
            <p:cNvSpPr/>
            <p:nvPr/>
          </p:nvSpPr>
          <p:spPr>
            <a:xfrm>
              <a:off x="0" y="132482"/>
              <a:ext cx="12192000" cy="535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a:solidFill>
                    <a:srgbClr val="FFFFFF"/>
                  </a:solidFill>
                </a:defRPr>
              </a:lvl1pPr>
            </a:lstStyle>
            <a:p>
              <a:pPr/>
              <a:r>
                <a:t>Who is the CDC trying to protect by not conducting this study?</a:t>
              </a:r>
            </a:p>
          </p:txBody>
        </p:sp>
      </p:grpSp>
      <p:sp>
        <p:nvSpPr>
          <p:cNvPr id="525" name="TextBox 7"/>
          <p:cNvSpPr/>
          <p:nvPr/>
        </p:nvSpPr>
        <p:spPr>
          <a:xfrm>
            <a:off x="4027845" y="586083"/>
            <a:ext cx="3807580"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pic>
        <p:nvPicPr>
          <p:cNvPr id="526" name="Picture 2" descr="Picture 2"/>
          <p:cNvPicPr>
            <a:picLocks noChangeAspect="1"/>
          </p:cNvPicPr>
          <p:nvPr/>
        </p:nvPicPr>
        <p:blipFill>
          <a:blip r:embed="rId3">
            <a:extLst/>
          </a:blip>
          <a:stretch>
            <a:fillRect/>
          </a:stretch>
        </p:blipFill>
        <p:spPr>
          <a:xfrm>
            <a:off x="6775408" y="1968886"/>
            <a:ext cx="4864904" cy="2952275"/>
          </a:xfrm>
          <a:prstGeom prst="rect">
            <a:avLst/>
          </a:prstGeom>
          <a:ln w="12700">
            <a:miter lim="400000"/>
          </a:ln>
          <a:effectLst>
            <a:outerShdw sx="100000" sy="100000" kx="0" ky="0" algn="b" rotWithShape="0" blurRad="76200" dist="38100" dir="27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24"/>
                                        </p:tgtEl>
                                        <p:attrNameLst>
                                          <p:attrName>style.visibility</p:attrName>
                                        </p:attrNameLst>
                                      </p:cBhvr>
                                      <p:to>
                                        <p:strVal val="visible"/>
                                      </p:to>
                                    </p:set>
                                    <p:animEffect filter="dissolve" transition="in">
                                      <p:cBhvr>
                                        <p:cTn id="7" dur="500"/>
                                        <p:tgtEl>
                                          <p:spTgt spid="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4"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02" name="Rectangle 3"/>
          <p:cNvGrpSpPr/>
          <p:nvPr/>
        </p:nvGrpSpPr>
        <p:grpSpPr>
          <a:xfrm>
            <a:off x="573371" y="1940973"/>
            <a:ext cx="7250877" cy="1367835"/>
            <a:chOff x="0" y="0"/>
            <a:chExt cx="7250876" cy="1367834"/>
          </a:xfrm>
        </p:grpSpPr>
        <p:sp>
          <p:nvSpPr>
            <p:cNvPr id="200" name="Rectangle"/>
            <p:cNvSpPr/>
            <p:nvPr/>
          </p:nvSpPr>
          <p:spPr>
            <a:xfrm>
              <a:off x="-1" y="-1"/>
              <a:ext cx="7250878" cy="1367836"/>
            </a:xfrm>
            <a:prstGeom prst="rect">
              <a:avLst/>
            </a:prstGeom>
            <a:solidFill>
              <a:srgbClr val="FFFFFF"/>
            </a:solidFill>
            <a:ln w="12700" cap="flat">
              <a:noFill/>
              <a:miter lim="400000"/>
            </a:ln>
            <a:effectLst>
              <a:outerShdw sx="100000" sy="100000" kx="0" ky="0" algn="b" rotWithShape="0" blurRad="50800" dist="76200" dir="270000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201" name="Text"/>
            <p:cNvSpPr/>
            <p:nvPr/>
          </p:nvSpPr>
          <p:spPr>
            <a:xfrm>
              <a:off x="-1" y="498497"/>
              <a:ext cx="7250878"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 </a:t>
              </a:r>
            </a:p>
          </p:txBody>
        </p:sp>
      </p:grpSp>
      <p:sp>
        <p:nvSpPr>
          <p:cNvPr id="203" name="TextBox 4"/>
          <p:cNvSpPr/>
          <p:nvPr/>
        </p:nvSpPr>
        <p:spPr>
          <a:xfrm>
            <a:off x="759393" y="2090328"/>
            <a:ext cx="6878832" cy="1224335"/>
          </a:xfrm>
          <a:prstGeom prst="rect">
            <a:avLst/>
          </a:prstGeom>
          <a:ln w="12700">
            <a:miter lim="400000"/>
          </a:ln>
          <a:extLst>
            <a:ext uri="{C572A759-6A51-4108-AA02-DFA0A04FC94B}">
              <ma14:wrappingTextBoxFlag xmlns:ma14="http://schemas.microsoft.com/office/mac/drawingml/2011/main" val="1"/>
            </a:ext>
          </a:extLst>
        </p:spPr>
        <p:txBody>
          <a:bodyPr lIns="45719" rIns="45719" numCol="3" spcCol="343941"/>
          <a:lstStyle/>
          <a:p>
            <a:pPr>
              <a:defRPr sz="2000"/>
            </a:pPr>
            <a:r>
              <a:t>ADD</a:t>
            </a:r>
          </a:p>
          <a:p>
            <a:pPr>
              <a:defRPr sz="2000"/>
            </a:pPr>
            <a:r>
              <a:t>ADHD</a:t>
            </a:r>
          </a:p>
          <a:p>
            <a:pPr>
              <a:defRPr sz="2000"/>
            </a:pPr>
            <a:r>
              <a:t>Autism</a:t>
            </a:r>
          </a:p>
          <a:p>
            <a:pPr>
              <a:defRPr sz="2000"/>
            </a:pPr>
            <a:r>
              <a:t>Hearing Loss</a:t>
            </a:r>
          </a:p>
          <a:p>
            <a:pPr>
              <a:defRPr sz="2000"/>
            </a:pPr>
            <a:r>
              <a:t>Learning Disability</a:t>
            </a:r>
          </a:p>
          <a:p>
            <a:pPr>
              <a:defRPr sz="2000"/>
            </a:pPr>
            <a:r>
              <a:t>Mental Disability</a:t>
            </a:r>
          </a:p>
          <a:p>
            <a:pPr>
              <a:defRPr sz="2000"/>
            </a:pPr>
            <a:r>
              <a:t>      Seizures</a:t>
            </a:r>
          </a:p>
          <a:p>
            <a:pPr>
              <a:defRPr sz="2000"/>
            </a:pPr>
            <a:r>
              <a:t>      Stammering</a:t>
            </a:r>
          </a:p>
          <a:p>
            <a:pPr>
              <a:defRPr sz="2000"/>
            </a:pPr>
            <a:r>
              <a:t>      Stuttering</a:t>
            </a:r>
          </a:p>
        </p:txBody>
      </p:sp>
      <p:grpSp>
        <p:nvGrpSpPr>
          <p:cNvPr id="206" name="Group 12"/>
          <p:cNvGrpSpPr/>
          <p:nvPr/>
        </p:nvGrpSpPr>
        <p:grpSpPr>
          <a:xfrm>
            <a:off x="461860" y="744266"/>
            <a:ext cx="9478081" cy="1092237"/>
            <a:chOff x="0" y="0"/>
            <a:chExt cx="9478079" cy="1092235"/>
          </a:xfrm>
        </p:grpSpPr>
        <p:sp>
          <p:nvSpPr>
            <p:cNvPr id="204" name="TextBox 5"/>
            <p:cNvSpPr/>
            <p:nvPr/>
          </p:nvSpPr>
          <p:spPr>
            <a:xfrm>
              <a:off x="53370" y="0"/>
              <a:ext cx="9069355" cy="459740"/>
            </a:xfrm>
            <a:prstGeom prst="rect">
              <a:avLst/>
            </a:prstGeom>
            <a:noFill/>
            <a:ln w="12700" cap="flat">
              <a:noFill/>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solidFill>
                    <a:srgbClr val="FFFFFF"/>
                  </a:solidFill>
                </a:defRPr>
              </a:lvl1pPr>
            </a:lstStyle>
            <a:p>
              <a:pPr/>
              <a:r>
                <a:t>According to the CDC:</a:t>
              </a:r>
            </a:p>
          </p:txBody>
        </p:sp>
        <p:sp>
          <p:nvSpPr>
            <p:cNvPr id="205" name="TextBox 6"/>
            <p:cNvSpPr/>
            <p:nvPr/>
          </p:nvSpPr>
          <p:spPr>
            <a:xfrm>
              <a:off x="0" y="378495"/>
              <a:ext cx="9478080" cy="713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4000">
                  <a:solidFill>
                    <a:srgbClr val="FFFF00"/>
                  </a:solidFill>
                  <a:effectLst>
                    <a:outerShdw sx="100000" sy="100000" kx="0" ky="0" algn="b" rotWithShape="0" blurRad="50800" dist="76200" dir="2700000">
                      <a:srgbClr val="000000">
                        <a:alpha val="40000"/>
                      </a:srgbClr>
                    </a:outerShdw>
                  </a:effectLst>
                </a:defRPr>
              </a:pPr>
              <a:r>
                <a:t>1 in 6 children </a:t>
              </a:r>
              <a:r>
                <a:rPr>
                  <a:solidFill>
                    <a:srgbClr val="FFFFFF"/>
                  </a:solidFill>
                </a:rPr>
                <a:t>has a developmental disability </a:t>
              </a:r>
            </a:p>
          </p:txBody>
        </p:sp>
      </p:grpSp>
      <p:grpSp>
        <p:nvGrpSpPr>
          <p:cNvPr id="211" name="Group"/>
          <p:cNvGrpSpPr/>
          <p:nvPr/>
        </p:nvGrpSpPr>
        <p:grpSpPr>
          <a:xfrm>
            <a:off x="573369" y="4747635"/>
            <a:ext cx="9762282" cy="1720428"/>
            <a:chOff x="0" y="0"/>
            <a:chExt cx="9762280" cy="1720427"/>
          </a:xfrm>
        </p:grpSpPr>
        <p:grpSp>
          <p:nvGrpSpPr>
            <p:cNvPr id="209" name="Rectangle 8"/>
            <p:cNvGrpSpPr/>
            <p:nvPr/>
          </p:nvGrpSpPr>
          <p:grpSpPr>
            <a:xfrm>
              <a:off x="0" y="0"/>
              <a:ext cx="9437896" cy="1571074"/>
              <a:chOff x="0" y="0"/>
              <a:chExt cx="9437895" cy="1571073"/>
            </a:xfrm>
          </p:grpSpPr>
          <p:sp>
            <p:nvSpPr>
              <p:cNvPr id="207" name="Rectangle"/>
              <p:cNvSpPr/>
              <p:nvPr/>
            </p:nvSpPr>
            <p:spPr>
              <a:xfrm>
                <a:off x="-1" y="0"/>
                <a:ext cx="9437897" cy="1571074"/>
              </a:xfrm>
              <a:prstGeom prst="rect">
                <a:avLst/>
              </a:prstGeom>
              <a:solidFill>
                <a:srgbClr val="FFFFFF"/>
              </a:solidFill>
              <a:ln w="12700" cap="flat">
                <a:noFill/>
                <a:miter lim="400000"/>
              </a:ln>
              <a:effectLst>
                <a:outerShdw sx="100000" sy="100000" kx="0" ky="0" algn="b" rotWithShape="0" blurRad="50800" dist="76200" dir="270000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208" name="Text"/>
              <p:cNvSpPr/>
              <p:nvPr/>
            </p:nvSpPr>
            <p:spPr>
              <a:xfrm>
                <a:off x="-1" y="600116"/>
                <a:ext cx="9437897"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 </a:t>
                </a:r>
              </a:p>
            </p:txBody>
          </p:sp>
        </p:grpSp>
        <p:sp>
          <p:nvSpPr>
            <p:cNvPr id="210" name="TextBox 9"/>
            <p:cNvSpPr/>
            <p:nvPr/>
          </p:nvSpPr>
          <p:spPr>
            <a:xfrm>
              <a:off x="97124" y="149354"/>
              <a:ext cx="9665157" cy="15710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3" spcCol="483257" anchor="t">
              <a:noAutofit/>
            </a:bodyPr>
            <a:lstStyle/>
            <a:p>
              <a:pPr>
                <a:defRPr sz="2000"/>
              </a:pPr>
              <a:r>
                <a:t>Anxiety Problems</a:t>
              </a:r>
            </a:p>
            <a:p>
              <a:pPr>
                <a:defRPr sz="2000"/>
              </a:pPr>
              <a:r>
                <a:t>Asthma</a:t>
              </a:r>
            </a:p>
            <a:p>
              <a:pPr>
                <a:defRPr sz="2000"/>
              </a:pPr>
              <a:r>
                <a:t>Behavioral Problems</a:t>
              </a:r>
            </a:p>
            <a:p>
              <a:pPr>
                <a:defRPr sz="2000"/>
              </a:pPr>
              <a:r>
                <a:t>Bone and Muscle Disorders</a:t>
              </a:r>
            </a:p>
            <a:p>
              <a:pPr>
                <a:defRPr sz="2000"/>
              </a:pPr>
              <a:r>
                <a:t>Chronic Ear Infections</a:t>
              </a:r>
            </a:p>
            <a:p>
              <a:pPr>
                <a:defRPr sz="2000"/>
              </a:pPr>
              <a:r>
                <a:t>Depression</a:t>
              </a:r>
            </a:p>
            <a:p>
              <a:pPr>
                <a:defRPr sz="2000"/>
              </a:pPr>
              <a:r>
                <a:t>Diabetes</a:t>
              </a:r>
            </a:p>
            <a:p>
              <a:pPr>
                <a:defRPr sz="2000"/>
              </a:pPr>
              <a:r>
                <a:t>Digestive Allergies</a:t>
              </a:r>
            </a:p>
            <a:p>
              <a:pPr>
                <a:defRPr sz="2000"/>
              </a:pPr>
              <a:r>
                <a:t>Environmental Allergies</a:t>
              </a:r>
            </a:p>
            <a:p>
              <a:pPr>
                <a:defRPr sz="2000"/>
              </a:pPr>
              <a:r>
                <a:t>Epilepsy</a:t>
              </a:r>
            </a:p>
            <a:p>
              <a:pPr>
                <a:defRPr sz="2000"/>
              </a:pPr>
              <a:r>
                <a:t>Rheumatoid Arthritis</a:t>
              </a:r>
            </a:p>
            <a:p>
              <a:pPr>
                <a:defRPr sz="2000"/>
              </a:pPr>
              <a:r>
                <a:t>Seizure Disorder</a:t>
              </a:r>
            </a:p>
          </p:txBody>
        </p:sp>
      </p:grpSp>
      <p:grpSp>
        <p:nvGrpSpPr>
          <p:cNvPr id="214" name="Group 13"/>
          <p:cNvGrpSpPr/>
          <p:nvPr/>
        </p:nvGrpSpPr>
        <p:grpSpPr>
          <a:xfrm>
            <a:off x="461860" y="3568487"/>
            <a:ext cx="9122727" cy="1092237"/>
            <a:chOff x="0" y="0"/>
            <a:chExt cx="9122725" cy="1092235"/>
          </a:xfrm>
        </p:grpSpPr>
        <p:sp>
          <p:nvSpPr>
            <p:cNvPr id="212" name="TextBox 10"/>
            <p:cNvSpPr/>
            <p:nvPr/>
          </p:nvSpPr>
          <p:spPr>
            <a:xfrm>
              <a:off x="53370" y="0"/>
              <a:ext cx="9069356" cy="459740"/>
            </a:xfrm>
            <a:prstGeom prst="rect">
              <a:avLst/>
            </a:prstGeom>
            <a:noFill/>
            <a:ln w="12700" cap="flat">
              <a:noFill/>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solidFill>
                    <a:srgbClr val="FFFFFF"/>
                  </a:solidFill>
                </a:defRPr>
              </a:lvl1pPr>
            </a:lstStyle>
            <a:p>
              <a:pPr/>
              <a:r>
                <a:t>According to an HHS Funded Publication:</a:t>
              </a:r>
            </a:p>
          </p:txBody>
        </p:sp>
        <p:sp>
          <p:nvSpPr>
            <p:cNvPr id="213" name="TextBox 11"/>
            <p:cNvSpPr/>
            <p:nvPr/>
          </p:nvSpPr>
          <p:spPr>
            <a:xfrm>
              <a:off x="0" y="378495"/>
              <a:ext cx="7413834" cy="713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4000">
                  <a:solidFill>
                    <a:srgbClr val="FFFF00"/>
                  </a:solidFill>
                  <a:effectLst>
                    <a:outerShdw sx="100000" sy="100000" kx="0" ky="0" algn="b" rotWithShape="0" blurRad="50800" dist="76200" dir="2700000">
                      <a:srgbClr val="000000">
                        <a:alpha val="40000"/>
                      </a:srgbClr>
                    </a:outerShdw>
                  </a:effectLst>
                </a:defRPr>
              </a:pPr>
              <a:r>
                <a:t>54% of children </a:t>
              </a:r>
              <a:r>
                <a:rPr>
                  <a:solidFill>
                    <a:srgbClr val="FFFFFF"/>
                  </a:solidFill>
                </a:rPr>
                <a:t>have chronic illness</a:t>
              </a:r>
            </a:p>
          </p:txBody>
        </p:sp>
      </p:grpSp>
      <p:sp>
        <p:nvSpPr>
          <p:cNvPr id="215" name="TextBox 14"/>
          <p:cNvSpPr/>
          <p:nvPr/>
        </p:nvSpPr>
        <p:spPr>
          <a:xfrm>
            <a:off x="5910626" y="6439503"/>
            <a:ext cx="6094299"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900">
                <a:solidFill>
                  <a:srgbClr val="D9D9D9"/>
                </a:solidFill>
              </a:defRPr>
            </a:pPr>
            <a:r>
              <a:t>†</a:t>
            </a:r>
            <a:r>
              <a:t>Bethel et. al, 2011, </a:t>
            </a:r>
            <a:r>
              <a:rPr i="1"/>
              <a:t>A National and State Profile of Leading Health Problems and Health Care Quality for US Children: Key Insurance Disparities and Across-State Variations</a:t>
            </a:r>
            <a:r>
              <a:t>, Academic Pediatrics.</a:t>
            </a:r>
          </a:p>
        </p:txBody>
      </p:sp>
      <p:sp>
        <p:nvSpPr>
          <p:cNvPr id="216" name="TextBox 15"/>
          <p:cNvSpPr/>
          <p:nvPr/>
        </p:nvSpPr>
        <p:spPr>
          <a:xfrm>
            <a:off x="573370" y="6524984"/>
            <a:ext cx="3691475" cy="231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900">
                <a:solidFill>
                  <a:srgbClr val="D9D9D9"/>
                </a:solidFill>
              </a:defRPr>
            </a:lvl1pPr>
          </a:lstStyle>
          <a:p>
            <a:pPr/>
            <a:r>
              <a:t>*Source: https://www.cdc.gov/ncbddd/developmentaldisabilities/about.html</a:t>
            </a:r>
          </a:p>
        </p:txBody>
      </p:sp>
      <p:sp>
        <p:nvSpPr>
          <p:cNvPr id="217" name="TextBox 16"/>
          <p:cNvSpPr/>
          <p:nvPr/>
        </p:nvSpPr>
        <p:spPr>
          <a:xfrm>
            <a:off x="7749309" y="3974963"/>
            <a:ext cx="21799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D9D9D9"/>
                </a:solidFill>
                <a:effectLst>
                  <a:outerShdw sx="100000" sy="100000" kx="0" ky="0" algn="b" rotWithShape="0" blurRad="50800" dist="76200" dir="2700000">
                    <a:srgbClr val="000000">
                      <a:alpha val="40000"/>
                    </a:srgbClr>
                  </a:outerShdw>
                </a:effectLst>
              </a:defRPr>
            </a:lvl1pPr>
          </a:lstStyle>
          <a:p>
            <a:pPr/>
            <a:r>
              <a:t>†</a:t>
            </a:r>
          </a:p>
        </p:txBody>
      </p:sp>
      <p:sp>
        <p:nvSpPr>
          <p:cNvPr id="218" name="TextBox 17"/>
          <p:cNvSpPr/>
          <p:nvPr/>
        </p:nvSpPr>
        <p:spPr>
          <a:xfrm>
            <a:off x="9759787" y="1156448"/>
            <a:ext cx="21799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D9D9D9"/>
                </a:solidFill>
                <a:effectLst>
                  <a:outerShdw sx="100000" sy="100000" kx="0" ky="0" algn="b" rotWithShape="0" blurRad="50800" dist="76200" dir="2700000">
                    <a:srgbClr val="000000">
                      <a:alpha val="40000"/>
                    </a:srgbClr>
                  </a:outerShdw>
                </a:effectLst>
              </a:defRPr>
            </a:lvl1pPr>
          </a:lstStyle>
          <a:p>
            <a:pPr/>
            <a:r>
              <a:t>*</a:t>
            </a:r>
          </a:p>
        </p:txBody>
      </p:sp>
      <p:sp>
        <p:nvSpPr>
          <p:cNvPr id="219" name="Slide Number Placeholder 1"/>
          <p:cNvSpPr/>
          <p:nvPr>
            <p:ph type="sldNum" sz="quarter" idx="2"/>
          </p:nvPr>
        </p:nvSpPr>
        <p:spPr>
          <a:xfrm>
            <a:off x="11823542" y="47942"/>
            <a:ext cx="1813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4"/>
                                        </p:tgtEl>
                                        <p:attrNameLst>
                                          <p:attrName>style.visibility</p:attrName>
                                        </p:attrNameLst>
                                      </p:cBhvr>
                                      <p:to>
                                        <p:strVal val="visible"/>
                                      </p:to>
                                    </p:set>
                                    <p:animEffect filter="dissolve" transition="in">
                                      <p:cBhvr>
                                        <p:cTn id="7" dur="500"/>
                                        <p:tgtEl>
                                          <p:spTgt spid="214"/>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17"/>
                                        </p:tgtEl>
                                        <p:attrNameLst>
                                          <p:attrName>style.visibility</p:attrName>
                                        </p:attrNameLst>
                                      </p:cBhvr>
                                      <p:to>
                                        <p:strVal val="visible"/>
                                      </p:to>
                                    </p:set>
                                    <p:animEffect filter="dissolve" transition="in">
                                      <p:cBhvr>
                                        <p:cTn id="11" dur="500"/>
                                        <p:tgtEl>
                                          <p:spTgt spid="217"/>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211"/>
                                        </p:tgtEl>
                                        <p:attrNameLst>
                                          <p:attrName>style.visibility</p:attrName>
                                        </p:attrNameLst>
                                      </p:cBhvr>
                                      <p:to>
                                        <p:strVal val="visible"/>
                                      </p:to>
                                    </p:set>
                                    <p:animEffect filter="dissolve" transition="in">
                                      <p:cBhvr>
                                        <p:cTn id="15" dur="5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4" grpId="1"/>
      <p:bldP build="whole" bldLvl="1" animBg="1" rev="0" advAuto="0" spid="217" grpId="2"/>
      <p:bldP build="whole" bldLvl="1" animBg="1" rev="0" advAuto="0" spid="211" grpId="3"/>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28" name="Picture 4" descr="Picture 4"/>
          <p:cNvPicPr>
            <a:picLocks noChangeAspect="1"/>
          </p:cNvPicPr>
          <p:nvPr/>
        </p:nvPicPr>
        <p:blipFill>
          <a:blip r:embed="rId3">
            <a:extLst/>
          </a:blip>
          <a:stretch>
            <a:fillRect/>
          </a:stretch>
        </p:blipFill>
        <p:spPr>
          <a:xfrm>
            <a:off x="6382151" y="1786680"/>
            <a:ext cx="3393099" cy="2752614"/>
          </a:xfrm>
          <a:prstGeom prst="rect">
            <a:avLst/>
          </a:prstGeom>
          <a:ln w="12700">
            <a:miter lim="400000"/>
          </a:ln>
        </p:spPr>
      </p:pic>
      <p:sp>
        <p:nvSpPr>
          <p:cNvPr id="529"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0" name="TextBox 10"/>
          <p:cNvSpPr/>
          <p:nvPr/>
        </p:nvSpPr>
        <p:spPr>
          <a:xfrm>
            <a:off x="3799013" y="977840"/>
            <a:ext cx="4265252"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2800">
                <a:solidFill>
                  <a:srgbClr val="00FDFF"/>
                </a:solidFill>
                <a:effectLst>
                  <a:outerShdw sx="100000" sy="100000" kx="0" ky="0" algn="b" rotWithShape="0" blurRad="76200" dist="76200" dir="2700000">
                    <a:srgbClr val="000000">
                      <a:alpha val="70000"/>
                    </a:srgbClr>
                  </a:outerShdw>
                </a:effectLst>
              </a:defRPr>
            </a:lvl1pPr>
          </a:lstStyle>
          <a:p>
            <a:pPr/>
            <a:r>
              <a:t>Vaccinated vs. Unvaccinated</a:t>
            </a:r>
          </a:p>
        </p:txBody>
      </p:sp>
      <p:sp>
        <p:nvSpPr>
          <p:cNvPr id="531" name="TextBox 11"/>
          <p:cNvSpPr/>
          <p:nvPr/>
        </p:nvSpPr>
        <p:spPr>
          <a:xfrm>
            <a:off x="4027845" y="586083"/>
            <a:ext cx="3807580"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grpSp>
        <p:nvGrpSpPr>
          <p:cNvPr id="534" name="Group 2"/>
          <p:cNvGrpSpPr/>
          <p:nvPr/>
        </p:nvGrpSpPr>
        <p:grpSpPr>
          <a:xfrm>
            <a:off x="176329" y="1360362"/>
            <a:ext cx="2958920" cy="3312900"/>
            <a:chOff x="0" y="0"/>
            <a:chExt cx="2958918" cy="3312898"/>
          </a:xfrm>
        </p:grpSpPr>
        <p:pic>
          <p:nvPicPr>
            <p:cNvPr id="532" name="Picture 14" descr="Picture 14"/>
            <p:cNvPicPr>
              <a:picLocks noChangeAspect="1"/>
            </p:cNvPicPr>
            <p:nvPr/>
          </p:nvPicPr>
          <p:blipFill>
            <a:blip r:embed="rId4">
              <a:extLst/>
            </a:blip>
            <a:stretch>
              <a:fillRect/>
            </a:stretch>
          </p:blipFill>
          <p:spPr>
            <a:xfrm>
              <a:off x="309207" y="0"/>
              <a:ext cx="2649712" cy="3312899"/>
            </a:xfrm>
            <a:prstGeom prst="rect">
              <a:avLst/>
            </a:prstGeom>
            <a:ln w="12700" cap="flat">
              <a:noFill/>
              <a:miter lim="400000"/>
            </a:ln>
            <a:effectLst>
              <a:outerShdw sx="100000" sy="100000" kx="0" ky="0" algn="b" rotWithShape="0" blurRad="50800" dist="76200" dir="2700000">
                <a:srgbClr val="000000">
                  <a:alpha val="40000"/>
                </a:srgbClr>
              </a:outerShdw>
            </a:effectLst>
          </p:spPr>
        </p:pic>
        <p:pic>
          <p:nvPicPr>
            <p:cNvPr id="533" name="Picture 15" descr="Picture 15"/>
            <p:cNvPicPr>
              <a:picLocks noChangeAspect="1"/>
            </p:cNvPicPr>
            <p:nvPr/>
          </p:nvPicPr>
          <p:blipFill>
            <a:blip r:embed="rId5">
              <a:extLst/>
            </a:blip>
            <a:stretch>
              <a:fillRect/>
            </a:stretch>
          </p:blipFill>
          <p:spPr>
            <a:xfrm>
              <a:off x="-1" y="1267027"/>
              <a:ext cx="1536386" cy="208646"/>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535" name="Picture 3" descr="Picture 3"/>
          <p:cNvPicPr>
            <a:picLocks noChangeAspect="1"/>
          </p:cNvPicPr>
          <p:nvPr/>
        </p:nvPicPr>
        <p:blipFill>
          <a:blip r:embed="rId6">
            <a:extLst/>
          </a:blip>
          <a:stretch>
            <a:fillRect/>
          </a:stretch>
        </p:blipFill>
        <p:spPr>
          <a:xfrm>
            <a:off x="3397875" y="2653787"/>
            <a:ext cx="8381050" cy="371856"/>
          </a:xfrm>
          <a:prstGeom prst="rect">
            <a:avLst/>
          </a:prstGeom>
          <a:ln w="12700">
            <a:miter lim="400000"/>
          </a:ln>
          <a:effectLst>
            <a:outerShdw sx="100000" sy="100000" kx="0" ky="0" algn="b" rotWithShape="0" blurRad="76200" dist="76200" dir="2700000">
              <a:srgbClr val="000000">
                <a:alpha val="70000"/>
              </a:srgbClr>
            </a:outerShdw>
          </a:effectLst>
        </p:spPr>
      </p:pic>
      <p:grpSp>
        <p:nvGrpSpPr>
          <p:cNvPr id="539" name="Group 19"/>
          <p:cNvGrpSpPr/>
          <p:nvPr/>
        </p:nvGrpSpPr>
        <p:grpSpPr>
          <a:xfrm>
            <a:off x="386844" y="4016228"/>
            <a:ext cx="11506201" cy="2618769"/>
            <a:chOff x="0" y="0"/>
            <a:chExt cx="11506200" cy="2618768"/>
          </a:xfrm>
        </p:grpSpPr>
        <p:pic>
          <p:nvPicPr>
            <p:cNvPr id="536" name="Picture 20" descr="Picture 20"/>
            <p:cNvPicPr>
              <a:picLocks noChangeAspect="1"/>
            </p:cNvPicPr>
            <p:nvPr/>
          </p:nvPicPr>
          <p:blipFill>
            <a:blip r:embed="rId7">
              <a:extLst/>
            </a:blip>
            <a:stretch>
              <a:fillRect/>
            </a:stretch>
          </p:blipFill>
          <p:spPr>
            <a:xfrm>
              <a:off x="0" y="828068"/>
              <a:ext cx="11506200" cy="1790701"/>
            </a:xfrm>
            <a:prstGeom prst="rect">
              <a:avLst/>
            </a:prstGeom>
            <a:ln w="12700" cap="flat">
              <a:noFill/>
              <a:miter lim="400000"/>
            </a:ln>
            <a:effectLst>
              <a:outerShdw sx="100000" sy="100000" kx="0" ky="0" algn="b" rotWithShape="0" blurRad="50800" dist="38100" dir="2700000">
                <a:srgbClr val="000000">
                  <a:alpha val="40000"/>
                </a:srgbClr>
              </a:outerShdw>
            </a:effectLst>
          </p:spPr>
        </p:pic>
        <p:sp>
          <p:nvSpPr>
            <p:cNvPr id="537" name="Right Arrow 21"/>
            <p:cNvSpPr/>
            <p:nvPr/>
          </p:nvSpPr>
          <p:spPr>
            <a:xfrm rot="7972215">
              <a:off x="8844013" y="1173396"/>
              <a:ext cx="2326773" cy="494393"/>
            </a:xfrm>
            <a:prstGeom prst="rightArrow">
              <a:avLst>
                <a:gd name="adj1" fmla="val 34331"/>
                <a:gd name="adj2" fmla="val 91929"/>
              </a:avLst>
            </a:prstGeom>
            <a:solidFill>
              <a:schemeClr val="accent1"/>
            </a:solidFill>
            <a:ln w="12700" cap="flat">
              <a:noFill/>
              <a:miter lim="400000"/>
            </a:ln>
            <a:effectLst>
              <a:outerShdw sx="100000" sy="100000" kx="0" ky="0" algn="b" rotWithShape="0" blurRad="50800" dist="38100" dir="270000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538" name="TextBox 22"/>
            <p:cNvSpPr/>
            <p:nvPr/>
          </p:nvSpPr>
          <p:spPr>
            <a:xfrm>
              <a:off x="10452533" y="0"/>
              <a:ext cx="702827" cy="586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3200">
                  <a:solidFill>
                    <a:schemeClr val="accent1"/>
                  </a:solidFill>
                  <a:effectLst>
                    <a:outerShdw sx="100000" sy="100000" kx="0" ky="0" algn="b" rotWithShape="0" blurRad="50800" dist="38100" dir="2700000">
                      <a:srgbClr val="000000">
                        <a:alpha val="40000"/>
                      </a:srgbClr>
                    </a:outerShdw>
                  </a:effectLst>
                </a:defRPr>
              </a:lvl1pPr>
            </a:lstStyle>
            <a:p>
              <a:pPr/>
              <a:r>
                <a:t>10x</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41" name="Rectangle 34"/>
          <p:cNvSpPr/>
          <p:nvPr/>
        </p:nvSpPr>
        <p:spPr>
          <a:xfrm>
            <a:off x="6263387" y="1345133"/>
            <a:ext cx="4146617" cy="3781227"/>
          </a:xfrm>
          <a:prstGeom prst="rect">
            <a:avLst/>
          </a:prstGeom>
          <a:solidFill>
            <a:srgbClr val="D9D9D9"/>
          </a:solidFill>
          <a:ln w="12700">
            <a:miter lim="400000"/>
          </a:ln>
          <a:effectLst>
            <a:outerShdw sx="100000" sy="100000" kx="0" ky="0" algn="b" rotWithShape="0" blurRad="50800" dist="76200" dir="2700000">
              <a:srgbClr val="000000">
                <a:alpha val="40000"/>
              </a:srgbClr>
            </a:outerShdw>
          </a:effectLst>
        </p:spPr>
        <p:txBody>
          <a:bodyPr lIns="45719" rIns="45719" anchor="ctr"/>
          <a:lstStyle/>
          <a:p>
            <a:pPr algn="ctr">
              <a:defRPr>
                <a:solidFill>
                  <a:srgbClr val="FFFFFF"/>
                </a:solidFill>
              </a:defRPr>
            </a:pPr>
          </a:p>
        </p:txBody>
      </p:sp>
      <p:sp>
        <p:nvSpPr>
          <p:cNvPr id="542" name="Rectangle 32"/>
          <p:cNvSpPr/>
          <p:nvPr/>
        </p:nvSpPr>
        <p:spPr>
          <a:xfrm>
            <a:off x="6467842" y="1935240"/>
            <a:ext cx="3737708" cy="2968211"/>
          </a:xfrm>
          <a:prstGeom prst="rect">
            <a:avLst/>
          </a:prstGeom>
          <a:solidFill>
            <a:srgbClr val="FFFFFF"/>
          </a:solidFill>
          <a:ln w="6350">
            <a:solidFill>
              <a:srgbClr val="000000"/>
            </a:solidFill>
            <a:miter/>
          </a:ln>
          <a:effectLst>
            <a:outerShdw sx="100000" sy="100000" kx="0" ky="0" algn="b" rotWithShape="0" blurRad="50800" dist="76200" dir="2700000">
              <a:srgbClr val="000000">
                <a:alpha val="40000"/>
              </a:srgbClr>
            </a:outerShdw>
          </a:effectLst>
        </p:spPr>
        <p:txBody>
          <a:bodyPr lIns="45719" rIns="45719" anchor="ctr"/>
          <a:lstStyle/>
          <a:p>
            <a:pPr algn="ctr">
              <a:defRPr>
                <a:solidFill>
                  <a:srgbClr val="FFFFFF"/>
                </a:solidFill>
              </a:defRPr>
            </a:pPr>
          </a:p>
        </p:txBody>
      </p:sp>
      <p:sp>
        <p:nvSpPr>
          <p:cNvPr id="543" name="Straight Connector 30"/>
          <p:cNvSpPr/>
          <p:nvPr/>
        </p:nvSpPr>
        <p:spPr>
          <a:xfrm>
            <a:off x="6467842" y="4650621"/>
            <a:ext cx="3742021" cy="1"/>
          </a:xfrm>
          <a:prstGeom prst="line">
            <a:avLst/>
          </a:prstGeom>
          <a:ln w="15875">
            <a:solidFill>
              <a:srgbClr val="D9D9D9"/>
            </a:solidFill>
            <a:prstDash val="dash"/>
            <a:miter/>
          </a:ln>
        </p:spPr>
        <p:txBody>
          <a:bodyPr lIns="45719" rIns="45719"/>
          <a:lstStyle/>
          <a:p>
            <a:pPr/>
          </a:p>
        </p:txBody>
      </p:sp>
      <p:sp>
        <p:nvSpPr>
          <p:cNvPr id="544" name="TextBox 33"/>
          <p:cNvSpPr/>
          <p:nvPr/>
        </p:nvSpPr>
        <p:spPr>
          <a:xfrm>
            <a:off x="6263387" y="1345133"/>
            <a:ext cx="4146617"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600"/>
            </a:lvl1pPr>
          </a:lstStyle>
          <a:p>
            <a:pPr/>
            <a:r>
              <a:t>Odds ratio of chronic diseases for vaccinated children vs. unvaccinated children </a:t>
            </a:r>
          </a:p>
        </p:txBody>
      </p:sp>
      <p:sp>
        <p:nvSpPr>
          <p:cNvPr id="545"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6" name="TextBox 8"/>
          <p:cNvSpPr/>
          <p:nvPr/>
        </p:nvSpPr>
        <p:spPr>
          <a:xfrm>
            <a:off x="258661" y="694426"/>
            <a:ext cx="8610065"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800">
                <a:solidFill>
                  <a:srgbClr val="FFFFFF"/>
                </a:solidFill>
                <a:effectLst>
                  <a:outerShdw sx="100000" sy="100000" kx="0" ky="0" algn="b" rotWithShape="0" blurRad="76200" dist="76200" dir="2700000">
                    <a:srgbClr val="000000">
                      <a:alpha val="70000"/>
                    </a:srgbClr>
                  </a:outerShdw>
                </a:effectLst>
              </a:defRPr>
            </a:pPr>
            <a:r>
              <a:rPr b="1">
                <a:solidFill>
                  <a:srgbClr val="00FDFF"/>
                </a:solidFill>
              </a:rPr>
              <a:t>Vaccinated vs. Unvaccinated Study</a:t>
            </a:r>
            <a:r>
              <a:t> </a:t>
            </a:r>
            <a:r>
              <a:rPr>
                <a:solidFill>
                  <a:srgbClr val="FFFF00"/>
                </a:solidFill>
              </a:rPr>
              <a:t>(Homeschoolers, 2017)</a:t>
            </a:r>
          </a:p>
        </p:txBody>
      </p:sp>
      <p:sp>
        <p:nvSpPr>
          <p:cNvPr id="547" name="Rectangle 3"/>
          <p:cNvSpPr/>
          <p:nvPr/>
        </p:nvSpPr>
        <p:spPr>
          <a:xfrm>
            <a:off x="6619091" y="2408198"/>
            <a:ext cx="265290" cy="2495253"/>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548" name="Rectangle 16"/>
          <p:cNvSpPr/>
          <p:nvPr/>
        </p:nvSpPr>
        <p:spPr>
          <a:xfrm>
            <a:off x="7144023" y="3949539"/>
            <a:ext cx="265290" cy="953911"/>
          </a:xfrm>
          <a:prstGeom prst="rect">
            <a:avLst/>
          </a:prstGeom>
          <a:solidFill>
            <a:srgbClr val="4274FF"/>
          </a:solidFill>
          <a:ln w="12700">
            <a:miter lim="400000"/>
          </a:ln>
        </p:spPr>
        <p:txBody>
          <a:bodyPr lIns="45719" rIns="45719" anchor="ctr"/>
          <a:lstStyle/>
          <a:p>
            <a:pPr algn="ctr">
              <a:defRPr>
                <a:solidFill>
                  <a:srgbClr val="FFFFFF"/>
                </a:solidFill>
              </a:defRPr>
            </a:pPr>
          </a:p>
        </p:txBody>
      </p:sp>
      <p:sp>
        <p:nvSpPr>
          <p:cNvPr id="549" name="Rectangle 17"/>
          <p:cNvSpPr/>
          <p:nvPr/>
        </p:nvSpPr>
        <p:spPr>
          <a:xfrm>
            <a:off x="7652023" y="3836651"/>
            <a:ext cx="265290" cy="1066800"/>
          </a:xfrm>
          <a:prstGeom prst="rect">
            <a:avLst/>
          </a:prstGeom>
          <a:solidFill>
            <a:srgbClr val="4255FF"/>
          </a:solidFill>
          <a:ln w="12700">
            <a:miter lim="400000"/>
          </a:ln>
        </p:spPr>
        <p:txBody>
          <a:bodyPr lIns="45719" rIns="45719" anchor="ctr"/>
          <a:lstStyle/>
          <a:p>
            <a:pPr algn="ctr">
              <a:defRPr>
                <a:solidFill>
                  <a:srgbClr val="FFFFFF"/>
                </a:solidFill>
              </a:defRPr>
            </a:pPr>
          </a:p>
        </p:txBody>
      </p:sp>
      <p:sp>
        <p:nvSpPr>
          <p:cNvPr id="550" name="Rectangle 18"/>
          <p:cNvSpPr/>
          <p:nvPr/>
        </p:nvSpPr>
        <p:spPr>
          <a:xfrm>
            <a:off x="8154379" y="3836651"/>
            <a:ext cx="265290" cy="1066800"/>
          </a:xfrm>
          <a:prstGeom prst="rect">
            <a:avLst/>
          </a:prstGeom>
          <a:solidFill>
            <a:srgbClr val="4E42FF"/>
          </a:solidFill>
          <a:ln w="12700">
            <a:miter lim="400000"/>
          </a:ln>
        </p:spPr>
        <p:txBody>
          <a:bodyPr lIns="45719" rIns="45719" anchor="ctr"/>
          <a:lstStyle/>
          <a:p>
            <a:pPr algn="ctr">
              <a:defRPr>
                <a:solidFill>
                  <a:srgbClr val="FFFFFF"/>
                </a:solidFill>
              </a:defRPr>
            </a:pPr>
          </a:p>
        </p:txBody>
      </p:sp>
      <p:sp>
        <p:nvSpPr>
          <p:cNvPr id="551" name="Rectangle 19"/>
          <p:cNvSpPr/>
          <p:nvPr/>
        </p:nvSpPr>
        <p:spPr>
          <a:xfrm>
            <a:off x="8662379" y="4164029"/>
            <a:ext cx="265290" cy="739422"/>
          </a:xfrm>
          <a:prstGeom prst="rect">
            <a:avLst/>
          </a:prstGeom>
          <a:solidFill>
            <a:srgbClr val="6E42FF"/>
          </a:solidFill>
          <a:ln w="12700">
            <a:miter lim="400000"/>
          </a:ln>
        </p:spPr>
        <p:txBody>
          <a:bodyPr lIns="45719" rIns="45719" anchor="ctr"/>
          <a:lstStyle/>
          <a:p>
            <a:pPr algn="ctr">
              <a:defRPr>
                <a:solidFill>
                  <a:srgbClr val="FFFFFF"/>
                </a:solidFill>
              </a:defRPr>
            </a:pPr>
          </a:p>
        </p:txBody>
      </p:sp>
      <p:sp>
        <p:nvSpPr>
          <p:cNvPr id="552" name="Rectangle 20"/>
          <p:cNvSpPr/>
          <p:nvPr/>
        </p:nvSpPr>
        <p:spPr>
          <a:xfrm>
            <a:off x="9181669" y="3593941"/>
            <a:ext cx="265290" cy="1309511"/>
          </a:xfrm>
          <a:prstGeom prst="rect">
            <a:avLst/>
          </a:prstGeom>
          <a:solidFill>
            <a:srgbClr val="8E42FF"/>
          </a:solidFill>
          <a:ln w="12700">
            <a:miter lim="400000"/>
          </a:ln>
        </p:spPr>
        <p:txBody>
          <a:bodyPr lIns="45719" rIns="45719" anchor="ctr"/>
          <a:lstStyle/>
          <a:p>
            <a:pPr algn="ctr">
              <a:defRPr>
                <a:solidFill>
                  <a:srgbClr val="FFFFFF"/>
                </a:solidFill>
              </a:defRPr>
            </a:pPr>
          </a:p>
        </p:txBody>
      </p:sp>
      <p:sp>
        <p:nvSpPr>
          <p:cNvPr id="553" name="Rectangle 21"/>
          <p:cNvSpPr/>
          <p:nvPr/>
        </p:nvSpPr>
        <p:spPr>
          <a:xfrm>
            <a:off x="9689669" y="3949539"/>
            <a:ext cx="265290" cy="953913"/>
          </a:xfrm>
          <a:prstGeom prst="rect">
            <a:avLst/>
          </a:prstGeom>
          <a:solidFill>
            <a:srgbClr val="AD42FF"/>
          </a:solidFill>
          <a:ln w="12700">
            <a:miter lim="400000"/>
          </a:ln>
        </p:spPr>
        <p:txBody>
          <a:bodyPr lIns="45719" rIns="45719" anchor="ctr"/>
          <a:lstStyle/>
          <a:p>
            <a:pPr algn="ctr">
              <a:defRPr>
                <a:solidFill>
                  <a:srgbClr val="FFFFFF"/>
                </a:solidFill>
              </a:defRPr>
            </a:pPr>
          </a:p>
        </p:txBody>
      </p:sp>
      <p:sp>
        <p:nvSpPr>
          <p:cNvPr id="554" name="TextBox 22"/>
          <p:cNvSpPr/>
          <p:nvPr/>
        </p:nvSpPr>
        <p:spPr>
          <a:xfrm>
            <a:off x="6494281" y="1985165"/>
            <a:ext cx="514907" cy="421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000">
                <a:effectLst>
                  <a:outerShdw sx="100000" sy="100000" kx="0" ky="0" algn="b" rotWithShape="0" blurRad="50800" dist="76200" dir="2700000">
                    <a:srgbClr val="000000">
                      <a:alpha val="40000"/>
                    </a:srgbClr>
                  </a:outerShdw>
                </a:effectLst>
              </a:defRPr>
            </a:pPr>
            <a:r>
              <a:t>Rhinitis</a:t>
            </a:r>
          </a:p>
          <a:p>
            <a:pPr algn="ctr">
              <a:defRPr sz="1000">
                <a:effectLst>
                  <a:outerShdw sx="100000" sy="100000" kx="0" ky="0" algn="b" rotWithShape="0" blurRad="50800" dist="76200" dir="2700000">
                    <a:srgbClr val="000000">
                      <a:alpha val="40000"/>
                    </a:srgbClr>
                  </a:outerShdw>
                </a:effectLst>
              </a:defRPr>
            </a:pPr>
            <a:r>
              <a:t>30</a:t>
            </a:r>
          </a:p>
        </p:txBody>
      </p:sp>
      <p:sp>
        <p:nvSpPr>
          <p:cNvPr id="555" name="TextBox 23"/>
          <p:cNvSpPr/>
          <p:nvPr/>
        </p:nvSpPr>
        <p:spPr>
          <a:xfrm>
            <a:off x="7021570" y="3536274"/>
            <a:ext cx="487621" cy="421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000">
                <a:effectLst>
                  <a:outerShdw sx="100000" sy="100000" kx="0" ky="0" algn="b" rotWithShape="0" blurRad="50800" dist="76200" dir="2700000">
                    <a:srgbClr val="000000">
                      <a:alpha val="40000"/>
                    </a:srgbClr>
                  </a:outerShdw>
                </a:effectLst>
              </a:defRPr>
            </a:pPr>
            <a:r>
              <a:t>Allergy</a:t>
            </a:r>
          </a:p>
          <a:p>
            <a:pPr algn="ctr">
              <a:defRPr sz="1000">
                <a:effectLst>
                  <a:outerShdw sx="100000" sy="100000" kx="0" ky="0" algn="b" rotWithShape="0" blurRad="50800" dist="76200" dir="2700000">
                    <a:srgbClr val="000000">
                      <a:alpha val="40000"/>
                    </a:srgbClr>
                  </a:outerShdw>
                </a:effectLst>
              </a:defRPr>
            </a:pPr>
            <a:r>
              <a:t>3.9</a:t>
            </a:r>
          </a:p>
        </p:txBody>
      </p:sp>
      <p:sp>
        <p:nvSpPr>
          <p:cNvPr id="556" name="TextBox 24"/>
          <p:cNvSpPr/>
          <p:nvPr/>
        </p:nvSpPr>
        <p:spPr>
          <a:xfrm>
            <a:off x="7543110" y="3417670"/>
            <a:ext cx="441733" cy="421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000">
                <a:effectLst>
                  <a:outerShdw sx="100000" sy="100000" kx="0" ky="0" algn="b" rotWithShape="0" blurRad="50800" dist="76200" dir="2700000">
                    <a:srgbClr val="000000">
                      <a:alpha val="40000"/>
                    </a:srgbClr>
                  </a:outerShdw>
                </a:effectLst>
              </a:defRPr>
            </a:pPr>
            <a:r>
              <a:t>ADHD</a:t>
            </a:r>
          </a:p>
          <a:p>
            <a:pPr algn="ctr">
              <a:defRPr sz="1000">
                <a:effectLst>
                  <a:outerShdw sx="100000" sy="100000" kx="0" ky="0" algn="b" rotWithShape="0" blurRad="50800" dist="76200" dir="2700000">
                    <a:srgbClr val="000000">
                      <a:alpha val="40000"/>
                    </a:srgbClr>
                  </a:outerShdw>
                </a:effectLst>
              </a:defRPr>
            </a:pPr>
            <a:r>
              <a:t>4.2</a:t>
            </a:r>
          </a:p>
        </p:txBody>
      </p:sp>
      <p:sp>
        <p:nvSpPr>
          <p:cNvPr id="557" name="TextBox 25"/>
          <p:cNvSpPr/>
          <p:nvPr/>
        </p:nvSpPr>
        <p:spPr>
          <a:xfrm>
            <a:off x="8033040" y="3417670"/>
            <a:ext cx="495869" cy="421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000">
                <a:effectLst>
                  <a:outerShdw sx="100000" sy="100000" kx="0" ky="0" algn="b" rotWithShape="0" blurRad="50800" dist="76200" dir="2700000">
                    <a:srgbClr val="000000">
                      <a:alpha val="40000"/>
                    </a:srgbClr>
                  </a:outerShdw>
                </a:effectLst>
              </a:defRPr>
            </a:pPr>
            <a:r>
              <a:t>Autism</a:t>
            </a:r>
          </a:p>
          <a:p>
            <a:pPr algn="ctr">
              <a:defRPr sz="1000">
                <a:effectLst>
                  <a:outerShdw sx="100000" sy="100000" kx="0" ky="0" algn="b" rotWithShape="0" blurRad="50800" dist="76200" dir="2700000">
                    <a:srgbClr val="000000">
                      <a:alpha val="40000"/>
                    </a:srgbClr>
                  </a:outerShdw>
                </a:effectLst>
              </a:defRPr>
            </a:pPr>
            <a:r>
              <a:t>4.2</a:t>
            </a:r>
          </a:p>
        </p:txBody>
      </p:sp>
      <p:sp>
        <p:nvSpPr>
          <p:cNvPr id="558" name="TextBox 26"/>
          <p:cNvSpPr/>
          <p:nvPr/>
        </p:nvSpPr>
        <p:spPr>
          <a:xfrm>
            <a:off x="8535213" y="3754099"/>
            <a:ext cx="519620" cy="421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000">
                <a:effectLst>
                  <a:outerShdw sx="100000" sy="100000" kx="0" ky="0" algn="b" rotWithShape="0" blurRad="50800" dist="76200" dir="2700000">
                    <a:srgbClr val="000000">
                      <a:alpha val="40000"/>
                    </a:srgbClr>
                  </a:outerShdw>
                </a:effectLst>
              </a:defRPr>
            </a:pPr>
            <a:r>
              <a:t>Eczema</a:t>
            </a:r>
          </a:p>
          <a:p>
            <a:pPr algn="ctr">
              <a:defRPr sz="1000">
                <a:effectLst>
                  <a:outerShdw sx="100000" sy="100000" kx="0" ky="0" algn="b" rotWithShape="0" blurRad="50800" dist="76200" dir="2700000">
                    <a:srgbClr val="000000">
                      <a:alpha val="40000"/>
                    </a:srgbClr>
                  </a:outerShdw>
                </a:effectLst>
              </a:defRPr>
            </a:pPr>
            <a:r>
              <a:t>2.9</a:t>
            </a:r>
          </a:p>
        </p:txBody>
      </p:sp>
      <p:sp>
        <p:nvSpPr>
          <p:cNvPr id="559" name="TextBox 27"/>
          <p:cNvSpPr/>
          <p:nvPr/>
        </p:nvSpPr>
        <p:spPr>
          <a:xfrm>
            <a:off x="9011901" y="3007315"/>
            <a:ext cx="604824" cy="586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000">
                <a:effectLst>
                  <a:outerShdw sx="100000" sy="100000" kx="0" ky="0" algn="b" rotWithShape="0" blurRad="50800" dist="76200" dir="2700000">
                    <a:srgbClr val="000000">
                      <a:alpha val="40000"/>
                    </a:srgbClr>
                  </a:outerShdw>
                </a:effectLst>
              </a:defRPr>
            </a:pPr>
            <a:r>
              <a:t>Learning</a:t>
            </a:r>
          </a:p>
          <a:p>
            <a:pPr algn="ctr">
              <a:defRPr sz="1000">
                <a:effectLst>
                  <a:outerShdw sx="100000" sy="100000" kx="0" ky="0" algn="b" rotWithShape="0" blurRad="50800" dist="76200" dir="2700000">
                    <a:srgbClr val="000000">
                      <a:alpha val="40000"/>
                    </a:srgbClr>
                  </a:outerShdw>
                </a:effectLst>
              </a:defRPr>
            </a:pPr>
            <a:r>
              <a:t>Disability</a:t>
            </a:r>
          </a:p>
          <a:p>
            <a:pPr algn="ctr">
              <a:defRPr sz="1000">
                <a:effectLst>
                  <a:outerShdw sx="100000" sy="100000" kx="0" ky="0" algn="b" rotWithShape="0" blurRad="50800" dist="76200" dir="2700000">
                    <a:srgbClr val="000000">
                      <a:alpha val="40000"/>
                    </a:srgbClr>
                  </a:outerShdw>
                </a:effectLst>
              </a:defRPr>
            </a:pPr>
            <a:r>
              <a:t>5.2</a:t>
            </a:r>
          </a:p>
        </p:txBody>
      </p:sp>
      <p:sp>
        <p:nvSpPr>
          <p:cNvPr id="560" name="TextBox 28"/>
          <p:cNvSpPr/>
          <p:nvPr/>
        </p:nvSpPr>
        <p:spPr>
          <a:xfrm>
            <a:off x="9475811" y="3369054"/>
            <a:ext cx="662246" cy="586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000">
                <a:effectLst>
                  <a:outerShdw sx="100000" sy="100000" kx="0" ky="0" algn="b" rotWithShape="0" blurRad="50800" dist="76200" dir="2700000">
                    <a:srgbClr val="000000">
                      <a:alpha val="40000"/>
                    </a:srgbClr>
                  </a:outerShdw>
                </a:effectLst>
              </a:defRPr>
            </a:pPr>
            <a:r>
              <a:t>Neurodev.</a:t>
            </a:r>
          </a:p>
          <a:p>
            <a:pPr algn="ctr">
              <a:defRPr sz="1000">
                <a:effectLst>
                  <a:outerShdw sx="100000" sy="100000" kx="0" ky="0" algn="b" rotWithShape="0" blurRad="50800" dist="76200" dir="2700000">
                    <a:srgbClr val="000000">
                      <a:alpha val="40000"/>
                    </a:srgbClr>
                  </a:outerShdw>
                </a:effectLst>
              </a:defRPr>
            </a:pPr>
            <a:r>
              <a:t>Disorder</a:t>
            </a:r>
          </a:p>
          <a:p>
            <a:pPr algn="ctr">
              <a:defRPr sz="1000">
                <a:effectLst>
                  <a:outerShdw sx="100000" sy="100000" kx="0" ky="0" algn="b" rotWithShape="0" blurRad="50800" dist="76200" dir="2700000">
                    <a:srgbClr val="000000">
                      <a:alpha val="40000"/>
                    </a:srgbClr>
                  </a:outerShdw>
                </a:effectLst>
              </a:defRPr>
            </a:pPr>
            <a:r>
              <a:t>3.7</a:t>
            </a:r>
          </a:p>
        </p:txBody>
      </p:sp>
      <p:pic>
        <p:nvPicPr>
          <p:cNvPr id="561" name="Picture 4" descr="Picture 4"/>
          <p:cNvPicPr>
            <a:picLocks noChangeAspect="1"/>
          </p:cNvPicPr>
          <p:nvPr/>
        </p:nvPicPr>
        <p:blipFill>
          <a:blip r:embed="rId3">
            <a:extLst/>
          </a:blip>
          <a:stretch>
            <a:fillRect/>
          </a:stretch>
        </p:blipFill>
        <p:spPr>
          <a:xfrm>
            <a:off x="941832" y="1277338"/>
            <a:ext cx="3726842" cy="5189451"/>
          </a:xfrm>
          <a:prstGeom prst="rect">
            <a:avLst/>
          </a:prstGeom>
          <a:ln w="12700">
            <a:miter lim="400000"/>
          </a:ln>
          <a:effectLst>
            <a:outerShdw sx="100000" sy="100000" kx="0" ky="0" algn="b" rotWithShape="0" blurRad="76200" dist="38100" dir="2700000">
              <a:srgbClr val="000000">
                <a:alpha val="70000"/>
              </a:srgbClr>
            </a:outerShdw>
          </a:effectLst>
        </p:spPr>
      </p:pic>
      <p:sp>
        <p:nvSpPr>
          <p:cNvPr id="562" name="TextBox 31"/>
          <p:cNvSpPr/>
          <p:nvPr/>
        </p:nvSpPr>
        <p:spPr>
          <a:xfrm>
            <a:off x="11449633" y="6480140"/>
            <a:ext cx="699267"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a:defRPr sz="1400">
                <a:solidFill>
                  <a:srgbClr val="D9D9D9"/>
                </a:solidFill>
              </a:defRPr>
            </a:lvl1pPr>
          </a:lstStyle>
          <a:p>
            <a:pPr/>
            <a:r>
              <a:t>600 kids</a:t>
            </a:r>
          </a:p>
        </p:txBody>
      </p:sp>
      <p:pic>
        <p:nvPicPr>
          <p:cNvPr id="563" name="Picture 9" descr="Picture 9"/>
          <p:cNvPicPr>
            <a:picLocks noChangeAspect="1"/>
          </p:cNvPicPr>
          <p:nvPr/>
        </p:nvPicPr>
        <p:blipFill>
          <a:blip r:embed="rId4">
            <a:extLst/>
          </a:blip>
          <a:stretch>
            <a:fillRect/>
          </a:stretch>
        </p:blipFill>
        <p:spPr>
          <a:xfrm>
            <a:off x="310059" y="3411380"/>
            <a:ext cx="3352801" cy="444501"/>
          </a:xfrm>
          <a:prstGeom prst="rect">
            <a:avLst/>
          </a:prstGeom>
          <a:ln w="12700">
            <a:miter lim="400000"/>
          </a:ln>
          <a:effectLst>
            <a:outerShdw sx="100000" sy="100000" kx="0" ky="0" algn="b" rotWithShape="0" blurRad="50800" dist="38100" dir="2700000">
              <a:srgbClr val="000000">
                <a:alpha val="40000"/>
              </a:srgbClr>
            </a:outerShdw>
          </a:effectLst>
        </p:spPr>
      </p:pic>
      <p:pic>
        <p:nvPicPr>
          <p:cNvPr id="564" name="Picture 10" descr="Picture 10"/>
          <p:cNvPicPr>
            <a:picLocks noChangeAspect="1"/>
          </p:cNvPicPr>
          <p:nvPr/>
        </p:nvPicPr>
        <p:blipFill>
          <a:blip r:embed="rId5">
            <a:extLst/>
          </a:blip>
          <a:stretch>
            <a:fillRect/>
          </a:stretch>
        </p:blipFill>
        <p:spPr>
          <a:xfrm>
            <a:off x="3528024" y="5535433"/>
            <a:ext cx="5143501" cy="1320801"/>
          </a:xfrm>
          <a:prstGeom prst="rect">
            <a:avLst/>
          </a:prstGeom>
          <a:ln w="12700">
            <a:miter lim="400000"/>
          </a:ln>
          <a:effectLst>
            <a:outerShdw sx="100000" sy="100000" kx="0" ky="0" algn="b" rotWithShape="0" blurRad="76200" dist="38100" dir="27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547"/>
                                        </p:tgtEl>
                                        <p:attrNameLst>
                                          <p:attrName>style.visibility</p:attrName>
                                        </p:attrNameLst>
                                      </p:cBhvr>
                                      <p:to>
                                        <p:strVal val="visible"/>
                                      </p:to>
                                    </p:set>
                                    <p:animEffect filter="wipe(down)" transition="in">
                                      <p:cBhvr>
                                        <p:cTn id="7" dur="500"/>
                                        <p:tgtEl>
                                          <p:spTgt spid="547"/>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554"/>
                                        </p:tgtEl>
                                        <p:attrNameLst>
                                          <p:attrName>style.visibility</p:attrName>
                                        </p:attrNameLst>
                                      </p:cBhvr>
                                      <p:to>
                                        <p:strVal val="visible"/>
                                      </p:to>
                                    </p:set>
                                    <p:animEffect filter="dissolve" transition="in">
                                      <p:cBhvr>
                                        <p:cTn id="11" dur="500"/>
                                        <p:tgtEl>
                                          <p:spTgt spid="55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4" presetID="22" grpId="3" fill="hold">
                                  <p:stCondLst>
                                    <p:cond delay="0"/>
                                  </p:stCondLst>
                                  <p:iterate type="el" backwards="0">
                                    <p:tmAbs val="0"/>
                                  </p:iterate>
                                  <p:childTnLst>
                                    <p:set>
                                      <p:cBhvr>
                                        <p:cTn id="15" fill="hold"/>
                                        <p:tgtEl>
                                          <p:spTgt spid="548"/>
                                        </p:tgtEl>
                                        <p:attrNameLst>
                                          <p:attrName>style.visibility</p:attrName>
                                        </p:attrNameLst>
                                      </p:cBhvr>
                                      <p:to>
                                        <p:strVal val="visible"/>
                                      </p:to>
                                    </p:set>
                                    <p:animEffect filter="wipe(down)" transition="in">
                                      <p:cBhvr>
                                        <p:cTn id="16" dur="500"/>
                                        <p:tgtEl>
                                          <p:spTgt spid="548"/>
                                        </p:tgtEl>
                                      </p:cBhvr>
                                    </p:animEffect>
                                  </p:childTnLst>
                                </p:cTn>
                              </p:par>
                            </p:childTnLst>
                          </p:cTn>
                        </p:par>
                        <p:par>
                          <p:cTn id="17" fill="hold">
                            <p:stCondLst>
                              <p:cond delay="500"/>
                            </p:stCondLst>
                            <p:childTnLst>
                              <p:par>
                                <p:cTn id="18" presetClass="entr" nodeType="afterEffect" presetID="9" grpId="4" fill="hold">
                                  <p:stCondLst>
                                    <p:cond delay="0"/>
                                  </p:stCondLst>
                                  <p:iterate type="el" backwards="0">
                                    <p:tmAbs val="0"/>
                                  </p:iterate>
                                  <p:childTnLst>
                                    <p:set>
                                      <p:cBhvr>
                                        <p:cTn id="19" fill="hold"/>
                                        <p:tgtEl>
                                          <p:spTgt spid="555"/>
                                        </p:tgtEl>
                                        <p:attrNameLst>
                                          <p:attrName>style.visibility</p:attrName>
                                        </p:attrNameLst>
                                      </p:cBhvr>
                                      <p:to>
                                        <p:strVal val="visible"/>
                                      </p:to>
                                    </p:set>
                                    <p:animEffect filter="dissolve" transition="in">
                                      <p:cBhvr>
                                        <p:cTn id="20" dur="500"/>
                                        <p:tgtEl>
                                          <p:spTgt spid="555"/>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2" grpId="5" fill="hold">
                                  <p:stCondLst>
                                    <p:cond delay="0"/>
                                  </p:stCondLst>
                                  <p:iterate type="el" backwards="0">
                                    <p:tmAbs val="0"/>
                                  </p:iterate>
                                  <p:childTnLst>
                                    <p:set>
                                      <p:cBhvr>
                                        <p:cTn id="24" fill="hold"/>
                                        <p:tgtEl>
                                          <p:spTgt spid="549"/>
                                        </p:tgtEl>
                                        <p:attrNameLst>
                                          <p:attrName>style.visibility</p:attrName>
                                        </p:attrNameLst>
                                      </p:cBhvr>
                                      <p:to>
                                        <p:strVal val="visible"/>
                                      </p:to>
                                    </p:set>
                                    <p:animEffect filter="wipe(down)" transition="in">
                                      <p:cBhvr>
                                        <p:cTn id="25" dur="500"/>
                                        <p:tgtEl>
                                          <p:spTgt spid="549"/>
                                        </p:tgtEl>
                                      </p:cBhvr>
                                    </p:animEffect>
                                  </p:childTnLst>
                                </p:cTn>
                              </p:par>
                            </p:childTnLst>
                          </p:cTn>
                        </p:par>
                        <p:par>
                          <p:cTn id="26" fill="hold">
                            <p:stCondLst>
                              <p:cond delay="500"/>
                            </p:stCondLst>
                            <p:childTnLst>
                              <p:par>
                                <p:cTn id="27" presetClass="entr" nodeType="afterEffect" presetID="9" grpId="6" fill="hold">
                                  <p:stCondLst>
                                    <p:cond delay="0"/>
                                  </p:stCondLst>
                                  <p:iterate type="el" backwards="0">
                                    <p:tmAbs val="0"/>
                                  </p:iterate>
                                  <p:childTnLst>
                                    <p:set>
                                      <p:cBhvr>
                                        <p:cTn id="28" fill="hold"/>
                                        <p:tgtEl>
                                          <p:spTgt spid="556"/>
                                        </p:tgtEl>
                                        <p:attrNameLst>
                                          <p:attrName>style.visibility</p:attrName>
                                        </p:attrNameLst>
                                      </p:cBhvr>
                                      <p:to>
                                        <p:strVal val="visible"/>
                                      </p:to>
                                    </p:set>
                                    <p:animEffect filter="dissolve" transition="in">
                                      <p:cBhvr>
                                        <p:cTn id="29" dur="500"/>
                                        <p:tgtEl>
                                          <p:spTgt spid="556"/>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4" presetID="22" grpId="7" fill="hold">
                                  <p:stCondLst>
                                    <p:cond delay="0"/>
                                  </p:stCondLst>
                                  <p:iterate type="el" backwards="0">
                                    <p:tmAbs val="0"/>
                                  </p:iterate>
                                  <p:childTnLst>
                                    <p:set>
                                      <p:cBhvr>
                                        <p:cTn id="33" fill="hold"/>
                                        <p:tgtEl>
                                          <p:spTgt spid="550"/>
                                        </p:tgtEl>
                                        <p:attrNameLst>
                                          <p:attrName>style.visibility</p:attrName>
                                        </p:attrNameLst>
                                      </p:cBhvr>
                                      <p:to>
                                        <p:strVal val="visible"/>
                                      </p:to>
                                    </p:set>
                                    <p:animEffect filter="wipe(down)" transition="in">
                                      <p:cBhvr>
                                        <p:cTn id="34" dur="500"/>
                                        <p:tgtEl>
                                          <p:spTgt spid="550"/>
                                        </p:tgtEl>
                                      </p:cBhvr>
                                    </p:animEffect>
                                  </p:childTnLst>
                                </p:cTn>
                              </p:par>
                            </p:childTnLst>
                          </p:cTn>
                        </p:par>
                        <p:par>
                          <p:cTn id="35" fill="hold">
                            <p:stCondLst>
                              <p:cond delay="500"/>
                            </p:stCondLst>
                            <p:childTnLst>
                              <p:par>
                                <p:cTn id="36" presetClass="entr" nodeType="afterEffect" presetID="9" grpId="8" fill="hold">
                                  <p:stCondLst>
                                    <p:cond delay="0"/>
                                  </p:stCondLst>
                                  <p:iterate type="el" backwards="0">
                                    <p:tmAbs val="0"/>
                                  </p:iterate>
                                  <p:childTnLst>
                                    <p:set>
                                      <p:cBhvr>
                                        <p:cTn id="37" fill="hold"/>
                                        <p:tgtEl>
                                          <p:spTgt spid="557"/>
                                        </p:tgtEl>
                                        <p:attrNameLst>
                                          <p:attrName>style.visibility</p:attrName>
                                        </p:attrNameLst>
                                      </p:cBhvr>
                                      <p:to>
                                        <p:strVal val="visible"/>
                                      </p:to>
                                    </p:set>
                                    <p:animEffect filter="dissolve" transition="in">
                                      <p:cBhvr>
                                        <p:cTn id="38" dur="500"/>
                                        <p:tgtEl>
                                          <p:spTgt spid="557"/>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4" presetID="22" grpId="9" fill="hold">
                                  <p:stCondLst>
                                    <p:cond delay="0"/>
                                  </p:stCondLst>
                                  <p:iterate type="el" backwards="0">
                                    <p:tmAbs val="0"/>
                                  </p:iterate>
                                  <p:childTnLst>
                                    <p:set>
                                      <p:cBhvr>
                                        <p:cTn id="42" fill="hold"/>
                                        <p:tgtEl>
                                          <p:spTgt spid="551"/>
                                        </p:tgtEl>
                                        <p:attrNameLst>
                                          <p:attrName>style.visibility</p:attrName>
                                        </p:attrNameLst>
                                      </p:cBhvr>
                                      <p:to>
                                        <p:strVal val="visible"/>
                                      </p:to>
                                    </p:set>
                                    <p:animEffect filter="wipe(down)" transition="in">
                                      <p:cBhvr>
                                        <p:cTn id="43" dur="500"/>
                                        <p:tgtEl>
                                          <p:spTgt spid="551"/>
                                        </p:tgtEl>
                                      </p:cBhvr>
                                    </p:animEffect>
                                  </p:childTnLst>
                                </p:cTn>
                              </p:par>
                            </p:childTnLst>
                          </p:cTn>
                        </p:par>
                        <p:par>
                          <p:cTn id="44" fill="hold">
                            <p:stCondLst>
                              <p:cond delay="500"/>
                            </p:stCondLst>
                            <p:childTnLst>
                              <p:par>
                                <p:cTn id="45" presetClass="entr" nodeType="afterEffect" presetID="9" grpId="10" fill="hold">
                                  <p:stCondLst>
                                    <p:cond delay="0"/>
                                  </p:stCondLst>
                                  <p:iterate type="el" backwards="0">
                                    <p:tmAbs val="0"/>
                                  </p:iterate>
                                  <p:childTnLst>
                                    <p:set>
                                      <p:cBhvr>
                                        <p:cTn id="46" fill="hold"/>
                                        <p:tgtEl>
                                          <p:spTgt spid="558"/>
                                        </p:tgtEl>
                                        <p:attrNameLst>
                                          <p:attrName>style.visibility</p:attrName>
                                        </p:attrNameLst>
                                      </p:cBhvr>
                                      <p:to>
                                        <p:strVal val="visible"/>
                                      </p:to>
                                    </p:set>
                                    <p:animEffect filter="dissolve" transition="in">
                                      <p:cBhvr>
                                        <p:cTn id="47" dur="500"/>
                                        <p:tgtEl>
                                          <p:spTgt spid="558"/>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4" presetID="22" grpId="11" fill="hold">
                                  <p:stCondLst>
                                    <p:cond delay="0"/>
                                  </p:stCondLst>
                                  <p:iterate type="el" backwards="0">
                                    <p:tmAbs val="0"/>
                                  </p:iterate>
                                  <p:childTnLst>
                                    <p:set>
                                      <p:cBhvr>
                                        <p:cTn id="51" fill="hold"/>
                                        <p:tgtEl>
                                          <p:spTgt spid="552"/>
                                        </p:tgtEl>
                                        <p:attrNameLst>
                                          <p:attrName>style.visibility</p:attrName>
                                        </p:attrNameLst>
                                      </p:cBhvr>
                                      <p:to>
                                        <p:strVal val="visible"/>
                                      </p:to>
                                    </p:set>
                                    <p:animEffect filter="wipe(down)" transition="in">
                                      <p:cBhvr>
                                        <p:cTn id="52" dur="500"/>
                                        <p:tgtEl>
                                          <p:spTgt spid="552"/>
                                        </p:tgtEl>
                                      </p:cBhvr>
                                    </p:animEffect>
                                  </p:childTnLst>
                                </p:cTn>
                              </p:par>
                            </p:childTnLst>
                          </p:cTn>
                        </p:par>
                        <p:par>
                          <p:cTn id="53" fill="hold">
                            <p:stCondLst>
                              <p:cond delay="500"/>
                            </p:stCondLst>
                            <p:childTnLst>
                              <p:par>
                                <p:cTn id="54" presetClass="entr" nodeType="afterEffect" presetID="9" grpId="12" fill="hold">
                                  <p:stCondLst>
                                    <p:cond delay="0"/>
                                  </p:stCondLst>
                                  <p:iterate type="el" backwards="0">
                                    <p:tmAbs val="0"/>
                                  </p:iterate>
                                  <p:childTnLst>
                                    <p:set>
                                      <p:cBhvr>
                                        <p:cTn id="55" fill="hold"/>
                                        <p:tgtEl>
                                          <p:spTgt spid="559"/>
                                        </p:tgtEl>
                                        <p:attrNameLst>
                                          <p:attrName>style.visibility</p:attrName>
                                        </p:attrNameLst>
                                      </p:cBhvr>
                                      <p:to>
                                        <p:strVal val="visible"/>
                                      </p:to>
                                    </p:set>
                                    <p:animEffect filter="dissolve" transition="in">
                                      <p:cBhvr>
                                        <p:cTn id="56" dur="500"/>
                                        <p:tgtEl>
                                          <p:spTgt spid="559"/>
                                        </p:tgtEl>
                                      </p:cBhvr>
                                    </p:animEffect>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4" presetID="22" grpId="13" fill="hold">
                                  <p:stCondLst>
                                    <p:cond delay="0"/>
                                  </p:stCondLst>
                                  <p:iterate type="el" backwards="0">
                                    <p:tmAbs val="0"/>
                                  </p:iterate>
                                  <p:childTnLst>
                                    <p:set>
                                      <p:cBhvr>
                                        <p:cTn id="60" fill="hold"/>
                                        <p:tgtEl>
                                          <p:spTgt spid="553"/>
                                        </p:tgtEl>
                                        <p:attrNameLst>
                                          <p:attrName>style.visibility</p:attrName>
                                        </p:attrNameLst>
                                      </p:cBhvr>
                                      <p:to>
                                        <p:strVal val="visible"/>
                                      </p:to>
                                    </p:set>
                                    <p:animEffect filter="wipe(down)" transition="in">
                                      <p:cBhvr>
                                        <p:cTn id="61" dur="500"/>
                                        <p:tgtEl>
                                          <p:spTgt spid="553"/>
                                        </p:tgtEl>
                                      </p:cBhvr>
                                    </p:animEffect>
                                  </p:childTnLst>
                                </p:cTn>
                              </p:par>
                            </p:childTnLst>
                          </p:cTn>
                        </p:par>
                        <p:par>
                          <p:cTn id="62" fill="hold">
                            <p:stCondLst>
                              <p:cond delay="500"/>
                            </p:stCondLst>
                            <p:childTnLst>
                              <p:par>
                                <p:cTn id="63" presetClass="entr" nodeType="afterEffect" presetID="9" grpId="14" fill="hold">
                                  <p:stCondLst>
                                    <p:cond delay="0"/>
                                  </p:stCondLst>
                                  <p:iterate type="el" backwards="0">
                                    <p:tmAbs val="0"/>
                                  </p:iterate>
                                  <p:childTnLst>
                                    <p:set>
                                      <p:cBhvr>
                                        <p:cTn id="64" fill="hold"/>
                                        <p:tgtEl>
                                          <p:spTgt spid="560"/>
                                        </p:tgtEl>
                                        <p:attrNameLst>
                                          <p:attrName>style.visibility</p:attrName>
                                        </p:attrNameLst>
                                      </p:cBhvr>
                                      <p:to>
                                        <p:strVal val="visible"/>
                                      </p:to>
                                    </p:set>
                                    <p:animEffect filter="dissolve" transition="in">
                                      <p:cBhvr>
                                        <p:cTn id="65" dur="500"/>
                                        <p:tgtEl>
                                          <p:spTgt spid="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7" grpId="8"/>
      <p:bldP build="whole" bldLvl="1" animBg="1" rev="0" advAuto="0" spid="553" grpId="13"/>
      <p:bldP build="whole" bldLvl="1" animBg="1" rev="0" advAuto="0" spid="560" grpId="14"/>
      <p:bldP build="whole" bldLvl="1" animBg="1" rev="0" advAuto="0" spid="555" grpId="4"/>
      <p:bldP build="whole" bldLvl="1" animBg="1" rev="0" advAuto="0" spid="559" grpId="12"/>
      <p:bldP build="whole" bldLvl="1" animBg="1" rev="0" advAuto="0" spid="552" grpId="11"/>
      <p:bldP build="whole" bldLvl="1" animBg="1" rev="0" advAuto="0" spid="551" grpId="9"/>
      <p:bldP build="whole" bldLvl="1" animBg="1" rev="0" advAuto="0" spid="549" grpId="5"/>
      <p:bldP build="whole" bldLvl="1" animBg="1" rev="0" advAuto="0" spid="548" grpId="3"/>
      <p:bldP build="whole" bldLvl="1" animBg="1" rev="0" advAuto="0" spid="550" grpId="7"/>
      <p:bldP build="whole" bldLvl="1" animBg="1" rev="0" advAuto="0" spid="558" grpId="10"/>
      <p:bldP build="whole" bldLvl="1" animBg="1" rev="0" advAuto="0" spid="556" grpId="6"/>
      <p:bldP build="whole" bldLvl="1" animBg="1" rev="0" advAuto="0" spid="554" grpId="2"/>
      <p:bldP build="whole" bldLvl="1" animBg="1" rev="0" advAuto="0" spid="547"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6" name="Slide Number Placeholder 1"/>
          <p:cNvSpPr/>
          <p:nvPr>
            <p:ph type="sldNum" sz="quarter" idx="2"/>
          </p:nvPr>
        </p:nvSpPr>
        <p:spPr>
          <a:xfrm>
            <a:off x="11746300" y="4794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7" name="TextBox 7"/>
          <p:cNvSpPr/>
          <p:nvPr/>
        </p:nvSpPr>
        <p:spPr>
          <a:xfrm>
            <a:off x="4088697" y="1090874"/>
            <a:ext cx="3685876"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3000">
                <a:solidFill>
                  <a:srgbClr val="00FDFF"/>
                </a:solidFill>
                <a:effectLst>
                  <a:outerShdw sx="100000" sy="100000" kx="0" ky="0" algn="b" rotWithShape="0" blurRad="76200" dist="76200" dir="2700000">
                    <a:srgbClr val="000000">
                      <a:alpha val="70000"/>
                    </a:srgbClr>
                  </a:outerShdw>
                </a:effectLst>
              </a:defRPr>
            </a:lvl1pPr>
          </a:lstStyle>
          <a:p>
            <a:pPr/>
            <a:r>
              <a:t>Double Blind Flu Study</a:t>
            </a:r>
          </a:p>
        </p:txBody>
      </p:sp>
      <p:sp>
        <p:nvSpPr>
          <p:cNvPr id="568" name="TextBox 11"/>
          <p:cNvSpPr/>
          <p:nvPr/>
        </p:nvSpPr>
        <p:spPr>
          <a:xfrm>
            <a:off x="4027845" y="586083"/>
            <a:ext cx="3807580"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pic>
        <p:nvPicPr>
          <p:cNvPr id="569" name="Picture 2" descr="Picture 2"/>
          <p:cNvPicPr>
            <a:picLocks noChangeAspect="1"/>
          </p:cNvPicPr>
          <p:nvPr/>
        </p:nvPicPr>
        <p:blipFill>
          <a:blip r:embed="rId3">
            <a:extLst/>
          </a:blip>
          <a:stretch>
            <a:fillRect/>
          </a:stretch>
        </p:blipFill>
        <p:spPr>
          <a:xfrm>
            <a:off x="566890" y="1794510"/>
            <a:ext cx="3402574" cy="4504691"/>
          </a:xfrm>
          <a:prstGeom prst="rect">
            <a:avLst/>
          </a:prstGeom>
          <a:ln w="12700">
            <a:miter lim="400000"/>
          </a:ln>
          <a:effectLst>
            <a:outerShdw sx="100000" sy="100000" kx="0" ky="0" algn="b" rotWithShape="0" blurRad="76200" dist="76200" dir="2700000">
              <a:srgbClr val="000000">
                <a:alpha val="70000"/>
              </a:srgbClr>
            </a:outerShdw>
          </a:effectLst>
        </p:spPr>
      </p:pic>
      <p:pic>
        <p:nvPicPr>
          <p:cNvPr id="570" name="Picture 8" descr="Picture 8"/>
          <p:cNvPicPr>
            <a:picLocks noChangeAspect="1"/>
          </p:cNvPicPr>
          <p:nvPr/>
        </p:nvPicPr>
        <p:blipFill>
          <a:blip r:embed="rId4">
            <a:extLst/>
          </a:blip>
          <a:stretch>
            <a:fillRect/>
          </a:stretch>
        </p:blipFill>
        <p:spPr>
          <a:xfrm>
            <a:off x="2769734" y="3825685"/>
            <a:ext cx="2768601" cy="381001"/>
          </a:xfrm>
          <a:prstGeom prst="rect">
            <a:avLst/>
          </a:prstGeom>
          <a:ln w="12700">
            <a:miter lim="400000"/>
          </a:ln>
          <a:effectLst>
            <a:outerShdw sx="100000" sy="100000" kx="0" ky="0" algn="b" rotWithShape="0" blurRad="76200" dist="38100" dir="2700000">
              <a:srgbClr val="000000">
                <a:alpha val="70000"/>
              </a:srgbClr>
            </a:outerShdw>
          </a:effectLst>
        </p:spPr>
      </p:pic>
      <p:pic>
        <p:nvPicPr>
          <p:cNvPr id="571" name="Picture 12" descr="Picture 12"/>
          <p:cNvPicPr>
            <a:picLocks noChangeAspect="1"/>
          </p:cNvPicPr>
          <p:nvPr/>
        </p:nvPicPr>
        <p:blipFill>
          <a:blip r:embed="rId5">
            <a:extLst/>
          </a:blip>
          <a:stretch>
            <a:fillRect/>
          </a:stretch>
        </p:blipFill>
        <p:spPr>
          <a:xfrm>
            <a:off x="5047007" y="1894002"/>
            <a:ext cx="5867427" cy="1553551"/>
          </a:xfrm>
          <a:prstGeom prst="rect">
            <a:avLst/>
          </a:prstGeom>
          <a:ln w="12700">
            <a:miter lim="400000"/>
          </a:ln>
          <a:effectLst>
            <a:outerShdw sx="100000" sy="100000" kx="0" ky="0" algn="b" rotWithShape="0" blurRad="76200" dist="38100" dir="2700000">
              <a:srgbClr val="000000">
                <a:alpha val="70000"/>
              </a:srgbClr>
            </a:outerShdw>
          </a:effectLst>
        </p:spPr>
      </p:pic>
      <p:sp>
        <p:nvSpPr>
          <p:cNvPr id="572" name="TextBox 13"/>
          <p:cNvSpPr/>
          <p:nvPr/>
        </p:nvSpPr>
        <p:spPr>
          <a:xfrm>
            <a:off x="4818150" y="4524050"/>
            <a:ext cx="6730722" cy="178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buSzPct val="100000"/>
              <a:buFont typeface="Arial"/>
              <a:buChar char="•"/>
              <a:defRPr b="1" sz="2400">
                <a:solidFill>
                  <a:srgbClr val="FFFFFF"/>
                </a:solidFill>
                <a:effectLst>
                  <a:outerShdw sx="100000" sy="100000" kx="0" ky="0" algn="b" rotWithShape="0" blurRad="50800" dist="38100" dir="2700000">
                    <a:srgbClr val="000000">
                      <a:alpha val="40000"/>
                    </a:srgbClr>
                  </a:outerShdw>
                </a:effectLst>
              </a:defRPr>
            </a:pPr>
            <a:r>
              <a:t>Flu shot group and placebo group had </a:t>
            </a:r>
            <a:r>
              <a:rPr>
                <a:solidFill>
                  <a:srgbClr val="FFFF00"/>
                </a:solidFill>
              </a:rPr>
              <a:t>same rate of influenza infection.</a:t>
            </a:r>
            <a:endParaRPr>
              <a:solidFill>
                <a:srgbClr val="FFFF00"/>
              </a:solidFill>
            </a:endParaRPr>
          </a:p>
          <a:p>
            <a:pPr marL="342900" indent="-342900">
              <a:buSzPct val="100000"/>
              <a:buFont typeface="Arial"/>
              <a:buChar char="•"/>
              <a:defRPr b="1" sz="1400">
                <a:solidFill>
                  <a:srgbClr val="FFFFFF"/>
                </a:solidFill>
                <a:effectLst>
                  <a:outerShdw sx="100000" sy="100000" kx="0" ky="0" algn="b" rotWithShape="0" blurRad="50800" dist="38100" dir="2700000">
                    <a:srgbClr val="000000">
                      <a:alpha val="40000"/>
                    </a:srgbClr>
                  </a:outerShdw>
                </a:effectLst>
              </a:defRPr>
            </a:pPr>
          </a:p>
          <a:p>
            <a:pPr marL="342900" indent="-342900">
              <a:buSzPct val="100000"/>
              <a:buFont typeface="Arial"/>
              <a:buChar char="•"/>
              <a:defRPr b="1" sz="2400">
                <a:solidFill>
                  <a:srgbClr val="FFFF00"/>
                </a:solidFill>
                <a:effectLst>
                  <a:outerShdw sx="100000" sy="100000" kx="0" ky="0" algn="b" rotWithShape="0" blurRad="50800" dist="38100" dir="2700000">
                    <a:srgbClr val="000000">
                      <a:alpha val="40000"/>
                    </a:srgbClr>
                  </a:outerShdw>
                </a:effectLst>
              </a:defRPr>
            </a:pPr>
            <a:r>
              <a:t>Flu shot group</a:t>
            </a:r>
            <a:r>
              <a:rPr>
                <a:solidFill>
                  <a:srgbClr val="FFFFFF"/>
                </a:solidFill>
              </a:rPr>
              <a:t> had </a:t>
            </a:r>
            <a:r>
              <a:t>4.4x higher </a:t>
            </a:r>
            <a:r>
              <a:rPr>
                <a:solidFill>
                  <a:srgbClr val="FFFFFF"/>
                </a:solidFill>
              </a:rPr>
              <a:t>rate of non-influenza infection.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4" name="Slide Number Placeholder 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75" name="TextBox 6"/>
          <p:cNvSpPr/>
          <p:nvPr/>
        </p:nvSpPr>
        <p:spPr>
          <a:xfrm>
            <a:off x="3035552" y="1273714"/>
            <a:ext cx="5792178"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2800">
                <a:solidFill>
                  <a:srgbClr val="FFFF00"/>
                </a:solidFill>
                <a:effectLst>
                  <a:outerShdw sx="100000" sy="100000" kx="0" ky="0" algn="b" rotWithShape="0" blurRad="76200" dist="76200" dir="2700000">
                    <a:srgbClr val="000000">
                      <a:alpha val="70000"/>
                    </a:srgbClr>
                  </a:outerShdw>
                </a:effectLst>
              </a:defRPr>
            </a:lvl1pPr>
          </a:lstStyle>
          <a:p>
            <a:pPr/>
            <a:r>
              <a:t>HHS’s Ethical, Moral and Statutory Duty</a:t>
            </a:r>
          </a:p>
        </p:txBody>
      </p:sp>
      <p:sp>
        <p:nvSpPr>
          <p:cNvPr id="576" name="TextBox 9"/>
          <p:cNvSpPr/>
          <p:nvPr/>
        </p:nvSpPr>
        <p:spPr>
          <a:xfrm>
            <a:off x="3410605" y="746879"/>
            <a:ext cx="5042060" cy="586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32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pic>
        <p:nvPicPr>
          <p:cNvPr id="577" name="Gardasil-HPV-2.mp4" descr="Gardasil-HPV-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875279" y="2084704"/>
            <a:ext cx="6441442" cy="3623311"/>
          </a:xfrm>
          <a:prstGeom prst="rect">
            <a:avLst/>
          </a:prstGeom>
          <a:ln w="12700">
            <a:miter lim="400000"/>
          </a:ln>
          <a:effectLst>
            <a:outerShdw sx="100000" sy="100000" kx="0" ky="0" algn="b" rotWithShape="0" blurRad="50800" dist="18000" dir="5400000">
              <a:srgbClr val="000000">
                <a:alpha val="40000"/>
              </a:srgbClr>
            </a:outerShdw>
          </a:effectLst>
        </p:spPr>
      </p:pic>
      <p:sp>
        <p:nvSpPr>
          <p:cNvPr id="578" name="TextBox 7"/>
          <p:cNvSpPr/>
          <p:nvPr/>
        </p:nvSpPr>
        <p:spPr>
          <a:xfrm>
            <a:off x="4084077" y="6017116"/>
            <a:ext cx="3571465"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solidFill>
                  <a:srgbClr val="FFFFFF"/>
                </a:solidFill>
                <a:effectLst>
                  <a:outerShdw sx="100000" sy="100000" kx="0" ky="0" algn="b" rotWithShape="0" blurRad="50800" dist="76200" dir="2700000">
                    <a:srgbClr val="000000">
                      <a:alpha val="40000"/>
                    </a:srgbClr>
                  </a:outerShdw>
                </a:effectLst>
              </a:defRPr>
            </a:lvl1pPr>
          </a:lstStyle>
          <a:p>
            <a:pPr/>
            <a:r>
              <a:t>Paralysis resulting in Quadriplegia</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040000" fill="hold"/>
                                        <p:tgtEl>
                                          <p:spTgt spid="57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77"/>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0"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1" name="TextBox 4"/>
          <p:cNvSpPr/>
          <p:nvPr/>
        </p:nvSpPr>
        <p:spPr>
          <a:xfrm>
            <a:off x="-359102" y="1888917"/>
            <a:ext cx="12414826" cy="435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2" marL="1371600" indent="-457200">
              <a:buSzPct val="100000"/>
              <a:buAutoNum type="arabicPeriod" startAt="1"/>
              <a:defRPr b="1" sz="2000">
                <a:solidFill>
                  <a:srgbClr val="FFFFFF"/>
                </a:solidFill>
                <a:effectLst>
                  <a:outerShdw sx="100000" sy="100000" kx="0" ky="0" algn="b" rotWithShape="0" blurRad="76200" dist="76200" dir="2700000">
                    <a:srgbClr val="000000">
                      <a:alpha val="70000"/>
                    </a:srgbClr>
                  </a:outerShdw>
                </a:effectLst>
              </a:defRPr>
            </a:pPr>
            <a:r>
              <a:t>HHS grant open access to Vaccine Safety Datalink for independent studies.</a:t>
            </a:r>
          </a:p>
          <a:p>
            <a:pPr>
              <a:defRPr b="1" sz="2000">
                <a:solidFill>
                  <a:srgbClr val="FFFFFF"/>
                </a:solidFill>
                <a:effectLst>
                  <a:outerShdw sx="100000" sy="100000" kx="0" ky="0" algn="b" rotWithShape="0" blurRad="76200" dist="76200" dir="2700000">
                    <a:srgbClr val="000000">
                      <a:alpha val="70000"/>
                    </a:srgbClr>
                  </a:outerShdw>
                </a:effectLst>
              </a:defRPr>
            </a:pPr>
          </a:p>
          <a:p>
            <a:pPr>
              <a:defRPr b="1" sz="2000">
                <a:solidFill>
                  <a:srgbClr val="FFFFFF"/>
                </a:solidFill>
                <a:effectLst>
                  <a:outerShdw sx="100000" sy="100000" kx="0" ky="0" algn="b" rotWithShape="0" blurRad="76200" dist="76200" dir="2700000">
                    <a:srgbClr val="000000">
                      <a:alpha val="70000"/>
                    </a:srgbClr>
                  </a:outerShdw>
                </a:effectLst>
              </a:defRPr>
            </a:pPr>
          </a:p>
          <a:p>
            <a:pPr>
              <a:defRPr b="1" sz="2000">
                <a:solidFill>
                  <a:srgbClr val="FFFFFF"/>
                </a:solidFill>
                <a:effectLst>
                  <a:outerShdw sx="100000" sy="100000" kx="0" ky="0" algn="b" rotWithShape="0" blurRad="76200" dist="76200" dir="2700000">
                    <a:srgbClr val="000000">
                      <a:alpha val="70000"/>
                    </a:srgbClr>
                  </a:outerShdw>
                </a:effectLst>
              </a:defRPr>
            </a:pPr>
          </a:p>
          <a:p>
            <a:pPr lvl="2" marL="1371600" indent="-457200">
              <a:buSzPct val="100000"/>
              <a:buAutoNum type="arabicPeriod" startAt="2"/>
              <a:defRPr b="1" sz="2000">
                <a:solidFill>
                  <a:srgbClr val="FFFFFF"/>
                </a:solidFill>
                <a:effectLst>
                  <a:outerShdw sx="100000" sy="100000" kx="0" ky="0" algn="b" rotWithShape="0" blurRad="76200" dist="76200" dir="2700000">
                    <a:srgbClr val="000000">
                      <a:alpha val="70000"/>
                    </a:srgbClr>
                  </a:outerShdw>
                </a:effectLst>
              </a:defRPr>
            </a:pPr>
            <a:r>
              <a:t>Prohibit any conflict waivers for members of HHS’s vaccine committees.*</a:t>
            </a:r>
          </a:p>
          <a:p>
            <a:pPr lvl="2" marL="1371600" indent="-457200">
              <a:buSzPct val="100000"/>
              <a:buAutoNum type="arabicPeriod" startAt="2"/>
              <a:defRPr b="1" sz="2000">
                <a:solidFill>
                  <a:srgbClr val="FFFFFF"/>
                </a:solidFill>
                <a:effectLst>
                  <a:outerShdw sx="100000" sy="100000" kx="0" ky="0" algn="b" rotWithShape="0" blurRad="76200" dist="76200" dir="2700000">
                    <a:srgbClr val="000000">
                      <a:alpha val="70000"/>
                    </a:srgbClr>
                  </a:outerShdw>
                </a:effectLst>
              </a:defRPr>
            </a:pPr>
            <a:r>
              <a:t>Require members of HHS’s vaccine committees* to contractually agree not to accept any compensation, directly or indirectly, from any vaccine manufacturer for at least five years.</a:t>
            </a:r>
          </a:p>
          <a:p>
            <a:pPr lvl="2" marL="1371600" indent="-457200">
              <a:buSzPct val="100000"/>
              <a:buAutoNum type="arabicPeriod" startAt="2"/>
              <a:defRPr b="1" sz="2000">
                <a:solidFill>
                  <a:srgbClr val="FFFFFF"/>
                </a:solidFill>
                <a:effectLst>
                  <a:outerShdw sx="100000" sy="100000" kx="0" ky="0" algn="b" rotWithShape="0" blurRad="76200" dist="76200" dir="2700000">
                    <a:srgbClr val="000000">
                      <a:alpha val="70000"/>
                    </a:srgbClr>
                  </a:outerShdw>
                </a:effectLst>
              </a:defRPr>
            </a:pPr>
            <a:r>
              <a:t>Require vaccine safety advocates comprise at least fifty percent of HHS’s vaccine committees.*</a:t>
            </a:r>
          </a:p>
          <a:p>
            <a:pPr>
              <a:defRPr b="1" sz="2000">
                <a:solidFill>
                  <a:srgbClr val="FFFFFF"/>
                </a:solidFill>
                <a:effectLst>
                  <a:outerShdw sx="100000" sy="100000" kx="0" ky="0" algn="b" rotWithShape="0" blurRad="76200" dist="76200" dir="2700000">
                    <a:srgbClr val="000000">
                      <a:alpha val="70000"/>
                    </a:srgbClr>
                  </a:outerShdw>
                </a:effectLst>
              </a:defRPr>
            </a:pPr>
          </a:p>
          <a:p>
            <a:pPr>
              <a:defRPr b="1" sz="2000">
                <a:solidFill>
                  <a:srgbClr val="FFFFFF"/>
                </a:solidFill>
                <a:effectLst>
                  <a:outerShdw sx="100000" sy="100000" kx="0" ky="0" algn="b" rotWithShape="0" blurRad="76200" dist="76200" dir="2700000">
                    <a:srgbClr val="000000">
                      <a:alpha val="70000"/>
                    </a:srgbClr>
                  </a:outerShdw>
                </a:effectLst>
              </a:defRPr>
            </a:pPr>
          </a:p>
          <a:p>
            <a:pPr>
              <a:defRPr b="1" sz="2000">
                <a:solidFill>
                  <a:srgbClr val="FFFFFF"/>
                </a:solidFill>
                <a:effectLst>
                  <a:outerShdw sx="100000" sy="100000" kx="0" ky="0" algn="b" rotWithShape="0" blurRad="76200" dist="76200" dir="2700000">
                    <a:srgbClr val="000000">
                      <a:alpha val="70000"/>
                    </a:srgbClr>
                  </a:outerShdw>
                </a:effectLst>
              </a:defRPr>
            </a:pPr>
          </a:p>
          <a:p>
            <a:pPr lvl="2" marL="1371600" indent="-457200">
              <a:buSzPct val="100000"/>
              <a:buAutoNum type="arabicPeriod" startAt="5"/>
              <a:defRPr b="1" sz="2000">
                <a:solidFill>
                  <a:srgbClr val="FFFFFF"/>
                </a:solidFill>
                <a:effectLst>
                  <a:outerShdw sx="100000" sy="100000" kx="0" ky="0" algn="b" rotWithShape="0" blurRad="76200" dist="76200" dir="2700000">
                    <a:srgbClr val="000000">
                      <a:alpha val="70000"/>
                    </a:srgbClr>
                  </a:outerShdw>
                </a:effectLst>
              </a:defRPr>
            </a:pPr>
            <a:r>
              <a:t>Test all existing and future vaccines against a saline placebo for a duration sufficient to identify chronic illness.</a:t>
            </a:r>
          </a:p>
        </p:txBody>
      </p:sp>
      <p:sp>
        <p:nvSpPr>
          <p:cNvPr id="582" name="TextBox 5"/>
          <p:cNvSpPr/>
          <p:nvPr/>
        </p:nvSpPr>
        <p:spPr>
          <a:xfrm>
            <a:off x="7277448" y="6508976"/>
            <a:ext cx="4829930" cy="574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2" indent="0">
              <a:defRPr sz="1600">
                <a:solidFill>
                  <a:srgbClr val="BFBFBF"/>
                </a:solidFill>
                <a:effectLst>
                  <a:outerShdw sx="100000" sy="100000" kx="0" ky="0" algn="b" rotWithShape="0" blurRad="76200" dist="76200" dir="2700000">
                    <a:srgbClr val="000000">
                      <a:alpha val="70000"/>
                    </a:srgbClr>
                  </a:outerShdw>
                </a:effectLst>
              </a:defRPr>
            </a:pPr>
            <a:r>
              <a:t>*HHS’s Vaccine Committees = ACIP, VRBPAC, NVAC, ACCV</a:t>
            </a:r>
          </a:p>
        </p:txBody>
      </p:sp>
      <p:sp>
        <p:nvSpPr>
          <p:cNvPr id="583" name="TextBox 6"/>
          <p:cNvSpPr/>
          <p:nvPr/>
        </p:nvSpPr>
        <p:spPr>
          <a:xfrm>
            <a:off x="942108" y="1469173"/>
            <a:ext cx="3496919"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000">
                <a:solidFill>
                  <a:srgbClr val="FFFB00"/>
                </a:solidFill>
                <a:effectLst>
                  <a:outerShdw sx="100000" sy="100000" kx="0" ky="0" algn="b" rotWithShape="0" blurRad="76200" dist="38100" dir="2700000">
                    <a:srgbClr val="000000">
                      <a:alpha val="70000"/>
                    </a:srgbClr>
                  </a:outerShdw>
                </a:effectLst>
              </a:defRPr>
            </a:lvl1pPr>
          </a:lstStyle>
          <a:p>
            <a:pPr/>
            <a:r>
              <a:t>Transparent Surveillance</a:t>
            </a:r>
          </a:p>
        </p:txBody>
      </p:sp>
      <p:sp>
        <p:nvSpPr>
          <p:cNvPr id="584" name="Straight Connector 7"/>
          <p:cNvSpPr/>
          <p:nvPr/>
        </p:nvSpPr>
        <p:spPr>
          <a:xfrm>
            <a:off x="1043709" y="1869282"/>
            <a:ext cx="10012220" cy="1"/>
          </a:xfrm>
          <a:prstGeom prst="line">
            <a:avLst/>
          </a:prstGeom>
          <a:ln w="19050">
            <a:solidFill>
              <a:schemeClr val="accent1"/>
            </a:solidFill>
            <a:miter/>
          </a:ln>
        </p:spPr>
        <p:txBody>
          <a:bodyPr lIns="45719" rIns="45719"/>
          <a:lstStyle/>
          <a:p>
            <a:pPr/>
          </a:p>
        </p:txBody>
      </p:sp>
      <p:sp>
        <p:nvSpPr>
          <p:cNvPr id="585" name="TextBox 10"/>
          <p:cNvSpPr/>
          <p:nvPr/>
        </p:nvSpPr>
        <p:spPr>
          <a:xfrm>
            <a:off x="1020620" y="4819084"/>
            <a:ext cx="3670094"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000">
                <a:solidFill>
                  <a:srgbClr val="FFFB00"/>
                </a:solidFill>
                <a:effectLst>
                  <a:outerShdw sx="100000" sy="100000" kx="0" ky="0" algn="b" rotWithShape="0" blurRad="76200" dist="38100" dir="2700000">
                    <a:srgbClr val="000000">
                      <a:alpha val="70000"/>
                    </a:srgbClr>
                  </a:outerShdw>
                </a:effectLst>
              </a:defRPr>
            </a:lvl1pPr>
          </a:lstStyle>
          <a:p>
            <a:pPr/>
            <a:r>
              <a:t>Increase Safety Profile</a:t>
            </a:r>
          </a:p>
        </p:txBody>
      </p:sp>
      <p:sp>
        <p:nvSpPr>
          <p:cNvPr id="586" name="Straight Connector 11"/>
          <p:cNvSpPr/>
          <p:nvPr/>
        </p:nvSpPr>
        <p:spPr>
          <a:xfrm>
            <a:off x="1043709" y="5199824"/>
            <a:ext cx="10012220" cy="1"/>
          </a:xfrm>
          <a:prstGeom prst="line">
            <a:avLst/>
          </a:prstGeom>
          <a:ln w="19050">
            <a:solidFill>
              <a:schemeClr val="accent1"/>
            </a:solidFill>
            <a:miter/>
          </a:ln>
        </p:spPr>
        <p:txBody>
          <a:bodyPr lIns="45719" rIns="45719"/>
          <a:lstStyle/>
          <a:p>
            <a:pPr/>
          </a:p>
        </p:txBody>
      </p:sp>
      <p:sp>
        <p:nvSpPr>
          <p:cNvPr id="587" name="TextBox 12"/>
          <p:cNvSpPr/>
          <p:nvPr/>
        </p:nvSpPr>
        <p:spPr>
          <a:xfrm>
            <a:off x="992909" y="2596426"/>
            <a:ext cx="2253674"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000">
                <a:solidFill>
                  <a:srgbClr val="FFFB00"/>
                </a:solidFill>
                <a:effectLst>
                  <a:outerShdw sx="100000" sy="100000" kx="0" ky="0" algn="b" rotWithShape="0" blurRad="76200" dist="38100" dir="2700000">
                    <a:srgbClr val="000000">
                      <a:alpha val="70000"/>
                    </a:srgbClr>
                  </a:outerShdw>
                </a:effectLst>
              </a:defRPr>
            </a:lvl1pPr>
          </a:lstStyle>
          <a:p>
            <a:pPr/>
            <a:r>
              <a:t>Reduce Conflict</a:t>
            </a:r>
          </a:p>
        </p:txBody>
      </p:sp>
      <p:sp>
        <p:nvSpPr>
          <p:cNvPr id="588" name="Straight Connector 13"/>
          <p:cNvSpPr/>
          <p:nvPr/>
        </p:nvSpPr>
        <p:spPr>
          <a:xfrm>
            <a:off x="1043709" y="2992666"/>
            <a:ext cx="10012220" cy="1"/>
          </a:xfrm>
          <a:prstGeom prst="line">
            <a:avLst/>
          </a:prstGeom>
          <a:ln w="19050">
            <a:solidFill>
              <a:schemeClr val="accent1"/>
            </a:solidFill>
            <a:miter/>
          </a:ln>
        </p:spPr>
        <p:txBody>
          <a:bodyPr lIns="45719" rIns="45719"/>
          <a:lstStyle/>
          <a:p>
            <a:pPr/>
          </a:p>
        </p:txBody>
      </p:sp>
      <p:sp>
        <p:nvSpPr>
          <p:cNvPr id="589" name="Rectangle 3"/>
          <p:cNvSpPr/>
          <p:nvPr/>
        </p:nvSpPr>
        <p:spPr>
          <a:xfrm>
            <a:off x="693790" y="706529"/>
            <a:ext cx="8710367" cy="535941"/>
          </a:xfrm>
          <a:prstGeom prst="rect">
            <a:avLst/>
          </a:prstGeom>
          <a:ln w="12700">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lIns="45719" rIns="45719">
            <a:spAutoFit/>
          </a:bodyPr>
          <a:lstStyle>
            <a:lvl1pPr indent="228600">
              <a:defRPr b="1" sz="2800">
                <a:solidFill>
                  <a:srgbClr val="00FDFF"/>
                </a:solidFill>
              </a:defRPr>
            </a:lvl1pPr>
          </a:lstStyle>
          <a:p>
            <a:pPr/>
            <a:r>
              <a:t>Solutions that can be implemented immediately: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21" name="Slide Number Placeholder 1"/>
          <p:cNvSpPr/>
          <p:nvPr>
            <p:ph type="sldNum" sz="quarter" idx="2"/>
          </p:nvPr>
        </p:nvSpPr>
        <p:spPr>
          <a:xfrm>
            <a:off x="11823542" y="47942"/>
            <a:ext cx="1813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2" name="Rectangle 15"/>
          <p:cNvSpPr/>
          <p:nvPr/>
        </p:nvSpPr>
        <p:spPr>
          <a:xfrm>
            <a:off x="2297916" y="4557776"/>
            <a:ext cx="894081" cy="731521"/>
          </a:xfrm>
          <a:prstGeom prst="rect">
            <a:avLst/>
          </a:prstGeom>
          <a:solidFill>
            <a:srgbClr val="CCCCCC"/>
          </a:solidFill>
          <a:ln w="12700">
            <a:miter lim="400000"/>
          </a:ln>
          <a:effectLst>
            <a:outerShdw sx="100000" sy="100000" kx="0" ky="0" algn="b" rotWithShape="0" blurRad="76200" dist="76200" dir="2700000">
              <a:srgbClr val="000000">
                <a:alpha val="70000"/>
              </a:srgbClr>
            </a:outerShdw>
          </a:effectLst>
        </p:spPr>
        <p:txBody>
          <a:bodyPr lIns="45719" rIns="45719" anchor="ctr"/>
          <a:lstStyle/>
          <a:p>
            <a:pPr algn="ctr">
              <a:defRPr>
                <a:solidFill>
                  <a:srgbClr val="FFFFFF"/>
                </a:solidFill>
              </a:defRPr>
            </a:pPr>
          </a:p>
        </p:txBody>
      </p:sp>
      <p:sp>
        <p:nvSpPr>
          <p:cNvPr id="223" name="Rectangle 16"/>
          <p:cNvSpPr/>
          <p:nvPr/>
        </p:nvSpPr>
        <p:spPr>
          <a:xfrm>
            <a:off x="3715413" y="1692655"/>
            <a:ext cx="894081" cy="3596642"/>
          </a:xfrm>
          <a:prstGeom prst="rect">
            <a:avLst/>
          </a:prstGeom>
          <a:solidFill>
            <a:srgbClr val="FFFF00"/>
          </a:solidFill>
          <a:ln w="12700">
            <a:miter lim="400000"/>
          </a:ln>
          <a:effectLst>
            <a:outerShdw sx="100000" sy="100000" kx="0" ky="0" algn="b" rotWithShape="0" blurRad="76200" dist="76200" dir="2700000">
              <a:srgbClr val="000000">
                <a:alpha val="70000"/>
              </a:srgbClr>
            </a:outerShdw>
          </a:effectLst>
        </p:spPr>
        <p:txBody>
          <a:bodyPr lIns="45719" rIns="45719" anchor="ctr"/>
          <a:lstStyle/>
          <a:p>
            <a:pPr algn="ctr">
              <a:defRPr>
                <a:solidFill>
                  <a:srgbClr val="FFFFFF"/>
                </a:solidFill>
              </a:defRPr>
            </a:pPr>
          </a:p>
        </p:txBody>
      </p:sp>
      <p:sp>
        <p:nvSpPr>
          <p:cNvPr id="224" name="Rectangle 17"/>
          <p:cNvSpPr/>
          <p:nvPr/>
        </p:nvSpPr>
        <p:spPr>
          <a:xfrm>
            <a:off x="6835116" y="4405376"/>
            <a:ext cx="894081" cy="883921"/>
          </a:xfrm>
          <a:prstGeom prst="rect">
            <a:avLst/>
          </a:prstGeom>
          <a:solidFill>
            <a:srgbClr val="CCCCCC"/>
          </a:solidFill>
          <a:ln w="12700">
            <a:miter lim="400000"/>
          </a:ln>
          <a:effectLst>
            <a:outerShdw sx="100000" sy="100000" kx="0" ky="0" algn="b" rotWithShape="0" blurRad="76200" dist="76200" dir="2700000">
              <a:srgbClr val="000000">
                <a:alpha val="70000"/>
              </a:srgbClr>
            </a:outerShdw>
          </a:effectLst>
        </p:spPr>
        <p:txBody>
          <a:bodyPr lIns="45719" rIns="45719" anchor="ctr"/>
          <a:lstStyle/>
          <a:p>
            <a:pPr algn="ctr">
              <a:defRPr>
                <a:solidFill>
                  <a:srgbClr val="FFFFFF"/>
                </a:solidFill>
              </a:defRPr>
            </a:pPr>
          </a:p>
        </p:txBody>
      </p:sp>
      <p:sp>
        <p:nvSpPr>
          <p:cNvPr id="225" name="Rectangle 18"/>
          <p:cNvSpPr/>
          <p:nvPr/>
        </p:nvSpPr>
        <p:spPr>
          <a:xfrm>
            <a:off x="8277401" y="1692655"/>
            <a:ext cx="894081" cy="3596642"/>
          </a:xfrm>
          <a:prstGeom prst="rect">
            <a:avLst/>
          </a:prstGeom>
          <a:solidFill>
            <a:srgbClr val="F734F7"/>
          </a:solidFill>
          <a:ln w="12700">
            <a:miter lim="400000"/>
          </a:ln>
          <a:effectLst>
            <a:outerShdw sx="100000" sy="100000" kx="0" ky="0" algn="b" rotWithShape="0" blurRad="76200" dist="76200" dir="2700000">
              <a:srgbClr val="000000">
                <a:alpha val="70000"/>
              </a:srgbClr>
            </a:outerShdw>
          </a:effectLst>
        </p:spPr>
        <p:txBody>
          <a:bodyPr lIns="45719" rIns="45719" anchor="ctr"/>
          <a:lstStyle/>
          <a:p>
            <a:pPr algn="ctr">
              <a:defRPr>
                <a:solidFill>
                  <a:srgbClr val="FFFFFF"/>
                </a:solidFill>
              </a:defRPr>
            </a:pPr>
          </a:p>
        </p:txBody>
      </p:sp>
      <p:sp>
        <p:nvSpPr>
          <p:cNvPr id="226" name="TextBox 19"/>
          <p:cNvSpPr/>
          <p:nvPr/>
        </p:nvSpPr>
        <p:spPr>
          <a:xfrm>
            <a:off x="2469895" y="5411215"/>
            <a:ext cx="464603"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solidFill>
                  <a:srgbClr val="FFFFFF"/>
                </a:solidFill>
                <a:effectLst>
                  <a:outerShdw sx="100000" sy="100000" kx="0" ky="0" algn="b" rotWithShape="0" blurRad="76200" dist="76200" dir="2700000">
                    <a:srgbClr val="000000">
                      <a:alpha val="70000"/>
                    </a:srgbClr>
                  </a:outerShdw>
                </a:effectLst>
              </a:defRPr>
            </a:lvl1pPr>
          </a:lstStyle>
          <a:p>
            <a:pPr/>
            <a:r>
              <a:t>11</a:t>
            </a:r>
          </a:p>
        </p:txBody>
      </p:sp>
      <p:sp>
        <p:nvSpPr>
          <p:cNvPr id="227" name="TextBox 20"/>
          <p:cNvSpPr/>
          <p:nvPr/>
        </p:nvSpPr>
        <p:spPr>
          <a:xfrm>
            <a:off x="3912615" y="5411215"/>
            <a:ext cx="464603"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solidFill>
                  <a:srgbClr val="FFFFFF"/>
                </a:solidFill>
                <a:effectLst>
                  <a:outerShdw sx="100000" sy="100000" kx="0" ky="0" algn="b" rotWithShape="0" blurRad="76200" dist="76200" dir="2700000">
                    <a:srgbClr val="000000">
                      <a:alpha val="70000"/>
                    </a:srgbClr>
                  </a:outerShdw>
                </a:effectLst>
              </a:defRPr>
            </a:lvl1pPr>
          </a:lstStyle>
          <a:p>
            <a:pPr/>
            <a:r>
              <a:t>53</a:t>
            </a:r>
          </a:p>
        </p:txBody>
      </p:sp>
      <p:sp>
        <p:nvSpPr>
          <p:cNvPr id="228" name="TextBox 21"/>
          <p:cNvSpPr/>
          <p:nvPr/>
        </p:nvSpPr>
        <p:spPr>
          <a:xfrm>
            <a:off x="6757416" y="5411215"/>
            <a:ext cx="999044"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solidFill>
                  <a:srgbClr val="FFFFFF"/>
                </a:solidFill>
                <a:effectLst>
                  <a:outerShdw sx="100000" sy="100000" kx="0" ky="0" algn="b" rotWithShape="0" blurRad="76200" dist="76200" dir="2700000">
                    <a:srgbClr val="000000">
                      <a:alpha val="70000"/>
                    </a:srgbClr>
                  </a:outerShdw>
                </a:effectLst>
              </a:defRPr>
            </a:lvl1pPr>
          </a:lstStyle>
          <a:p>
            <a:pPr/>
            <a:r>
              <a:t>12.8%</a:t>
            </a:r>
          </a:p>
        </p:txBody>
      </p:sp>
      <p:sp>
        <p:nvSpPr>
          <p:cNvPr id="229" name="TextBox 22"/>
          <p:cNvSpPr/>
          <p:nvPr/>
        </p:nvSpPr>
        <p:spPr>
          <a:xfrm>
            <a:off x="8318721" y="5411215"/>
            <a:ext cx="723837"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solidFill>
                  <a:srgbClr val="FFFFFF"/>
                </a:solidFill>
                <a:effectLst>
                  <a:outerShdw sx="100000" sy="100000" kx="0" ky="0" algn="b" rotWithShape="0" blurRad="76200" dist="76200" dir="2700000">
                    <a:srgbClr val="000000">
                      <a:alpha val="70000"/>
                    </a:srgbClr>
                  </a:outerShdw>
                </a:effectLst>
              </a:defRPr>
            </a:lvl1pPr>
          </a:lstStyle>
          <a:p>
            <a:pPr/>
            <a:r>
              <a:t>54%</a:t>
            </a:r>
          </a:p>
        </p:txBody>
      </p:sp>
      <p:sp>
        <p:nvSpPr>
          <p:cNvPr id="230" name="TextBox 23"/>
          <p:cNvSpPr/>
          <p:nvPr/>
        </p:nvSpPr>
        <p:spPr>
          <a:xfrm>
            <a:off x="2139668" y="5855847"/>
            <a:ext cx="1147500"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chemeClr val="accent4">
                    <a:lumOff val="25000"/>
                  </a:schemeClr>
                </a:solidFill>
                <a:effectLst>
                  <a:outerShdw sx="100000" sy="100000" kx="0" ky="0" algn="b" rotWithShape="0" blurRad="76200" dist="76200" dir="2700000">
                    <a:srgbClr val="000000">
                      <a:alpha val="70000"/>
                    </a:srgbClr>
                  </a:outerShdw>
                </a:effectLst>
              </a:defRPr>
            </a:lvl1pPr>
          </a:lstStyle>
          <a:p>
            <a:pPr/>
            <a:r>
              <a:t>1986 schedule</a:t>
            </a:r>
          </a:p>
        </p:txBody>
      </p:sp>
      <p:sp>
        <p:nvSpPr>
          <p:cNvPr id="231" name="TextBox 24"/>
          <p:cNvSpPr/>
          <p:nvPr/>
        </p:nvSpPr>
        <p:spPr>
          <a:xfrm>
            <a:off x="6603238" y="5855847"/>
            <a:ext cx="1294654"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400">
                <a:solidFill>
                  <a:srgbClr val="A6A6A6"/>
                </a:solidFill>
                <a:effectLst>
                  <a:outerShdw sx="100000" sy="100000" kx="0" ky="0" algn="b" rotWithShape="0" blurRad="76200" dist="76200" dir="2700000">
                    <a:srgbClr val="000000">
                      <a:alpha val="70000"/>
                    </a:srgbClr>
                  </a:outerShdw>
                </a:effectLst>
              </a:defRPr>
            </a:pPr>
            <a:r>
              <a:rPr>
                <a:solidFill>
                  <a:schemeClr val="accent4">
                    <a:lumOff val="25000"/>
                  </a:schemeClr>
                </a:solidFill>
              </a:rPr>
              <a:t>1986</a:t>
            </a:r>
            <a:r>
              <a:t> </a:t>
            </a:r>
            <a:r>
              <a:rPr>
                <a:solidFill>
                  <a:schemeClr val="accent4">
                    <a:lumOff val="25000"/>
                  </a:schemeClr>
                </a:solidFill>
              </a:rPr>
              <a:t>prevalence</a:t>
            </a:r>
          </a:p>
        </p:txBody>
      </p:sp>
      <p:sp>
        <p:nvSpPr>
          <p:cNvPr id="232" name="TextBox 25"/>
          <p:cNvSpPr/>
          <p:nvPr/>
        </p:nvSpPr>
        <p:spPr>
          <a:xfrm>
            <a:off x="8028930" y="5855847"/>
            <a:ext cx="1294655"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chemeClr val="accent4">
                    <a:lumOff val="25000"/>
                  </a:schemeClr>
                </a:solidFill>
                <a:effectLst>
                  <a:outerShdw sx="100000" sy="100000" kx="0" ky="0" algn="b" rotWithShape="0" blurRad="76200" dist="76200" dir="2700000">
                    <a:srgbClr val="000000">
                      <a:alpha val="70000"/>
                    </a:srgbClr>
                  </a:outerShdw>
                </a:effectLst>
              </a:defRPr>
            </a:lvl1pPr>
          </a:lstStyle>
          <a:p>
            <a:pPr/>
            <a:r>
              <a:t>2011 prevalence</a:t>
            </a:r>
          </a:p>
        </p:txBody>
      </p:sp>
      <p:sp>
        <p:nvSpPr>
          <p:cNvPr id="233" name="TextBox 26"/>
          <p:cNvSpPr/>
          <p:nvPr/>
        </p:nvSpPr>
        <p:spPr>
          <a:xfrm>
            <a:off x="3524260" y="5855847"/>
            <a:ext cx="1147501"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chemeClr val="accent4">
                    <a:lumOff val="25000"/>
                  </a:schemeClr>
                </a:solidFill>
                <a:effectLst>
                  <a:outerShdw sx="100000" sy="100000" kx="0" ky="0" algn="b" rotWithShape="0" blurRad="76200" dist="76200" dir="2700000">
                    <a:srgbClr val="000000">
                      <a:alpha val="70000"/>
                    </a:srgbClr>
                  </a:outerShdw>
                </a:effectLst>
              </a:defRPr>
            </a:lvl1pPr>
          </a:lstStyle>
          <a:p>
            <a:pPr/>
            <a:r>
              <a:t>2017 schedule</a:t>
            </a:r>
          </a:p>
        </p:txBody>
      </p:sp>
      <p:sp>
        <p:nvSpPr>
          <p:cNvPr id="234" name="TextBox 27"/>
          <p:cNvSpPr/>
          <p:nvPr/>
        </p:nvSpPr>
        <p:spPr>
          <a:xfrm>
            <a:off x="2214035" y="752185"/>
            <a:ext cx="3293651" cy="701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sz="2000">
                <a:solidFill>
                  <a:srgbClr val="F2F2F2"/>
                </a:solidFill>
                <a:effectLst>
                  <a:outerShdw sx="100000" sy="100000" kx="0" ky="0" algn="b" rotWithShape="0" blurRad="76200" dist="76200" dir="2700000">
                    <a:srgbClr val="000000">
                      <a:alpha val="70000"/>
                    </a:srgbClr>
                  </a:outerShdw>
                </a:effectLst>
              </a:defRPr>
            </a:pPr>
            <a:r>
              <a:t>Number of Childhood Vaccine</a:t>
            </a:r>
          </a:p>
          <a:p>
            <a:pPr algn="ctr">
              <a:defRPr b="1" sz="2000">
                <a:solidFill>
                  <a:srgbClr val="F2F2F2"/>
                </a:solidFill>
                <a:effectLst>
                  <a:outerShdw sx="100000" sy="100000" kx="0" ky="0" algn="b" rotWithShape="0" blurRad="76200" dist="76200" dir="2700000">
                    <a:srgbClr val="000000">
                      <a:alpha val="70000"/>
                    </a:srgbClr>
                  </a:outerShdw>
                </a:effectLst>
              </a:defRPr>
            </a:pPr>
            <a:r>
              <a:t>Injections Administered</a:t>
            </a:r>
          </a:p>
        </p:txBody>
      </p:sp>
      <p:sp>
        <p:nvSpPr>
          <p:cNvPr id="235" name="TextBox 28"/>
          <p:cNvSpPr/>
          <p:nvPr/>
        </p:nvSpPr>
        <p:spPr>
          <a:xfrm>
            <a:off x="5981739" y="766324"/>
            <a:ext cx="5500163"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000">
                <a:solidFill>
                  <a:srgbClr val="F2F2F2"/>
                </a:solidFill>
                <a:effectLst>
                  <a:outerShdw sx="100000" sy="100000" kx="0" ky="0" algn="b" rotWithShape="0" blurRad="76200" dist="76200" dir="2700000">
                    <a:srgbClr val="000000">
                      <a:alpha val="70000"/>
                    </a:srgbClr>
                  </a:outerShdw>
                </a:effectLst>
              </a:defRPr>
            </a:pPr>
            <a:r>
              <a:t>Childhood Chronic Illness &amp; </a:t>
            </a:r>
          </a:p>
          <a:p>
            <a:pPr algn="ctr">
              <a:defRPr b="1" sz="2000">
                <a:solidFill>
                  <a:srgbClr val="F2F2F2"/>
                </a:solidFill>
                <a:effectLst>
                  <a:outerShdw sx="100000" sy="100000" kx="0" ky="0" algn="b" rotWithShape="0" blurRad="76200" dist="76200" dir="2700000">
                    <a:srgbClr val="000000">
                      <a:alpha val="70000"/>
                    </a:srgbClr>
                  </a:outerShdw>
                </a:effectLst>
              </a:defRPr>
            </a:pPr>
            <a:r>
              <a:t>Developmental Disability Prevalence</a:t>
            </a:r>
          </a:p>
        </p:txBody>
      </p:sp>
      <p:sp>
        <p:nvSpPr>
          <p:cNvPr id="236" name="TextBox 29"/>
          <p:cNvSpPr/>
          <p:nvPr/>
        </p:nvSpPr>
        <p:spPr>
          <a:xfrm>
            <a:off x="5910626" y="6439503"/>
            <a:ext cx="6094299"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900">
                <a:solidFill>
                  <a:srgbClr val="D9D9D9"/>
                </a:solidFill>
              </a:defRPr>
            </a:pPr>
            <a:r>
              <a:t>†</a:t>
            </a:r>
            <a:r>
              <a:t>Bethel et. al, 2011, </a:t>
            </a:r>
            <a:r>
              <a:rPr i="1"/>
              <a:t>A National and State Profile of Leading Health Problems and Health Care Quality for US Children: Key Insurance Disparities and Across-State Variations</a:t>
            </a:r>
            <a:r>
              <a:t>, Academic Pediatrics.</a:t>
            </a:r>
          </a:p>
        </p:txBody>
      </p:sp>
      <p:sp>
        <p:nvSpPr>
          <p:cNvPr id="237" name="TextBox 30"/>
          <p:cNvSpPr/>
          <p:nvPr/>
        </p:nvSpPr>
        <p:spPr>
          <a:xfrm>
            <a:off x="48235" y="6439503"/>
            <a:ext cx="5648478"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900">
                <a:solidFill>
                  <a:srgbClr val="D9D9D9"/>
                </a:solidFill>
              </a:defRPr>
            </a:pPr>
            <a:r>
              <a:t>* Cleave et. al, 2010, </a:t>
            </a:r>
            <a:r>
              <a:rPr i="1"/>
              <a:t>Dynamics of Obesity and Chronic Health Conditions Among Children and Youth</a:t>
            </a:r>
            <a:r>
              <a:t>, JAMA.</a:t>
            </a:r>
          </a:p>
        </p:txBody>
      </p:sp>
      <p:sp>
        <p:nvSpPr>
          <p:cNvPr id="238" name="TextBox 31"/>
          <p:cNvSpPr/>
          <p:nvPr/>
        </p:nvSpPr>
        <p:spPr>
          <a:xfrm>
            <a:off x="7652363" y="5411215"/>
            <a:ext cx="205344"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solidFill>
                  <a:srgbClr val="BFBFBF"/>
                </a:solidFill>
                <a:effectLst>
                  <a:outerShdw sx="100000" sy="100000" kx="0" ky="0" algn="b" rotWithShape="0" blurRad="50800" dist="38100" dir="2700000">
                    <a:srgbClr val="000000">
                      <a:alpha val="40000"/>
                    </a:srgbClr>
                  </a:outerShdw>
                </a:effectLst>
              </a:defRPr>
            </a:lvl1pPr>
          </a:lstStyle>
          <a:p>
            <a:pPr/>
            <a:r>
              <a:t>*</a:t>
            </a:r>
          </a:p>
        </p:txBody>
      </p:sp>
      <p:sp>
        <p:nvSpPr>
          <p:cNvPr id="239" name="TextBox 32"/>
          <p:cNvSpPr/>
          <p:nvPr/>
        </p:nvSpPr>
        <p:spPr>
          <a:xfrm>
            <a:off x="8939958" y="5373739"/>
            <a:ext cx="21799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BFBFBF"/>
                </a:solidFill>
                <a:effectLst>
                  <a:outerShdw sx="100000" sy="100000" kx="0" ky="0" algn="b" rotWithShape="0" blurRad="76200" dist="38100" dir="2700000">
                    <a:srgbClr val="000000">
                      <a:alpha val="70000"/>
                    </a:srgbClr>
                  </a:outerShdw>
                </a:effectLst>
              </a:defRPr>
            </a:lvl1pPr>
          </a:lstStyle>
          <a:p>
            <a:pPr/>
            <a:r>
              <a:t>†</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236406"/>
                <a:lumOff val="14013"/>
              </a:schemeClr>
            </a:gs>
            <a:gs pos="69559">
              <a:srgbClr val="3700C8"/>
            </a:gs>
          </a:gsLst>
          <a:path path="circle">
            <a:fillToRect l="50000" t="50000" r="50000" b="50000"/>
          </a:path>
        </a:gradFill>
      </p:bgPr>
    </p:bg>
    <p:spTree>
      <p:nvGrpSpPr>
        <p:cNvPr id="1" name=""/>
        <p:cNvGrpSpPr/>
        <p:nvPr/>
      </p:nvGrpSpPr>
      <p:grpSpPr>
        <a:xfrm>
          <a:off x="0" y="0"/>
          <a:ext cx="0" cy="0"/>
          <a:chOff x="0" y="0"/>
          <a:chExt cx="0" cy="0"/>
        </a:xfrm>
      </p:grpSpPr>
      <p:sp>
        <p:nvSpPr>
          <p:cNvPr id="241" name="Slide Number Placeholder 1"/>
          <p:cNvSpPr/>
          <p:nvPr>
            <p:ph type="sldNum" sz="quarter" idx="2"/>
          </p:nvPr>
        </p:nvSpPr>
        <p:spPr>
          <a:xfrm>
            <a:off x="11823542" y="47942"/>
            <a:ext cx="1813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2" name="TextBox 2"/>
          <p:cNvSpPr/>
          <p:nvPr/>
        </p:nvSpPr>
        <p:spPr>
          <a:xfrm>
            <a:off x="1460208" y="1616925"/>
            <a:ext cx="9944409" cy="3202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Intro</a:t>
            </a:r>
          </a:p>
          <a:p>
            <a:pPr>
              <a:defRPr sz="4000">
                <a:solidFill>
                  <a:srgbClr val="00FDFF"/>
                </a:solidFill>
                <a:effectLst>
                  <a:outerShdw sx="100000" sy="100000" kx="0" ky="0" algn="b" rotWithShape="0" blurRad="50800" dist="76200" dir="2700000">
                    <a:srgbClr val="000000">
                      <a:alpha val="40000"/>
                    </a:srgbClr>
                  </a:outerShdw>
                </a:effectLst>
              </a:defRPr>
            </a:pPr>
            <a:r>
              <a:t>Who is Responsible for Vaccine Safety</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Structural Conflicts of Interest in Vaccine Safety</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Post-Licensure Vaccine Safety Surveillance</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Simple &amp; Immediate Solutions</a:t>
            </a:r>
          </a:p>
        </p:txBody>
      </p:sp>
      <p:sp>
        <p:nvSpPr>
          <p:cNvPr id="243" name="TextBox 3"/>
          <p:cNvSpPr/>
          <p:nvPr/>
        </p:nvSpPr>
        <p:spPr>
          <a:xfrm>
            <a:off x="673251" y="1616925"/>
            <a:ext cx="731204" cy="3202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r">
              <a:defRPr sz="4000">
                <a:solidFill>
                  <a:srgbClr val="BFBFBF"/>
                </a:solidFill>
                <a:effectLst>
                  <a:outerShdw sx="100000" sy="100000" kx="0" ky="0" algn="b" rotWithShape="0" blurRad="50800" dist="76200" dir="2700000">
                    <a:srgbClr val="000000">
                      <a:alpha val="40000"/>
                    </a:srgbClr>
                  </a:outerShdw>
                </a:effectLst>
              </a:defRPr>
            </a:pPr>
          </a:p>
          <a:p>
            <a:pPr algn="r">
              <a:defRPr sz="4000">
                <a:solidFill>
                  <a:srgbClr val="00FDFF"/>
                </a:solidFill>
                <a:effectLst>
                  <a:outerShdw sx="100000" sy="100000" kx="0" ky="0" algn="b" rotWithShape="0" blurRad="50800" dist="76200" dir="2700000">
                    <a:srgbClr val="000000">
                      <a:alpha val="40000"/>
                    </a:srgbClr>
                  </a:outerShdw>
                </a:effectLst>
              </a:defRPr>
            </a:pPr>
            <a:r>
              <a:t>I.</a:t>
            </a:r>
          </a:p>
          <a:p>
            <a:pPr algn="r">
              <a:defRPr sz="4000">
                <a:solidFill>
                  <a:schemeClr val="accent4">
                    <a:lumOff val="25000"/>
                  </a:schemeClr>
                </a:solidFill>
                <a:effectLst>
                  <a:outerShdw sx="100000" sy="100000" kx="0" ky="0" algn="b" rotWithShape="0" blurRad="50800" dist="76200" dir="2700000">
                    <a:srgbClr val="000000">
                      <a:alpha val="40000"/>
                    </a:srgbClr>
                  </a:outerShdw>
                </a:effectLst>
              </a:defRPr>
            </a:pPr>
            <a:r>
              <a:t>II.</a:t>
            </a:r>
          </a:p>
          <a:p>
            <a:pPr algn="r">
              <a:defRPr sz="4000">
                <a:solidFill>
                  <a:schemeClr val="accent4">
                    <a:lumOff val="25000"/>
                  </a:schemeClr>
                </a:solidFill>
                <a:effectLst>
                  <a:outerShdw sx="100000" sy="100000" kx="0" ky="0" algn="b" rotWithShape="0" blurRad="50800" dist="76200" dir="2700000">
                    <a:srgbClr val="000000">
                      <a:alpha val="40000"/>
                    </a:srgbClr>
                  </a:outerShdw>
                </a:effectLst>
              </a:defRPr>
            </a:pPr>
            <a:r>
              <a:t>III.</a:t>
            </a:r>
          </a:p>
          <a:p>
            <a:pPr algn="r">
              <a:defRPr sz="4000">
                <a:solidFill>
                  <a:schemeClr val="accent4">
                    <a:lumOff val="25000"/>
                  </a:schemeClr>
                </a:solidFill>
                <a:effectLst>
                  <a:outerShdw sx="100000" sy="100000" kx="0" ky="0" algn="b" rotWithShape="0" blurRad="50800" dist="76200" dir="2700000">
                    <a:srgbClr val="000000">
                      <a:alpha val="40000"/>
                    </a:srgbClr>
                  </a:outerShdw>
                </a:effectLst>
              </a:defRPr>
            </a:pPr>
            <a:r>
              <a:t>IV.</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5" name="TextBox 4"/>
          <p:cNvSpPr/>
          <p:nvPr/>
        </p:nvSpPr>
        <p:spPr>
          <a:xfrm>
            <a:off x="2423406" y="5230957"/>
            <a:ext cx="6251115" cy="561341"/>
          </a:xfrm>
          <a:prstGeom prst="rect">
            <a:avLst/>
          </a:prstGeom>
          <a:ln w="12700">
            <a:miter lim="400000"/>
          </a:ln>
          <a:effectLst>
            <a:outerShdw sx="100000" sy="100000" kx="0" ky="0" algn="b" rotWithShape="0" blurRad="76200" dist="38100" dir="2700000">
              <a:srgbClr val="000000">
                <a:alpha val="70000"/>
              </a:srgbClr>
            </a:outerShdw>
          </a:effectLst>
          <a:extLst>
            <a:ext uri="{C572A759-6A51-4108-AA02-DFA0A04FC94B}">
              <ma14:wrappingTextBoxFlag xmlns:ma14="http://schemas.microsoft.com/office/mac/drawingml/2011/main" val="1"/>
            </a:ext>
          </a:extLst>
        </p:spPr>
        <p:txBody>
          <a:bodyPr wrap="none" lIns="45719" rIns="45719">
            <a:spAutoFit/>
          </a:bodyPr>
          <a:lstStyle>
            <a:lvl1pPr>
              <a:defRPr b="1" sz="3000">
                <a:solidFill>
                  <a:srgbClr val="00FDFF"/>
                </a:solidFill>
              </a:defRPr>
            </a:lvl1pPr>
          </a:lstStyle>
          <a:p>
            <a:pPr/>
            <a:r>
              <a:t>Who is Responsible for Vaccine Safety?</a:t>
            </a:r>
          </a:p>
        </p:txBody>
      </p:sp>
      <p:sp>
        <p:nvSpPr>
          <p:cNvPr id="246" name="Slide Number Placeholder 1"/>
          <p:cNvSpPr/>
          <p:nvPr>
            <p:ph type="sldNum" sz="quarter" idx="2"/>
          </p:nvPr>
        </p:nvSpPr>
        <p:spPr>
          <a:xfrm>
            <a:off x="11823542" y="47942"/>
            <a:ext cx="1813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7" name="toyota-recalls.png" descr="toyota-recalls.png"/>
          <p:cNvPicPr>
            <a:picLocks noChangeAspect="1"/>
          </p:cNvPicPr>
          <p:nvPr/>
        </p:nvPicPr>
        <p:blipFill>
          <a:blip r:embed="rId3">
            <a:extLst/>
          </a:blip>
          <a:srcRect l="0" t="51" r="0" b="51"/>
          <a:stretch>
            <a:fillRect/>
          </a:stretch>
        </p:blipFill>
        <p:spPr>
          <a:xfrm>
            <a:off x="546171" y="1929134"/>
            <a:ext cx="3364323" cy="1892432"/>
          </a:xfrm>
          <a:prstGeom prst="rect">
            <a:avLst/>
          </a:prstGeom>
          <a:ln w="12700">
            <a:miter lim="400000"/>
          </a:ln>
        </p:spPr>
      </p:pic>
      <p:pic>
        <p:nvPicPr>
          <p:cNvPr id="248" name="hqdefault.jpg" descr="hqdefault.jpg"/>
          <p:cNvPicPr>
            <a:picLocks noChangeAspect="1"/>
          </p:cNvPicPr>
          <p:nvPr/>
        </p:nvPicPr>
        <p:blipFill>
          <a:blip r:embed="rId4">
            <a:extLst/>
          </a:blip>
          <a:srcRect l="13049" t="13242" r="13049" b="13242"/>
          <a:stretch>
            <a:fillRect/>
          </a:stretch>
        </p:blipFill>
        <p:spPr>
          <a:xfrm>
            <a:off x="4976112" y="723607"/>
            <a:ext cx="2575216" cy="1921308"/>
          </a:xfrm>
          <a:prstGeom prst="rect">
            <a:avLst/>
          </a:prstGeom>
          <a:ln w="12700">
            <a:miter lim="400000"/>
          </a:ln>
          <a:effectLst>
            <a:outerShdw sx="100000" sy="100000" kx="0" ky="0" algn="b" rotWithShape="0" blurRad="50800" dist="76200" dir="2700000">
              <a:srgbClr val="000000">
                <a:alpha val="40000"/>
              </a:srgbClr>
            </a:outerShdw>
          </a:effectLst>
        </p:spPr>
      </p:pic>
      <p:pic>
        <p:nvPicPr>
          <p:cNvPr id="249" name="152f22f986df39ba6c718b57162fb6dd.jpg" descr="152f22f986df39ba6c718b57162fb6dd.jpg"/>
          <p:cNvPicPr>
            <a:picLocks noChangeAspect="1"/>
          </p:cNvPicPr>
          <p:nvPr/>
        </p:nvPicPr>
        <p:blipFill>
          <a:blip r:embed="rId5">
            <a:extLst/>
          </a:blip>
          <a:srcRect l="9329" t="9891" r="17639" b="32105"/>
          <a:stretch>
            <a:fillRect/>
          </a:stretch>
        </p:blipFill>
        <p:spPr>
          <a:xfrm>
            <a:off x="8569930" y="1950556"/>
            <a:ext cx="3013767" cy="1849589"/>
          </a:xfrm>
          <a:prstGeom prst="rect">
            <a:avLst/>
          </a:prstGeom>
          <a:ln w="12700">
            <a:miter lim="400000"/>
          </a:ln>
          <a:effectLst>
            <a:outerShdw sx="100000" sy="100000" kx="0" ky="0" algn="b" rotWithShape="0" blurRad="50800" dist="76200" dir="2700000">
              <a:srgbClr val="000000">
                <a:alpha val="40000"/>
              </a:srgbClr>
            </a:outerShdw>
          </a:effectLst>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1" name="Slide Number Placeholder 1"/>
          <p:cNvSpPr/>
          <p:nvPr>
            <p:ph type="sldNum" sz="quarter" idx="2"/>
          </p:nvPr>
        </p:nvSpPr>
        <p:spPr>
          <a:xfrm>
            <a:off x="11823542" y="47942"/>
            <a:ext cx="1813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54" name="Rectangle 2"/>
          <p:cNvGrpSpPr/>
          <p:nvPr/>
        </p:nvGrpSpPr>
        <p:grpSpPr>
          <a:xfrm>
            <a:off x="-2" y="3026457"/>
            <a:ext cx="12192003" cy="1573205"/>
            <a:chOff x="0" y="0"/>
            <a:chExt cx="12192001" cy="1573204"/>
          </a:xfrm>
        </p:grpSpPr>
        <p:sp>
          <p:nvSpPr>
            <p:cNvPr id="252" name="Rectangle"/>
            <p:cNvSpPr/>
            <p:nvPr/>
          </p:nvSpPr>
          <p:spPr>
            <a:xfrm>
              <a:off x="-1" y="-1"/>
              <a:ext cx="12192003" cy="1573206"/>
            </a:xfrm>
            <a:prstGeom prst="rect">
              <a:avLst/>
            </a:prstGeom>
            <a:solidFill>
              <a:srgbClr val="FFFFFF"/>
            </a:solidFill>
            <a:ln w="12700" cap="flat">
              <a:noFill/>
              <a:miter lim="400000"/>
            </a:ln>
            <a:effectLst>
              <a:outerShdw sx="100000" sy="100000" kx="0" ky="0" algn="b" rotWithShape="0" blurRad="50800" dist="76200" dir="270000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253" name="Text"/>
            <p:cNvSpPr/>
            <p:nvPr/>
          </p:nvSpPr>
          <p:spPr>
            <a:xfrm>
              <a:off x="-1" y="601181"/>
              <a:ext cx="12192003"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   </a:t>
              </a:r>
            </a:p>
          </p:txBody>
        </p:sp>
      </p:grpSp>
      <p:sp>
        <p:nvSpPr>
          <p:cNvPr id="255" name="Slide Number Placeholder 1"/>
          <p:cNvSpPr/>
          <p:nvPr/>
        </p:nvSpPr>
        <p:spPr>
          <a:xfrm>
            <a:off x="10914433" y="47942"/>
            <a:ext cx="1090492" cy="269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effectLst>
                  <a:outerShdw sx="100000" sy="100000" kx="0" ky="0" algn="b" rotWithShape="0" blurRad="50800" dist="76200" dir="2700000">
                    <a:srgbClr val="000000">
                      <a:alpha val="40000"/>
                    </a:srgbClr>
                  </a:outerShdw>
                </a:effectLst>
              </a:defRPr>
            </a:lvl1pPr>
          </a:lstStyle>
          <a:p>
            <a:pPr/>
            <a:r>
              <a:t>8</a:t>
            </a:r>
          </a:p>
        </p:txBody>
      </p:sp>
      <p:sp>
        <p:nvSpPr>
          <p:cNvPr id="256" name="TextBox 4"/>
          <p:cNvSpPr/>
          <p:nvPr/>
        </p:nvSpPr>
        <p:spPr>
          <a:xfrm>
            <a:off x="2216571" y="916258"/>
            <a:ext cx="8053051" cy="713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4000">
                <a:solidFill>
                  <a:srgbClr val="00FDFF"/>
                </a:solidFill>
                <a:effectLst>
                  <a:outerShdw sx="100000" sy="100000" kx="0" ky="0" algn="b" rotWithShape="0" blurRad="50800" dist="76200" dir="2700000">
                    <a:srgbClr val="000000">
                      <a:alpha val="40000"/>
                    </a:srgbClr>
                  </a:outerShdw>
                </a:effectLst>
              </a:defRPr>
            </a:lvl1pPr>
          </a:lstStyle>
          <a:p>
            <a:pPr/>
            <a:r>
              <a:t>National Childhood Vaccine Injury Act</a:t>
            </a:r>
          </a:p>
        </p:txBody>
      </p:sp>
      <p:sp>
        <p:nvSpPr>
          <p:cNvPr id="257" name="TextBox 5"/>
          <p:cNvSpPr/>
          <p:nvPr/>
        </p:nvSpPr>
        <p:spPr>
          <a:xfrm>
            <a:off x="5056713" y="1634150"/>
            <a:ext cx="2268698" cy="586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solidFill>
                  <a:srgbClr val="FFFFFF"/>
                </a:solidFill>
                <a:effectLst>
                  <a:outerShdw sx="100000" sy="100000" kx="0" ky="0" algn="b" rotWithShape="0" blurRad="50800" dist="76200" dir="2700000">
                    <a:srgbClr val="000000">
                      <a:alpha val="40000"/>
                    </a:srgbClr>
                  </a:outerShdw>
                </a:effectLst>
              </a:defRPr>
            </a:lvl1pPr>
          </a:lstStyle>
          <a:p>
            <a:pPr/>
            <a:r>
              <a:t>The 1986 Act</a:t>
            </a:r>
          </a:p>
        </p:txBody>
      </p:sp>
      <p:pic>
        <p:nvPicPr>
          <p:cNvPr id="258" name="Picture 6" descr="Picture 6"/>
          <p:cNvPicPr>
            <a:picLocks noChangeAspect="1"/>
          </p:cNvPicPr>
          <p:nvPr/>
        </p:nvPicPr>
        <p:blipFill>
          <a:blip r:embed="rId3">
            <a:extLst/>
          </a:blip>
          <a:stretch>
            <a:fillRect/>
          </a:stretch>
        </p:blipFill>
        <p:spPr>
          <a:xfrm>
            <a:off x="595848" y="3416315"/>
            <a:ext cx="1195710" cy="714550"/>
          </a:xfrm>
          <a:prstGeom prst="rect">
            <a:avLst/>
          </a:prstGeom>
          <a:ln w="12700">
            <a:miter lim="400000"/>
          </a:ln>
        </p:spPr>
      </p:pic>
      <p:pic>
        <p:nvPicPr>
          <p:cNvPr id="259" name="Picture 7" descr="Picture 7"/>
          <p:cNvPicPr>
            <a:picLocks noChangeAspect="1"/>
          </p:cNvPicPr>
          <p:nvPr/>
        </p:nvPicPr>
        <p:blipFill>
          <a:blip r:embed="rId4">
            <a:extLst/>
          </a:blip>
          <a:stretch>
            <a:fillRect/>
          </a:stretch>
        </p:blipFill>
        <p:spPr>
          <a:xfrm>
            <a:off x="2107581" y="3438618"/>
            <a:ext cx="2026106" cy="585672"/>
          </a:xfrm>
          <a:prstGeom prst="rect">
            <a:avLst/>
          </a:prstGeom>
          <a:ln w="12700">
            <a:miter lim="400000"/>
          </a:ln>
        </p:spPr>
      </p:pic>
      <p:pic>
        <p:nvPicPr>
          <p:cNvPr id="260" name="Picture 8" descr="Picture 8"/>
          <p:cNvPicPr>
            <a:picLocks noChangeAspect="1"/>
          </p:cNvPicPr>
          <p:nvPr/>
        </p:nvPicPr>
        <p:blipFill>
          <a:blip r:embed="rId5">
            <a:extLst/>
          </a:blip>
          <a:stretch>
            <a:fillRect/>
          </a:stretch>
        </p:blipFill>
        <p:spPr>
          <a:xfrm>
            <a:off x="4455328" y="3317271"/>
            <a:ext cx="1202774" cy="957730"/>
          </a:xfrm>
          <a:prstGeom prst="rect">
            <a:avLst/>
          </a:prstGeom>
          <a:ln w="12700">
            <a:miter lim="400000"/>
          </a:ln>
        </p:spPr>
      </p:pic>
      <p:pic>
        <p:nvPicPr>
          <p:cNvPr id="261" name="Picture 9" descr="Picture 9"/>
          <p:cNvPicPr>
            <a:picLocks noChangeAspect="1"/>
          </p:cNvPicPr>
          <p:nvPr/>
        </p:nvPicPr>
        <p:blipFill>
          <a:blip r:embed="rId6">
            <a:extLst/>
          </a:blip>
          <a:stretch>
            <a:fillRect/>
          </a:stretch>
        </p:blipFill>
        <p:spPr>
          <a:xfrm>
            <a:off x="10534856" y="3307379"/>
            <a:ext cx="1165254" cy="1002335"/>
          </a:xfrm>
          <a:prstGeom prst="rect">
            <a:avLst/>
          </a:prstGeom>
          <a:ln w="12700">
            <a:miter lim="400000"/>
          </a:ln>
        </p:spPr>
      </p:pic>
      <p:pic>
        <p:nvPicPr>
          <p:cNvPr id="262" name="Picture 10" descr="Picture 10"/>
          <p:cNvPicPr>
            <a:picLocks noChangeAspect="1"/>
          </p:cNvPicPr>
          <p:nvPr/>
        </p:nvPicPr>
        <p:blipFill>
          <a:blip r:embed="rId7">
            <a:extLst/>
          </a:blip>
          <a:stretch>
            <a:fillRect/>
          </a:stretch>
        </p:blipFill>
        <p:spPr>
          <a:xfrm>
            <a:off x="8127355" y="3646482"/>
            <a:ext cx="1986075" cy="324128"/>
          </a:xfrm>
          <a:prstGeom prst="rect">
            <a:avLst/>
          </a:prstGeom>
          <a:ln w="12700">
            <a:miter lim="400000"/>
          </a:ln>
        </p:spPr>
      </p:pic>
      <p:pic>
        <p:nvPicPr>
          <p:cNvPr id="263" name="Picture 11" descr="Picture 11"/>
          <p:cNvPicPr>
            <a:picLocks noChangeAspect="1"/>
          </p:cNvPicPr>
          <p:nvPr/>
        </p:nvPicPr>
        <p:blipFill>
          <a:blip r:embed="rId8">
            <a:extLst/>
          </a:blip>
          <a:stretch>
            <a:fillRect/>
          </a:stretch>
        </p:blipFill>
        <p:spPr>
          <a:xfrm>
            <a:off x="5908923" y="3473427"/>
            <a:ext cx="1958826" cy="534226"/>
          </a:xfrm>
          <a:prstGeom prst="rect">
            <a:avLst/>
          </a:prstGeom>
          <a:ln w="12700">
            <a:miter lim="400000"/>
          </a:ln>
        </p:spPr>
      </p:pic>
      <p:grpSp>
        <p:nvGrpSpPr>
          <p:cNvPr id="268" name="Group 12"/>
          <p:cNvGrpSpPr/>
          <p:nvPr/>
        </p:nvGrpSpPr>
        <p:grpSpPr>
          <a:xfrm>
            <a:off x="-884483" y="1473604"/>
            <a:ext cx="13854619" cy="4840146"/>
            <a:chOff x="0" y="0"/>
            <a:chExt cx="13854617" cy="4840144"/>
          </a:xfrm>
        </p:grpSpPr>
        <p:grpSp>
          <p:nvGrpSpPr>
            <p:cNvPr id="266" name="Rectangle 13"/>
            <p:cNvGrpSpPr/>
            <p:nvPr/>
          </p:nvGrpSpPr>
          <p:grpSpPr>
            <a:xfrm>
              <a:off x="0" y="0"/>
              <a:ext cx="13854618" cy="4840146"/>
              <a:chOff x="0" y="0"/>
              <a:chExt cx="13854617" cy="4840144"/>
            </a:xfrm>
          </p:grpSpPr>
          <p:sp>
            <p:nvSpPr>
              <p:cNvPr id="264" name="Rectangle"/>
              <p:cNvSpPr/>
              <p:nvPr/>
            </p:nvSpPr>
            <p:spPr>
              <a:xfrm rot="20608931">
                <a:off x="-174140" y="2001775"/>
                <a:ext cx="14202898" cy="836595"/>
              </a:xfrm>
              <a:prstGeom prst="rect">
                <a:avLst/>
              </a:prstGeom>
              <a:solidFill>
                <a:srgbClr val="FFC801"/>
              </a:solidFill>
              <a:ln w="12700" cap="flat">
                <a:noFill/>
                <a:miter lim="400000"/>
              </a:ln>
              <a:effectLst>
                <a:outerShdw sx="100000" sy="100000" kx="0" ky="0" algn="b" rotWithShape="0" blurRad="50800" dist="76200" dir="270000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265" name="Text"/>
              <p:cNvSpPr/>
              <p:nvPr/>
            </p:nvSpPr>
            <p:spPr>
              <a:xfrm rot="20608931">
                <a:off x="-174140" y="2234652"/>
                <a:ext cx="14202898"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   </a:t>
                </a:r>
              </a:p>
            </p:txBody>
          </p:sp>
        </p:grpSp>
        <p:sp>
          <p:nvSpPr>
            <p:cNvPr id="267" name="TextBox 14"/>
            <p:cNvSpPr/>
            <p:nvPr/>
          </p:nvSpPr>
          <p:spPr>
            <a:xfrm rot="20592294">
              <a:off x="1080274" y="2008200"/>
              <a:ext cx="11642489" cy="777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4400">
                  <a:solidFill>
                    <a:srgbClr val="FFFFFF"/>
                  </a:solidFill>
                  <a:effectLst>
                    <a:outerShdw sx="100000" sy="100000" kx="0" ky="0" algn="b" rotWithShape="0" blurRad="50800" dist="76200" dir="2700000">
                      <a:srgbClr val="000000">
                        <a:alpha val="77000"/>
                      </a:srgbClr>
                    </a:outerShdw>
                  </a:effectLst>
                </a:defRPr>
              </a:lvl1pPr>
            </a:lstStyle>
            <a:p>
              <a:pPr/>
              <a:r>
                <a:t>Immunity from Liability</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54"/>
                                        </p:tgtEl>
                                        <p:attrNameLst>
                                          <p:attrName>style.visibility</p:attrName>
                                        </p:attrNameLst>
                                      </p:cBhvr>
                                      <p:to>
                                        <p:strVal val="visible"/>
                                      </p:to>
                                    </p:set>
                                    <p:animEffect filter="dissolve" transition="in">
                                      <p:cBhvr>
                                        <p:cTn id="7" dur="500"/>
                                        <p:tgtEl>
                                          <p:spTgt spid="254"/>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58"/>
                                        </p:tgtEl>
                                        <p:attrNameLst>
                                          <p:attrName>style.visibility</p:attrName>
                                        </p:attrNameLst>
                                      </p:cBhvr>
                                      <p:to>
                                        <p:strVal val="visible"/>
                                      </p:to>
                                    </p:set>
                                    <p:animEffect filter="dissolve" transition="in">
                                      <p:cBhvr>
                                        <p:cTn id="11" dur="500"/>
                                        <p:tgtEl>
                                          <p:spTgt spid="258"/>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259"/>
                                        </p:tgtEl>
                                        <p:attrNameLst>
                                          <p:attrName>style.visibility</p:attrName>
                                        </p:attrNameLst>
                                      </p:cBhvr>
                                      <p:to>
                                        <p:strVal val="visible"/>
                                      </p:to>
                                    </p:set>
                                    <p:animEffect filter="dissolve" transition="in">
                                      <p:cBhvr>
                                        <p:cTn id="15" dur="500"/>
                                        <p:tgtEl>
                                          <p:spTgt spid="259"/>
                                        </p:tgtEl>
                                      </p:cBhvr>
                                    </p:animEffect>
                                  </p:childTnLst>
                                </p:cTn>
                              </p:par>
                            </p:childTnLst>
                          </p:cTn>
                        </p:par>
                        <p:par>
                          <p:cTn id="16" fill="hold">
                            <p:stCondLst>
                              <p:cond delay="1500"/>
                            </p:stCondLst>
                            <p:childTnLst>
                              <p:par>
                                <p:cTn id="17" presetClass="entr" nodeType="afterEffect" presetID="9" grpId="4" fill="hold">
                                  <p:stCondLst>
                                    <p:cond delay="0"/>
                                  </p:stCondLst>
                                  <p:iterate type="el" backwards="0">
                                    <p:tmAbs val="0"/>
                                  </p:iterate>
                                  <p:childTnLst>
                                    <p:set>
                                      <p:cBhvr>
                                        <p:cTn id="18" fill="hold"/>
                                        <p:tgtEl>
                                          <p:spTgt spid="260"/>
                                        </p:tgtEl>
                                        <p:attrNameLst>
                                          <p:attrName>style.visibility</p:attrName>
                                        </p:attrNameLst>
                                      </p:cBhvr>
                                      <p:to>
                                        <p:strVal val="visible"/>
                                      </p:to>
                                    </p:set>
                                    <p:animEffect filter="dissolve" transition="in">
                                      <p:cBhvr>
                                        <p:cTn id="19" dur="500"/>
                                        <p:tgtEl>
                                          <p:spTgt spid="260"/>
                                        </p:tgtEl>
                                      </p:cBhvr>
                                    </p:animEffect>
                                  </p:childTnLst>
                                </p:cTn>
                              </p:par>
                            </p:childTnLst>
                          </p:cTn>
                        </p:par>
                        <p:par>
                          <p:cTn id="20" fill="hold">
                            <p:stCondLst>
                              <p:cond delay="2000"/>
                            </p:stCondLst>
                            <p:childTnLst>
                              <p:par>
                                <p:cTn id="21" presetClass="entr" nodeType="afterEffect" presetID="9" grpId="5" fill="hold">
                                  <p:stCondLst>
                                    <p:cond delay="0"/>
                                  </p:stCondLst>
                                  <p:iterate type="el" backwards="0">
                                    <p:tmAbs val="0"/>
                                  </p:iterate>
                                  <p:childTnLst>
                                    <p:set>
                                      <p:cBhvr>
                                        <p:cTn id="22" fill="hold"/>
                                        <p:tgtEl>
                                          <p:spTgt spid="263"/>
                                        </p:tgtEl>
                                        <p:attrNameLst>
                                          <p:attrName>style.visibility</p:attrName>
                                        </p:attrNameLst>
                                      </p:cBhvr>
                                      <p:to>
                                        <p:strVal val="visible"/>
                                      </p:to>
                                    </p:set>
                                    <p:animEffect filter="dissolve" transition="in">
                                      <p:cBhvr>
                                        <p:cTn id="23" dur="500"/>
                                        <p:tgtEl>
                                          <p:spTgt spid="263"/>
                                        </p:tgtEl>
                                      </p:cBhvr>
                                    </p:animEffect>
                                  </p:childTnLst>
                                </p:cTn>
                              </p:par>
                            </p:childTnLst>
                          </p:cTn>
                        </p:par>
                        <p:par>
                          <p:cTn id="24" fill="hold">
                            <p:stCondLst>
                              <p:cond delay="2500"/>
                            </p:stCondLst>
                            <p:childTnLst>
                              <p:par>
                                <p:cTn id="25" presetClass="entr" nodeType="afterEffect" presetID="9" grpId="6" fill="hold">
                                  <p:stCondLst>
                                    <p:cond delay="0"/>
                                  </p:stCondLst>
                                  <p:iterate type="el" backwards="0">
                                    <p:tmAbs val="0"/>
                                  </p:iterate>
                                  <p:childTnLst>
                                    <p:set>
                                      <p:cBhvr>
                                        <p:cTn id="26" fill="hold"/>
                                        <p:tgtEl>
                                          <p:spTgt spid="262"/>
                                        </p:tgtEl>
                                        <p:attrNameLst>
                                          <p:attrName>style.visibility</p:attrName>
                                        </p:attrNameLst>
                                      </p:cBhvr>
                                      <p:to>
                                        <p:strVal val="visible"/>
                                      </p:to>
                                    </p:set>
                                    <p:animEffect filter="dissolve" transition="in">
                                      <p:cBhvr>
                                        <p:cTn id="27" dur="500"/>
                                        <p:tgtEl>
                                          <p:spTgt spid="262"/>
                                        </p:tgtEl>
                                      </p:cBhvr>
                                    </p:animEffect>
                                  </p:childTnLst>
                                </p:cTn>
                              </p:par>
                            </p:childTnLst>
                          </p:cTn>
                        </p:par>
                        <p:par>
                          <p:cTn id="28" fill="hold">
                            <p:stCondLst>
                              <p:cond delay="3000"/>
                            </p:stCondLst>
                            <p:childTnLst>
                              <p:par>
                                <p:cTn id="29" presetClass="entr" nodeType="afterEffect" presetID="9" grpId="7" fill="hold">
                                  <p:stCondLst>
                                    <p:cond delay="0"/>
                                  </p:stCondLst>
                                  <p:iterate type="el" backwards="0">
                                    <p:tmAbs val="0"/>
                                  </p:iterate>
                                  <p:childTnLst>
                                    <p:set>
                                      <p:cBhvr>
                                        <p:cTn id="30" fill="hold"/>
                                        <p:tgtEl>
                                          <p:spTgt spid="261"/>
                                        </p:tgtEl>
                                        <p:attrNameLst>
                                          <p:attrName>style.visibility</p:attrName>
                                        </p:attrNameLst>
                                      </p:cBhvr>
                                      <p:to>
                                        <p:strVal val="visible"/>
                                      </p:to>
                                    </p:set>
                                    <p:animEffect filter="dissolve" transition="in">
                                      <p:cBhvr>
                                        <p:cTn id="31" dur="500"/>
                                        <p:tgtEl>
                                          <p:spTgt spid="261"/>
                                        </p:tgtEl>
                                      </p:cBhvr>
                                    </p:animEffect>
                                  </p:childTnLst>
                                </p:cTn>
                              </p:par>
                            </p:childTnLst>
                          </p:cTn>
                        </p:par>
                        <p:par>
                          <p:cTn id="32" fill="hold">
                            <p:stCondLst>
                              <p:cond delay="3500"/>
                            </p:stCondLst>
                            <p:childTnLst>
                              <p:par>
                                <p:cTn id="33" presetClass="entr" nodeType="afterEffect" presetID="9" grpId="8" fill="hold">
                                  <p:stCondLst>
                                    <p:cond delay="0"/>
                                  </p:stCondLst>
                                  <p:iterate type="el" backwards="0">
                                    <p:tmAbs val="0"/>
                                  </p:iterate>
                                  <p:childTnLst>
                                    <p:set>
                                      <p:cBhvr>
                                        <p:cTn id="34" fill="hold"/>
                                        <p:tgtEl>
                                          <p:spTgt spid="268"/>
                                        </p:tgtEl>
                                        <p:attrNameLst>
                                          <p:attrName>style.visibility</p:attrName>
                                        </p:attrNameLst>
                                      </p:cBhvr>
                                      <p:to>
                                        <p:strVal val="visible"/>
                                      </p:to>
                                    </p:set>
                                    <p:animEffect filter="dissolve" transition="in">
                                      <p:cBhvr>
                                        <p:cTn id="35" dur="5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 grpId="2"/>
      <p:bldP build="whole" bldLvl="1" animBg="1" rev="0" advAuto="0" spid="260" grpId="4"/>
      <p:bldP build="whole" bldLvl="1" animBg="1" rev="0" advAuto="0" spid="259" grpId="3"/>
      <p:bldP build="whole" bldLvl="1" animBg="1" rev="0" advAuto="0" spid="263" grpId="5"/>
      <p:bldP build="whole" bldLvl="1" animBg="1" rev="0" advAuto="0" spid="262" grpId="6"/>
      <p:bldP build="whole" bldLvl="1" animBg="1" rev="0" advAuto="0" spid="254" grpId="1"/>
      <p:bldP build="whole" bldLvl="1" animBg="1" rev="0" advAuto="0" spid="261" grpId="7"/>
      <p:bldP build="whole" bldLvl="1" animBg="1" rev="0" advAuto="0" spid="268" grpId="8"/>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0" name="Slide Number Placeholder 1"/>
          <p:cNvSpPr/>
          <p:nvPr>
            <p:ph type="sldNum" sz="quarter" idx="2"/>
          </p:nvPr>
        </p:nvSpPr>
        <p:spPr>
          <a:xfrm>
            <a:off x="11823542" y="47942"/>
            <a:ext cx="1813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1" name="TextBox 3"/>
          <p:cNvSpPr/>
          <p:nvPr/>
        </p:nvSpPr>
        <p:spPr>
          <a:xfrm>
            <a:off x="956914" y="2193508"/>
            <a:ext cx="8215908" cy="713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solidFill>
                  <a:srgbClr val="FFFFFF"/>
                </a:solidFill>
                <a:effectLst>
                  <a:outerShdw sx="100000" sy="100000" kx="0" ky="0" algn="b" rotWithShape="0" blurRad="76200" dist="76200" dir="2700000">
                    <a:srgbClr val="000000">
                      <a:alpha val="60000"/>
                    </a:srgbClr>
                  </a:outerShdw>
                </a:effectLst>
              </a:defRPr>
            </a:lvl1pPr>
          </a:lstStyle>
          <a:p>
            <a:pPr/>
            <a:r>
              <a:t>Consequences?</a:t>
            </a:r>
          </a:p>
        </p:txBody>
      </p:sp>
      <p:sp>
        <p:nvSpPr>
          <p:cNvPr id="272" name="TextBox 4"/>
          <p:cNvSpPr/>
          <p:nvPr/>
        </p:nvSpPr>
        <p:spPr>
          <a:xfrm>
            <a:off x="987481" y="3509520"/>
            <a:ext cx="10739830" cy="2567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buSzPct val="100000"/>
              <a:buAutoNum type="arabicPeriod" startAt="1"/>
              <a:defRPr b="1" sz="3200">
                <a:solidFill>
                  <a:srgbClr val="FFFFFF"/>
                </a:solidFill>
                <a:effectLst>
                  <a:outerShdw sx="100000" sy="100000" kx="0" ky="0" algn="b" rotWithShape="0" blurRad="76200" dist="38100" dir="2700000">
                    <a:srgbClr val="000000">
                      <a:alpha val="70000"/>
                    </a:srgbClr>
                  </a:outerShdw>
                </a:effectLst>
              </a:defRPr>
            </a:pPr>
            <a:r>
              <a:t> No incentive to conduct safety studies</a:t>
            </a:r>
          </a:p>
          <a:p>
            <a:pPr>
              <a:defRPr b="1" sz="3200">
                <a:solidFill>
                  <a:srgbClr val="FFFFFF"/>
                </a:solidFill>
                <a:effectLst>
                  <a:outerShdw sx="100000" sy="100000" kx="0" ky="0" algn="b" rotWithShape="0" blurRad="76200" dist="38100" dir="2700000">
                    <a:srgbClr val="000000">
                      <a:alpha val="70000"/>
                    </a:srgbClr>
                  </a:outerShdw>
                </a:effectLst>
              </a:defRPr>
            </a:pPr>
          </a:p>
          <a:p>
            <a:pPr marL="342900" indent="-342900">
              <a:buSzPct val="100000"/>
              <a:buAutoNum type="arabicPeriod" startAt="2"/>
              <a:defRPr b="1" sz="3200">
                <a:solidFill>
                  <a:srgbClr val="FFFFFF"/>
                </a:solidFill>
                <a:effectLst>
                  <a:outerShdw sx="100000" sy="100000" kx="0" ky="0" algn="b" rotWithShape="0" blurRad="76200" dist="38100" dir="2700000">
                    <a:srgbClr val="000000">
                      <a:alpha val="70000"/>
                    </a:srgbClr>
                  </a:outerShdw>
                </a:effectLst>
              </a:defRPr>
            </a:pPr>
            <a:r>
              <a:t> Liability free market of 78 million American children</a:t>
            </a:r>
          </a:p>
          <a:p>
            <a:pPr>
              <a:defRPr b="1" sz="3200">
                <a:solidFill>
                  <a:srgbClr val="FFFFFF"/>
                </a:solidFill>
                <a:effectLst>
                  <a:outerShdw sx="100000" sy="100000" kx="0" ky="0" algn="b" rotWithShape="0" blurRad="76200" dist="38100" dir="2700000">
                    <a:srgbClr val="000000">
                      <a:alpha val="70000"/>
                    </a:srgbClr>
                  </a:outerShdw>
                </a:effectLst>
              </a:defRPr>
            </a:pPr>
          </a:p>
          <a:p>
            <a:pPr marL="342900" indent="-342900">
              <a:buSzPct val="100000"/>
              <a:buAutoNum type="arabicPeriod" startAt="3"/>
              <a:defRPr b="1" sz="3200">
                <a:solidFill>
                  <a:srgbClr val="FFFFFF"/>
                </a:solidFill>
                <a:effectLst>
                  <a:outerShdw sx="100000" sy="100000" kx="0" ky="0" algn="b" rotWithShape="0" blurRad="76200" dist="38100" dir="2700000">
                    <a:srgbClr val="000000">
                      <a:alpha val="70000"/>
                    </a:srgbClr>
                  </a:outerShdw>
                </a:effectLst>
              </a:defRPr>
            </a:pPr>
            <a:r>
              <a:t> Strong incentive to develop more vaccines </a:t>
            </a:r>
          </a:p>
        </p:txBody>
      </p:sp>
      <p:sp>
        <p:nvSpPr>
          <p:cNvPr id="273" name="TextBox 6"/>
          <p:cNvSpPr/>
          <p:nvPr/>
        </p:nvSpPr>
        <p:spPr>
          <a:xfrm>
            <a:off x="2069474" y="1004433"/>
            <a:ext cx="8053052" cy="713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sz="4000">
                <a:solidFill>
                  <a:srgbClr val="00FDFF"/>
                </a:solidFill>
                <a:effectLst>
                  <a:outerShdw sx="100000" sy="100000" kx="0" ky="0" algn="b" rotWithShape="0" blurRad="50800" dist="76200" dir="2700000">
                    <a:srgbClr val="000000">
                      <a:alpha val="40000"/>
                    </a:srgbClr>
                  </a:outerShdw>
                </a:effectLst>
              </a:defRPr>
            </a:pPr>
            <a:r>
              <a:t>National </a:t>
            </a:r>
            <a:r>
              <a:rPr>
                <a:solidFill>
                  <a:srgbClr val="73FDFF"/>
                </a:solidFill>
              </a:rPr>
              <a:t>Childhood</a:t>
            </a:r>
            <a:r>
              <a:t> Vaccine Injury Act</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293FF"/>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293FF"/>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