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900" r:id="rId3"/>
    <p:sldId id="899" r:id="rId4"/>
    <p:sldId id="728" r:id="rId5"/>
    <p:sldId id="738" r:id="rId6"/>
    <p:sldId id="880" r:id="rId7"/>
    <p:sldId id="805" r:id="rId8"/>
    <p:sldId id="890" r:id="rId9"/>
    <p:sldId id="907" r:id="rId10"/>
    <p:sldId id="898" r:id="rId11"/>
    <p:sldId id="885" r:id="rId12"/>
    <p:sldId id="744" r:id="rId13"/>
    <p:sldId id="794" r:id="rId14"/>
    <p:sldId id="836" r:id="rId15"/>
    <p:sldId id="806" r:id="rId16"/>
    <p:sldId id="912" r:id="rId17"/>
    <p:sldId id="909" r:id="rId18"/>
    <p:sldId id="763" r:id="rId19"/>
    <p:sldId id="874" r:id="rId20"/>
    <p:sldId id="684" r:id="rId21"/>
    <p:sldId id="891" r:id="rId22"/>
    <p:sldId id="819" r:id="rId23"/>
    <p:sldId id="882" r:id="rId24"/>
    <p:sldId id="913" r:id="rId25"/>
    <p:sldId id="795" r:id="rId26"/>
    <p:sldId id="835" r:id="rId27"/>
    <p:sldId id="778" r:id="rId28"/>
    <p:sldId id="904" r:id="rId29"/>
    <p:sldId id="761" r:id="rId30"/>
    <p:sldId id="916" r:id="rId31"/>
    <p:sldId id="905" r:id="rId32"/>
    <p:sldId id="815" r:id="rId33"/>
    <p:sldId id="862" r:id="rId34"/>
    <p:sldId id="833" r:id="rId35"/>
    <p:sldId id="914" r:id="rId36"/>
    <p:sldId id="740" r:id="rId37"/>
    <p:sldId id="911" r:id="rId38"/>
    <p:sldId id="906" r:id="rId39"/>
    <p:sldId id="910" r:id="rId40"/>
    <p:sldId id="901" r:id="rId41"/>
    <p:sldId id="887" r:id="rId42"/>
    <p:sldId id="809" r:id="rId43"/>
    <p:sldId id="257" r:id="rId44"/>
    <p:sldId id="902" r:id="rId45"/>
    <p:sldId id="892" r:id="rId46"/>
    <p:sldId id="838" r:id="rId47"/>
    <p:sldId id="903" r:id="rId48"/>
    <p:sldId id="783" r:id="rId49"/>
    <p:sldId id="896" r:id="rId50"/>
    <p:sldId id="784" r:id="rId51"/>
    <p:sldId id="785" r:id="rId52"/>
    <p:sldId id="894" r:id="rId53"/>
    <p:sldId id="857" r:id="rId54"/>
    <p:sldId id="771" r:id="rId55"/>
    <p:sldId id="915" r:id="rId56"/>
    <p:sldId id="889" r:id="rId57"/>
    <p:sldId id="88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/>
    <p:restoredTop sz="90098"/>
  </p:normalViewPr>
  <p:slideViewPr>
    <p:cSldViewPr snapToGrid="0" snapToObjects="1">
      <p:cViewPr varScale="1">
        <p:scale>
          <a:sx n="111" d="100"/>
          <a:sy n="111" d="100"/>
        </p:scale>
        <p:origin x="72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D6C44-D205-7549-96EB-602217D296D6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CABC-2B52-134B-8A1B-C9012838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140/RG.2.2.14427.03366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prions/</a:t>
            </a:r>
            <a:r>
              <a:rPr lang="en-US" dirty="0" err="1"/>
              <a:t>exosomes_spike_WOW.pdf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4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http://dx.doi.org/10.13140/RG.2.2.14427.03366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www.embopress.org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/full/10.15252/embr.202050190\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exosomes_take_germinal_center_stage.pdf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5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COVID_vaccine</a:t>
            </a:r>
            <a:r>
              <a:rPr lang="en-US" dirty="0"/>
              <a:t>/SARS-CoV-2_and_miR-155.pdf </a:t>
            </a:r>
          </a:p>
          <a:p>
            <a:endParaRPr lang="en-US" dirty="0"/>
          </a:p>
          <a:p>
            <a:r>
              <a:rPr lang="en-US" dirty="0"/>
              <a:t>**:</a:t>
            </a:r>
          </a:p>
          <a:p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/27817193/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www.biorxiv.org</a:t>
            </a:r>
            <a:r>
              <a:rPr lang="en-US" dirty="0"/>
              <a:t>/content/10.1101/2021.06.25.449905v2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/persistance_spike_S1_15_months_post_infection.pdf</a:t>
            </a:r>
          </a:p>
          <a:p>
            <a:r>
              <a:rPr lang="en-US" dirty="0"/>
              <a:t>CD16 is Fc gamma receptor IIIa.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COVID_vax</a:t>
            </a:r>
            <a:r>
              <a:rPr lang="en-US" dirty="0"/>
              <a:t>/</a:t>
            </a:r>
            <a:r>
              <a:rPr lang="en-US" dirty="0" err="1"/>
              <a:t>Pfizer_vax_mRNA_reverse_transcribed_liver.pdf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2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miRNAs/free_S1_spike_role_in_COVID19.pdf</a:t>
            </a:r>
          </a:p>
          <a:p>
            <a:r>
              <a:rPr lang="en-US" dirty="0"/>
              <a:t>Caption:</a:t>
            </a:r>
          </a:p>
          <a:p>
            <a:r>
              <a:rPr lang="en-US" dirty="0"/>
              <a:t>Putative involvement of free S1 subunits of the SARS-CoV-2 S protein in the COVID-19 infection. Spontaneous “firing” of the S protein trimers on the surface of virions and infected cells liberates free RBD-containing S1 particles. The binding of these S1 particles to ACE2 may cause a decrease in the ACE2 cell surface expression and lead to the RAS imbalance. (Color version of the figure is available in the online </a:t>
            </a:r>
            <a:r>
              <a:rPr lang="en-US" dirty="0" err="1"/>
              <a:t>verssion</a:t>
            </a:r>
            <a:r>
              <a:rPr lang="en-US" dirty="0"/>
              <a:t> of this article and can be accessed at: https://</a:t>
            </a:r>
            <a:r>
              <a:rPr lang="en-US" dirty="0" err="1"/>
              <a:t>www.springer.com</a:t>
            </a:r>
            <a:r>
              <a:rPr lang="en-US" dirty="0"/>
              <a:t>/journal/10541)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dailyexpose.co.uk</a:t>
            </a:r>
            <a:r>
              <a:rPr lang="en-US" dirty="0"/>
              <a:t>/2021/06/10/dr-tess-lawrie-demands-dr-june-raine-the-chief-exec-of-mhra-halts-the-covid-vaccine-programme-immediately-due-to-severe-adverse-reactions-and-deaths/</a:t>
            </a:r>
          </a:p>
          <a:p>
            <a:endParaRPr lang="en-US" dirty="0"/>
          </a:p>
          <a:p>
            <a:r>
              <a:rPr lang="en-US" dirty="0"/>
              <a:t>James Lyons </a:t>
            </a:r>
            <a:r>
              <a:rPr lang="en-US" dirty="0" err="1"/>
              <a:t>Weiler</a:t>
            </a:r>
            <a:r>
              <a:rPr lang="en-US" dirty="0"/>
              <a:t> has a paper about pathogenic priming.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5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miRNAs/free_S1_spike_role_in_COVID19.pdf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academic.oup.com</a:t>
            </a:r>
            <a:r>
              <a:rPr lang="en-US" dirty="0"/>
              <a:t>/</a:t>
            </a:r>
            <a:r>
              <a:rPr lang="en-US" dirty="0" err="1"/>
              <a:t>cid</a:t>
            </a:r>
            <a:r>
              <a:rPr lang="en-US" dirty="0"/>
              <a:t>/advance-article/</a:t>
            </a:r>
            <a:r>
              <a:rPr lang="en-US" dirty="0" err="1"/>
              <a:t>doi</a:t>
            </a:r>
            <a:r>
              <a:rPr lang="en-US" dirty="0"/>
              <a:t>/10.1093/</a:t>
            </a:r>
            <a:r>
              <a:rPr lang="en-US" dirty="0" err="1"/>
              <a:t>cid</a:t>
            </a:r>
            <a:r>
              <a:rPr lang="en-US" dirty="0"/>
              <a:t>/ciab465/6279075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7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miRNAs/SARS_S1_causes_lung_damage_transgenic_mice.pdf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85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blogposts/miRNAs/exosomes_with_miR-155_cardiac_inflammation.pdf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7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blogposts/miRNAs/exosomes_with_miR-155_cardiac_inflammation.pdf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3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blogposts/miRNAs./miRNA_155_in_heart_attack_ventricular_rupture_2011.pdf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8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COVID_vax</a:t>
            </a:r>
            <a:r>
              <a:rPr lang="en-US" dirty="0"/>
              <a:t>/</a:t>
            </a:r>
            <a:r>
              <a:rPr lang="en-US" dirty="0" err="1"/>
              <a:t>myocarditis_death_teenage_boys_post_COVID_jab.pdf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miRNA/exosomes_of_glioma_cells_deliver_miR-148a_promote_glioblastoma_target_CADm1.pdf</a:t>
            </a:r>
          </a:p>
          <a:p>
            <a:r>
              <a:rPr lang="en-US" dirty="0"/>
              <a:t>cancer/miRNA-148a_in_glioblastoma_2014.pdf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4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/S0092867422000769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92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miRNAs/</a:t>
            </a:r>
            <a:r>
              <a:rPr lang="en-US" dirty="0" err="1"/>
              <a:t>thrombocytopenia.text</a:t>
            </a:r>
            <a:endParaRPr lang="en-US" dirty="0"/>
          </a:p>
          <a:p>
            <a:endParaRPr lang="en-US" dirty="0"/>
          </a:p>
          <a:p>
            <a:r>
              <a:rPr lang="en-US" dirty="0"/>
              <a:t>Figure 5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aberrant_glycosylation_IgG_platelets_Fc_thrombosis.pdf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(diagram)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6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miRNAs/</a:t>
            </a:r>
            <a:r>
              <a:rPr lang="en-US" dirty="0" err="1"/>
              <a:t>thrombocytopenia.text</a:t>
            </a:r>
            <a:endParaRPr lang="en-US" dirty="0"/>
          </a:p>
          <a:p>
            <a:endParaRPr lang="en-US" dirty="0"/>
          </a:p>
          <a:p>
            <a:r>
              <a:rPr lang="en-US" dirty="0"/>
              <a:t>Figure 5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aberrant_glycosylation_IgG_platelets_Fc_thrombosis.pdf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(diagram)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7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/articles/PMC4475274/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COVD_vaccine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/RNA_regulation_by_PARPs_2015.pdf</a:t>
            </a:r>
          </a:p>
          <a:p>
            <a:r>
              <a:rPr lang="en-US" dirty="0"/>
              <a:t>adenine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31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COVID_vaccine</a:t>
            </a:r>
            <a:r>
              <a:rPr lang="en-US" dirty="0"/>
              <a:t>/SARS-CoV-2_and_miR-155.pdf </a:t>
            </a:r>
          </a:p>
          <a:p>
            <a:endParaRPr lang="en-US" dirty="0"/>
          </a:p>
          <a:p>
            <a:r>
              <a:rPr lang="en-US" dirty="0"/>
              <a:t>**:</a:t>
            </a:r>
          </a:p>
          <a:p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/27817193/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2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www.contagionlive.com</a:t>
            </a:r>
            <a:r>
              <a:rPr lang="en-US" dirty="0"/>
              <a:t>/view/immune-response-from-mrna-covid-19-vaccines-is-more-robust-than-natural-infection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/articles/PMC7246018/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cross_reactivity_spike_protein_human_proteins.pdf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Commercially available mouse monoclonal antibody made against recombinant SARS coronavirus spike protein a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9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COVID_vaccine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/Hangzhou_China_study_S1_antibodies_toxic_to_fetus_mice_WOW.pdf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SARS-CoV-2_neutralizing_antibodies_REGN10987.pdf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4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miRNA/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autoimmune_hepatitis_after_COVID_vaccine.pdf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Stills_disease_autoimmune.pdf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www.frontiersin.org</a:t>
            </a:r>
            <a:r>
              <a:rPr lang="en-US" dirty="0"/>
              <a:t>/articles/10.3389/fimmu.2018.02469/full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csail</a:t>
            </a:r>
            <a:r>
              <a:rPr lang="en-US" dirty="0"/>
              <a:t>/2022/Rome/methylpseudouridine_induces_germinal_centers_spleen_antibody_response.pdf</a:t>
            </a:r>
          </a:p>
          <a:p>
            <a:r>
              <a:rPr lang="en-US" dirty="0" err="1"/>
              <a:t>csail</a:t>
            </a:r>
            <a:r>
              <a:rPr lang="en-US" dirty="0"/>
              <a:t>/2022/Rome//</a:t>
            </a:r>
            <a:r>
              <a:rPr lang="en-US" dirty="0" err="1"/>
              <a:t>repetitive_immunization_enhances_prion_effect_mice.pdf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9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/S0092867422000769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Meryl Nass post: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anthraxvaccine.blogspot.com</a:t>
            </a:r>
            <a:r>
              <a:rPr lang="en-US" dirty="0"/>
              <a:t>/2021/07/in-this-incredibly-important-video-</a:t>
            </a:r>
            <a:r>
              <a:rPr lang="en-US" dirty="0" err="1"/>
              <a:t>mrna.html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6678B-6F3C-3E49-9E92-89F06358B1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42E7-AE05-0C4D-9080-BBCDE23420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www.eurekalert.org</a:t>
            </a:r>
            <a:r>
              <a:rPr lang="en-US" dirty="0"/>
              <a:t>/news-releases/943102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COVID_vax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pilot_study_vagus_nerve_long_COVID.pdf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dysphonia (persistent voice problems), dysphagia (difficulty in swallowing), dizziness, tachycardia (abnormally high heart rate), orthostatic hypotension (low blood pressure) and </a:t>
            </a:r>
            <a:r>
              <a:rPr lang="en-US" dirty="0" err="1"/>
              <a:t>diarrhoea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8CABC-2B52-134B-8A1B-C901283853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F5BC-0F5E-7A43-8C30-A6095AA8D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A1B86-522D-0340-A7BE-A7C47FCF6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9BDF-C7F6-AC44-995B-2B28FF5B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54950-2A86-4A40-BDA7-F2A3F588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5353F-B030-4048-AA06-B46D8C9E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2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87804-77EB-534C-A692-F334767E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1D714-4107-584F-ADCE-C953DCC2C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81B5-71EB-5B4B-AE4E-6D18BBF5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FEABD-E34D-3645-8519-444DD316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2B1A0-3DC4-1141-8A96-9FFC6A0D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34867-1607-A043-8971-7F3B8DF5A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72A65-5C73-9D4C-AFCF-8D240A26A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CD8A0-396E-464D-9840-13F3367F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012D-3194-0D4C-B505-7CDA8642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F039-E5D6-5A4D-98C4-721E848F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0562-4C82-B84D-BE8B-A4F792E7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091A-BD01-BD4B-A02F-D61B54D1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C2272-FFDA-5548-9621-7345A1C0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56CF5-C44E-4644-BE78-02ABD893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534A6-B584-7240-A0EE-06B4E547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880A-EC41-5845-847F-4490F53A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E272-DCFC-8749-9620-D16740CC9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2A6D-61AC-5143-8547-A4FDB3D2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02D90-D975-E540-BAB9-46632820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2660-A904-4D44-B2B9-549C1BC0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58F4-3A0F-2C45-B649-A959FDCB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ED17-4CA7-3347-85F4-5CE3CB45D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678D4-206A-7B47-8D7B-582D693A7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D9DF6-DBA5-1C4D-B883-C106D243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C1686-8E28-D547-945C-D6996A33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A002-4F12-C344-AA2E-2C3E09D2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CFFB-3434-074C-8087-55AC379F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93EEB-6716-6C43-BD1A-376722D89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DC84B-D83C-C144-81E5-7AE0747C7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E93BD-C812-2846-8DEF-8D5E0AE3E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757E8-7B0B-CC42-B27D-5F70A3FC9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6EC3C-6777-0D4C-9AD0-610D2201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6B1D2-8C52-274C-B729-A883E788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320E9-01AE-034C-B4F5-98BB6DA7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3A7-D697-1D40-947D-450F47AA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31308-30B1-8443-B76D-2E49148E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102C5-2484-314F-B708-33B6489F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A47BD-7FE3-9E41-BF3B-849FAEFF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42588-2AD1-F742-87C4-6B71F3BF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9FE9B-2FC6-A942-935A-C230B51E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6AC8-6592-AB4A-A699-99675BD5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9CC1-B09D-F84E-BA13-DA6C28C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0219-8AD8-A94F-82A1-F480C4F5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01DEF-FD67-4440-B04D-0A2974979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A8052-832D-9049-A0BA-A66AEA0D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CE976-55FA-3D43-9A71-E2D845EE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0B23B-D7AF-6B49-9BC5-BC918B2D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ED29-829B-AF4A-B44F-92C2447E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21F35-1FAA-4B4E-92EB-008C3EE80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F1777-7CD2-5F48-A6C1-B9B52126D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3FB48-F113-764A-ACFE-CB215C32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5C88B-96E9-0F4A-906B-E50331E5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E2DF5-61C1-A542-A9B6-1B730FA2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A25B1-D38A-1D42-A333-6E8FCCB1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408A4-D465-C842-A323-8087F580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C688-6108-5D42-9757-EA2CBE73C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7681-5104-B24F-9281-2FBC97A361AE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70C2A-F4AE-B945-BE3E-BCCAF54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4A69A-43D4-1A4C-A587-5C785930F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4D7F-23DF-0F44-8E09-2AEB723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0.05.05.07919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0.05.05.07919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1DCB-3C47-D142-95B3-42AA08F6A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0213"/>
          <a:stretch/>
        </p:blipFill>
        <p:spPr>
          <a:xfrm>
            <a:off x="10758" y="27969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B331A-A227-1D4B-A04D-FD96C73F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49942"/>
            <a:ext cx="9559066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SARS-CoV-2 mRNA vaccines: Is the Risk Worth the Benefit?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CA68C-3BFF-9F46-B831-FA04B6E4E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2951" y="3546219"/>
            <a:ext cx="5425440" cy="15529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Dr. Stephanie Seneff, MIT CSAIL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Panda Open Science Meeting</a:t>
            </a:r>
          </a:p>
          <a:p>
            <a:r>
              <a:rPr lang="en-US" dirty="0"/>
              <a:t>Tuesday, March 1, 2022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6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1324577" y="1938231"/>
            <a:ext cx="9966573" cy="1969770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Spike Protein and Neurodegenerative Disease</a:t>
            </a:r>
          </a:p>
        </p:txBody>
      </p:sp>
    </p:spTree>
    <p:extLst>
      <p:ext uri="{BB962C8B-B14F-4D97-AF65-F5344CB8AC3E}">
        <p14:creationId xmlns:p14="http://schemas.microsoft.com/office/powerpoint/2010/main" val="164711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3013-4E95-C149-B337-570D564A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8B55-AC04-F047-B6AA-2CDD7259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13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natural infection starts in the nose and lungs and never makes it into general circulation if the immune system is healthy</a:t>
            </a:r>
          </a:p>
          <a:p>
            <a:r>
              <a:rPr lang="en-US" dirty="0"/>
              <a:t>Injection of spike mRNA nanoparticles into deltoid muscle bypasses mucosal and vascular barriers</a:t>
            </a:r>
          </a:p>
          <a:p>
            <a:r>
              <a:rPr lang="en-US" dirty="0"/>
              <a:t>Immune cells take up mRNA nanoparticles and carry them into the lymph system, ultimately into the spleen</a:t>
            </a:r>
          </a:p>
          <a:p>
            <a:r>
              <a:rPr lang="en-US" dirty="0"/>
              <a:t>Immune cells in the spleen release large quantities of spike protein displayed on the surface of exosomes</a:t>
            </a:r>
          </a:p>
          <a:p>
            <a:r>
              <a:rPr lang="en-US" dirty="0"/>
              <a:t>These exosomes disperse throughout the body, but, especially, travel to the brain to deliver the toxic prion-like spike protein to neurons</a:t>
            </a:r>
          </a:p>
          <a:p>
            <a:r>
              <a:rPr lang="en-US" dirty="0"/>
              <a:t>Inflammatory response in the brain induces neurological damage</a:t>
            </a:r>
          </a:p>
        </p:txBody>
      </p:sp>
    </p:spTree>
    <p:extLst>
      <p:ext uri="{BB962C8B-B14F-4D97-AF65-F5344CB8AC3E}">
        <p14:creationId xmlns:p14="http://schemas.microsoft.com/office/powerpoint/2010/main" val="179805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C278-48EA-1043-8748-28489460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3" y="99722"/>
            <a:ext cx="9426262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DarkHorsePodcast</a:t>
            </a:r>
            <a:r>
              <a:rPr lang="en-US" sz="4000" b="1" dirty="0"/>
              <a:t> - Dr. Brett Weinstein,      Dr. Robert Malone and Mr. Steve Kirsch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01FF0-320E-4A47-9910-94723F141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01" y="1825625"/>
            <a:ext cx="11271852" cy="2710749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was no evaluation of reproductive toxicity or genotoxicity in animals before the mRNA vaccines were authorized for humans</a:t>
            </a:r>
          </a:p>
          <a:p>
            <a:r>
              <a:rPr lang="en-US" dirty="0"/>
              <a:t>A FOIA request from doctors in Canada yielded a Pfizer study written in Japanese </a:t>
            </a:r>
          </a:p>
          <a:p>
            <a:r>
              <a:rPr lang="en-US" dirty="0"/>
              <a:t>The lipid nanoparticles went everywhere in the body but were found in especially high concentrations in the animals’ </a:t>
            </a:r>
            <a:r>
              <a:rPr lang="en-US" i="1" dirty="0">
                <a:solidFill>
                  <a:srgbClr val="FF0000"/>
                </a:solidFill>
              </a:rPr>
              <a:t>lymph nodes, spleen, ovaries, adrenal glands, liver and bone marrow.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86DE1-6ACA-9741-A1AE-5ADADA453728}"/>
              </a:ext>
            </a:extLst>
          </p:cNvPr>
          <p:cNvSpPr txBox="1"/>
          <p:nvPr/>
        </p:nvSpPr>
        <p:spPr>
          <a:xfrm>
            <a:off x="2938483" y="5388570"/>
            <a:ext cx="8415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https://www.youtube.com/watch?v=-_NNTVJzqtY </a:t>
            </a:r>
            <a:r>
              <a:rPr lang="en-US" sz="2000" dirty="0">
                <a:solidFill>
                  <a:srgbClr val="FF0000"/>
                </a:solidFill>
              </a:rPr>
              <a:t>(CENSORED)</a:t>
            </a:r>
          </a:p>
          <a:p>
            <a:pPr algn="r"/>
            <a:r>
              <a:rPr lang="en-US" sz="2000" dirty="0"/>
              <a:t>Part 1: https://</a:t>
            </a:r>
            <a:r>
              <a:rPr lang="en-US" sz="2000" dirty="0" err="1"/>
              <a:t>www.brighteon.com</a:t>
            </a:r>
            <a:r>
              <a:rPr lang="en-US" sz="2000" dirty="0"/>
              <a:t>/fc163ab1-82f9-4f2b-b921-7b877923f315</a:t>
            </a:r>
          </a:p>
          <a:p>
            <a:pPr algn="r"/>
            <a:r>
              <a:rPr lang="en-US" sz="2000" dirty="0"/>
              <a:t>Part 2: https://</a:t>
            </a:r>
            <a:r>
              <a:rPr lang="en-US" sz="2000" dirty="0" err="1"/>
              <a:t>www.brighteon.com</a:t>
            </a:r>
            <a:r>
              <a:rPr lang="en-US" sz="2000" dirty="0"/>
              <a:t>/00b257ec-2077-40b6-88a9-93d8d8451959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E1ACE-B3B5-8340-8EF5-10F81E909C95}"/>
              </a:ext>
            </a:extLst>
          </p:cNvPr>
          <p:cNvSpPr txBox="1"/>
          <p:nvPr/>
        </p:nvSpPr>
        <p:spPr>
          <a:xfrm>
            <a:off x="1326489" y="4705170"/>
            <a:ext cx="90363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Dr. Malone is an early developer of mRNA vaccine technology</a:t>
            </a:r>
          </a:p>
        </p:txBody>
      </p:sp>
    </p:spTree>
    <p:extLst>
      <p:ext uri="{BB962C8B-B14F-4D97-AF65-F5344CB8AC3E}">
        <p14:creationId xmlns:p14="http://schemas.microsoft.com/office/powerpoint/2010/main" val="53444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6012BB-577D-1B42-8CFB-5CCBDA80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20" y="0"/>
            <a:ext cx="8654142" cy="20581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6E8B7-79C5-1246-8C09-805DC92B8E86}"/>
              </a:ext>
            </a:extLst>
          </p:cNvPr>
          <p:cNvSpPr txBox="1">
            <a:spLocks/>
          </p:cNvSpPr>
          <p:nvPr/>
        </p:nvSpPr>
        <p:spPr>
          <a:xfrm>
            <a:off x="838199" y="2316348"/>
            <a:ext cx="11035553" cy="43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Loss of smell is a common early symptom of Parkinson's and of COVID-19</a:t>
            </a:r>
          </a:p>
          <a:p>
            <a:r>
              <a:rPr lang="en-US" dirty="0"/>
              <a:t>Virus can gain access to brain along nerve fibers</a:t>
            </a:r>
          </a:p>
          <a:p>
            <a:pPr lvl="1"/>
            <a:r>
              <a:rPr lang="en-US" dirty="0"/>
              <a:t>Olfactory nerve</a:t>
            </a:r>
          </a:p>
          <a:p>
            <a:pPr lvl="1"/>
            <a:r>
              <a:rPr lang="en-US" dirty="0" err="1"/>
              <a:t>Vagus</a:t>
            </a:r>
            <a:r>
              <a:rPr lang="en-US" dirty="0"/>
              <a:t> nerve</a:t>
            </a:r>
          </a:p>
          <a:p>
            <a:r>
              <a:rPr lang="en-US" dirty="0" err="1"/>
              <a:t>Neuroinvasion</a:t>
            </a:r>
            <a:r>
              <a:rPr lang="en-US" dirty="0"/>
              <a:t> of SARS-COV-2 could upregulate </a:t>
            </a:r>
            <a:r>
              <a:rPr lang="el-GR" dirty="0"/>
              <a:t>α-</a:t>
            </a:r>
            <a:r>
              <a:rPr lang="en-US" dirty="0"/>
              <a:t>synuclein  </a:t>
            </a:r>
          </a:p>
          <a:p>
            <a:pPr lvl="1"/>
            <a:r>
              <a:rPr lang="en-US" dirty="0"/>
              <a:t>High levels of </a:t>
            </a:r>
            <a:r>
              <a:rPr lang="el-GR" dirty="0"/>
              <a:t>α-</a:t>
            </a:r>
            <a:r>
              <a:rPr lang="en-US" dirty="0"/>
              <a:t>synuclein leads to misfolding and toxicity</a:t>
            </a:r>
          </a:p>
          <a:p>
            <a:r>
              <a:rPr lang="en-US" dirty="0" err="1"/>
              <a:t>Dopaminogenic</a:t>
            </a:r>
            <a:r>
              <a:rPr lang="en-US" dirty="0"/>
              <a:t> neurons in substantia </a:t>
            </a:r>
            <a:r>
              <a:rPr lang="en-US" dirty="0" err="1"/>
              <a:t>nigra</a:t>
            </a:r>
            <a:r>
              <a:rPr lang="en-US" dirty="0"/>
              <a:t> express high levels of the ACE2 receptor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1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6012BB-577D-1B42-8CFB-5CCBDA80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20" y="0"/>
            <a:ext cx="8654142" cy="20581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6E8B7-79C5-1246-8C09-805DC92B8E86}"/>
              </a:ext>
            </a:extLst>
          </p:cNvPr>
          <p:cNvSpPr txBox="1">
            <a:spLocks/>
          </p:cNvSpPr>
          <p:nvPr/>
        </p:nvSpPr>
        <p:spPr>
          <a:xfrm>
            <a:off x="838199" y="2316348"/>
            <a:ext cx="11035553" cy="431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Loss of smell is a common early symptom of Parkinson's and of COVID-19</a:t>
            </a:r>
          </a:p>
          <a:p>
            <a:r>
              <a:rPr lang="en-US" dirty="0"/>
              <a:t>Virus can gain access to brain along nerve fibers</a:t>
            </a:r>
          </a:p>
          <a:p>
            <a:pPr lvl="1"/>
            <a:r>
              <a:rPr lang="en-US" dirty="0"/>
              <a:t>Olfactory nerve</a:t>
            </a:r>
          </a:p>
          <a:p>
            <a:pPr lvl="1"/>
            <a:r>
              <a:rPr lang="en-US" dirty="0" err="1"/>
              <a:t>Vagus</a:t>
            </a:r>
            <a:r>
              <a:rPr lang="en-US" dirty="0"/>
              <a:t> nerve</a:t>
            </a:r>
          </a:p>
          <a:p>
            <a:r>
              <a:rPr lang="en-US" dirty="0" err="1"/>
              <a:t>Neuroinvasion</a:t>
            </a:r>
            <a:r>
              <a:rPr lang="en-US" dirty="0"/>
              <a:t> of SARS-COV-2 could upregulate </a:t>
            </a:r>
            <a:r>
              <a:rPr lang="el-GR" dirty="0"/>
              <a:t>α-</a:t>
            </a:r>
            <a:r>
              <a:rPr lang="en-US" dirty="0"/>
              <a:t>synuclein  </a:t>
            </a:r>
          </a:p>
          <a:p>
            <a:pPr lvl="1"/>
            <a:r>
              <a:rPr lang="en-US" dirty="0"/>
              <a:t>High levels of </a:t>
            </a:r>
            <a:r>
              <a:rPr lang="el-GR" dirty="0"/>
              <a:t>α-</a:t>
            </a:r>
            <a:r>
              <a:rPr lang="en-US" dirty="0"/>
              <a:t>synuclein leads to misfolding and toxicity</a:t>
            </a:r>
          </a:p>
          <a:p>
            <a:r>
              <a:rPr lang="en-US" dirty="0" err="1"/>
              <a:t>Dopaminogenic</a:t>
            </a:r>
            <a:r>
              <a:rPr lang="en-US" dirty="0"/>
              <a:t> neurons in substantia </a:t>
            </a:r>
            <a:r>
              <a:rPr lang="en-US" dirty="0" err="1"/>
              <a:t>nigra</a:t>
            </a:r>
            <a:r>
              <a:rPr lang="en-US" dirty="0"/>
              <a:t> express high levels of the ACE2 receptor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76A63-B557-174E-9F76-D54F80DB2E5C}"/>
              </a:ext>
            </a:extLst>
          </p:cNvPr>
          <p:cNvSpPr txBox="1"/>
          <p:nvPr/>
        </p:nvSpPr>
        <p:spPr>
          <a:xfrm>
            <a:off x="1258595" y="1992945"/>
            <a:ext cx="9754546" cy="1815882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 Three independent case reports have described the  development of Parkinson’s disease following COVID-19.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i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5D7F0-C8EA-644B-A0CE-167775353F0A}"/>
              </a:ext>
            </a:extLst>
          </p:cNvPr>
          <p:cNvSpPr txBox="1"/>
          <p:nvPr/>
        </p:nvSpPr>
        <p:spPr>
          <a:xfrm>
            <a:off x="6718126" y="6176963"/>
            <a:ext cx="547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*</a:t>
            </a:r>
            <a:r>
              <a:rPr lang="en-US" sz="2400" i="1" dirty="0"/>
              <a:t> </a:t>
            </a:r>
            <a:r>
              <a:rPr lang="en-US" sz="2400" dirty="0"/>
              <a:t>Ernesto Estrada </a:t>
            </a:r>
            <a:r>
              <a:rPr lang="en-US" sz="2400" i="1" dirty="0"/>
              <a:t>Viruses </a:t>
            </a:r>
            <a:r>
              <a:rPr lang="en-US" sz="2400" dirty="0"/>
              <a:t>2021; </a:t>
            </a:r>
            <a:r>
              <a:rPr lang="en-US" sz="2400" i="1" dirty="0"/>
              <a:t>13:</a:t>
            </a:r>
            <a:r>
              <a:rPr lang="en-US" sz="2400" dirty="0"/>
              <a:t> 897. </a:t>
            </a:r>
          </a:p>
        </p:txBody>
      </p:sp>
    </p:spTree>
    <p:extLst>
      <p:ext uri="{BB962C8B-B14F-4D97-AF65-F5344CB8AC3E}">
        <p14:creationId xmlns:p14="http://schemas.microsoft.com/office/powerpoint/2010/main" val="425606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A3D6-FFC3-5246-A706-13126347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6" y="127130"/>
            <a:ext cx="10515600" cy="1325563"/>
          </a:xfrm>
        </p:spPr>
        <p:txBody>
          <a:bodyPr/>
          <a:lstStyle/>
          <a:p>
            <a:r>
              <a:rPr lang="en-US" b="1" dirty="0"/>
              <a:t>Exosomes and Parkinson’s Disease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43C5-E0D9-7547-BD9B-0BC81359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16" y="1612681"/>
            <a:ext cx="10923740" cy="43747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Parkinson’s disease often begins in the gut as an immune reaction to prion-like proteins produced by pathogens</a:t>
            </a:r>
          </a:p>
          <a:p>
            <a:r>
              <a:rPr lang="en-US" dirty="0"/>
              <a:t>The spike protein is a prion-like protein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It contains 6 glycine zippers (</a:t>
            </a:r>
            <a:r>
              <a:rPr lang="en-US" dirty="0" err="1"/>
              <a:t>GxxxG</a:t>
            </a:r>
            <a:r>
              <a:rPr lang="en-US" dirty="0"/>
              <a:t>) – a characteristic signature of prions</a:t>
            </a:r>
          </a:p>
          <a:p>
            <a:pPr marL="457200" lvl="1" indent="0">
              <a:buNone/>
            </a:pPr>
            <a:r>
              <a:rPr lang="en-US" dirty="0"/>
              <a:t>(The human prion protein contains 15, and amyloid beta (linked to Alzheimer’s disease) contains only 4)</a:t>
            </a:r>
          </a:p>
          <a:p>
            <a:r>
              <a:rPr lang="en-US" dirty="0"/>
              <a:t>Stressed immune cells in the digestive tract and spleen upregulate </a:t>
            </a:r>
            <a:r>
              <a:rPr lang="el-GR" dirty="0"/>
              <a:t>α-</a:t>
            </a:r>
            <a:r>
              <a:rPr lang="en-US" dirty="0"/>
              <a:t>synuclein and release it packaged up in exosomes, along with foreign misfolded proteins</a:t>
            </a:r>
          </a:p>
          <a:p>
            <a:r>
              <a:rPr lang="en-US" dirty="0"/>
              <a:t>The exosomes travel along the </a:t>
            </a:r>
            <a:r>
              <a:rPr lang="en-US" dirty="0" err="1"/>
              <a:t>vagus</a:t>
            </a:r>
            <a:r>
              <a:rPr lang="en-US" dirty="0"/>
              <a:t> nerve to the brain stem nuclei</a:t>
            </a:r>
          </a:p>
          <a:p>
            <a:r>
              <a:rPr lang="en-US" dirty="0"/>
              <a:t>Damage to the substantia </a:t>
            </a:r>
            <a:r>
              <a:rPr lang="en-US" dirty="0" err="1"/>
              <a:t>nigra</a:t>
            </a:r>
            <a:r>
              <a:rPr lang="en-US" dirty="0"/>
              <a:t> causes Parkinson’s disease</a:t>
            </a:r>
          </a:p>
          <a:p>
            <a:r>
              <a:rPr lang="en-US" dirty="0"/>
              <a:t>The whole process can take years or decades before symptoms appear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96423-0354-DD44-8F44-8F161C439FE4}"/>
              </a:ext>
            </a:extLst>
          </p:cNvPr>
          <p:cNvSpPr txBox="1"/>
          <p:nvPr/>
        </p:nvSpPr>
        <p:spPr>
          <a:xfrm>
            <a:off x="5684079" y="5836601"/>
            <a:ext cx="611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S Seneff and G Nigh.  IJVTPR 2021; 2(1): 38-79.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5649E-DA1D-7F44-836C-64CE88E9C3AF}"/>
              </a:ext>
            </a:extLst>
          </p:cNvPr>
          <p:cNvSpPr txBox="1"/>
          <p:nvPr/>
        </p:nvSpPr>
        <p:spPr>
          <a:xfrm>
            <a:off x="4051140" y="6298266"/>
            <a:ext cx="7881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**</a:t>
            </a:r>
            <a:r>
              <a:rPr lang="en-US" sz="2400" dirty="0"/>
              <a:t>George </a:t>
            </a:r>
            <a:r>
              <a:rPr lang="en-US" sz="2400" dirty="0" err="1"/>
              <a:t>Tetz</a:t>
            </a:r>
            <a:r>
              <a:rPr lang="en-US" sz="2400" dirty="0"/>
              <a:t> and Victor </a:t>
            </a:r>
            <a:r>
              <a:rPr lang="en-US" sz="2400" dirty="0" err="1"/>
              <a:t>Tetz</a:t>
            </a:r>
            <a:r>
              <a:rPr lang="en-US" sz="2400" dirty="0"/>
              <a:t>. Microorganisms 2022; 10: 280.</a:t>
            </a:r>
          </a:p>
        </p:txBody>
      </p:sp>
    </p:spTree>
    <p:extLst>
      <p:ext uri="{BB962C8B-B14F-4D97-AF65-F5344CB8AC3E}">
        <p14:creationId xmlns:p14="http://schemas.microsoft.com/office/powerpoint/2010/main" val="26710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2AE8-817F-B840-8708-95B2FB20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71" y="3745376"/>
            <a:ext cx="4346064" cy="2410000"/>
          </a:xfrm>
        </p:spPr>
        <p:txBody>
          <a:bodyPr>
            <a:noAutofit/>
          </a:bodyPr>
          <a:lstStyle/>
          <a:p>
            <a:r>
              <a:rPr lang="en-US" sz="2400" b="1" dirty="0"/>
              <a:t>2. </a:t>
            </a:r>
            <a:r>
              <a:rPr lang="en-US" sz="2400" dirty="0"/>
              <a:t>Exosomes carry spike protein and alpha-synuclein from germinal centers in the spleen to the brain along the </a:t>
            </a:r>
            <a:r>
              <a:rPr lang="en-US" sz="2400" dirty="0" err="1"/>
              <a:t>vagus</a:t>
            </a:r>
            <a:r>
              <a:rPr lang="en-US" sz="2400" dirty="0"/>
              <a:t> nerve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B095E-E1AF-6944-AE52-2ED678943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070" y="4564201"/>
            <a:ext cx="1854200" cy="1854200"/>
          </a:xfr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2698FDF-2202-FB4A-801D-E9BBE2A27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26" y="141823"/>
            <a:ext cx="2603500" cy="23876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FA0C9220-0B33-3947-AEE9-E1AB7D8123D7}"/>
              </a:ext>
            </a:extLst>
          </p:cNvPr>
          <p:cNvSpPr/>
          <p:nvPr/>
        </p:nvSpPr>
        <p:spPr>
          <a:xfrm>
            <a:off x="5397777" y="2417380"/>
            <a:ext cx="561590" cy="2627586"/>
          </a:xfrm>
          <a:custGeom>
            <a:avLst/>
            <a:gdLst>
              <a:gd name="connsiteX0" fmla="*/ 235769 w 561590"/>
              <a:gd name="connsiteY0" fmla="*/ 0 h 2627586"/>
              <a:gd name="connsiteX1" fmla="*/ 88624 w 561590"/>
              <a:gd name="connsiteY1" fmla="*/ 441435 h 2627586"/>
              <a:gd name="connsiteX2" fmla="*/ 4541 w 561590"/>
              <a:gd name="connsiteY2" fmla="*/ 1240221 h 2627586"/>
              <a:gd name="connsiteX3" fmla="*/ 225259 w 561590"/>
              <a:gd name="connsiteY3" fmla="*/ 1881352 h 2627586"/>
              <a:gd name="connsiteX4" fmla="*/ 561590 w 561590"/>
              <a:gd name="connsiteY4" fmla="*/ 2627586 h 2627586"/>
              <a:gd name="connsiteX5" fmla="*/ 561590 w 561590"/>
              <a:gd name="connsiteY5" fmla="*/ 2627586 h 262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590" h="2627586">
                <a:moveTo>
                  <a:pt x="235769" y="0"/>
                </a:moveTo>
                <a:cubicBezTo>
                  <a:pt x="181465" y="117366"/>
                  <a:pt x="127162" y="234732"/>
                  <a:pt x="88624" y="441435"/>
                </a:cubicBezTo>
                <a:cubicBezTo>
                  <a:pt x="50086" y="648138"/>
                  <a:pt x="-18231" y="1000235"/>
                  <a:pt x="4541" y="1240221"/>
                </a:cubicBezTo>
                <a:cubicBezTo>
                  <a:pt x="27313" y="1480207"/>
                  <a:pt x="132417" y="1650125"/>
                  <a:pt x="225259" y="1881352"/>
                </a:cubicBezTo>
                <a:cubicBezTo>
                  <a:pt x="318101" y="2112580"/>
                  <a:pt x="561590" y="2627586"/>
                  <a:pt x="561590" y="2627586"/>
                </a:cubicBezTo>
                <a:lnTo>
                  <a:pt x="561590" y="2627586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87A51-9CA1-7942-A91E-3D0E11BF28E1}"/>
              </a:ext>
            </a:extLst>
          </p:cNvPr>
          <p:cNvSpPr txBox="1"/>
          <p:nvPr/>
        </p:nvSpPr>
        <p:spPr>
          <a:xfrm>
            <a:off x="5963052" y="4348877"/>
            <a:ext cx="291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Germinal Center in Spleen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6752F18-5B62-594C-83F8-9B68587E851B}"/>
              </a:ext>
            </a:extLst>
          </p:cNvPr>
          <p:cNvSpPr/>
          <p:nvPr/>
        </p:nvSpPr>
        <p:spPr>
          <a:xfrm>
            <a:off x="5508265" y="492841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69FB6E1-A02F-DC4C-AA7A-C14A63BC20EC}"/>
              </a:ext>
            </a:extLst>
          </p:cNvPr>
          <p:cNvSpPr/>
          <p:nvPr/>
        </p:nvSpPr>
        <p:spPr>
          <a:xfrm>
            <a:off x="6159064" y="4719149"/>
            <a:ext cx="1240221" cy="462455"/>
          </a:xfrm>
          <a:custGeom>
            <a:avLst/>
            <a:gdLst>
              <a:gd name="connsiteX0" fmla="*/ 1240221 w 1240221"/>
              <a:gd name="connsiteY0" fmla="*/ 0 h 462455"/>
              <a:gd name="connsiteX1" fmla="*/ 693683 w 1240221"/>
              <a:gd name="connsiteY1" fmla="*/ 378372 h 462455"/>
              <a:gd name="connsiteX2" fmla="*/ 0 w 1240221"/>
              <a:gd name="connsiteY2" fmla="*/ 462455 h 4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221" h="462455">
                <a:moveTo>
                  <a:pt x="1240221" y="0"/>
                </a:moveTo>
                <a:cubicBezTo>
                  <a:pt x="1070303" y="150648"/>
                  <a:pt x="900386" y="301296"/>
                  <a:pt x="693683" y="378372"/>
                </a:cubicBezTo>
                <a:cubicBezTo>
                  <a:pt x="486979" y="455448"/>
                  <a:pt x="243489" y="458951"/>
                  <a:pt x="0" y="46245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5477F-7FA2-0E49-AE47-3093C2000B0F}"/>
              </a:ext>
            </a:extLst>
          </p:cNvPr>
          <p:cNvSpPr txBox="1"/>
          <p:nvPr/>
        </p:nvSpPr>
        <p:spPr>
          <a:xfrm>
            <a:off x="3917609" y="3082242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Vagus</a:t>
            </a:r>
            <a:r>
              <a:rPr lang="en-US" sz="2000" dirty="0"/>
              <a:t> Nerve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0AEFE6-780D-4F4E-A9A5-40A54CBFA800}"/>
              </a:ext>
            </a:extLst>
          </p:cNvPr>
          <p:cNvSpPr/>
          <p:nvPr/>
        </p:nvSpPr>
        <p:spPr>
          <a:xfrm>
            <a:off x="5527437" y="2853559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8AAB95-4B2D-5A41-A57E-738219FE9B85}"/>
              </a:ext>
            </a:extLst>
          </p:cNvPr>
          <p:cNvSpPr/>
          <p:nvPr/>
        </p:nvSpPr>
        <p:spPr>
          <a:xfrm>
            <a:off x="5450981" y="3463159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1CC6AE-F8B7-4348-96ED-2C17F359B43A}"/>
              </a:ext>
            </a:extLst>
          </p:cNvPr>
          <p:cNvSpPr/>
          <p:nvPr/>
        </p:nvSpPr>
        <p:spPr>
          <a:xfrm>
            <a:off x="5586772" y="4044194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9F8825-18EA-9741-B9EC-A00DCC74A131}"/>
              </a:ext>
            </a:extLst>
          </p:cNvPr>
          <p:cNvSpPr/>
          <p:nvPr/>
        </p:nvSpPr>
        <p:spPr>
          <a:xfrm>
            <a:off x="5747434" y="4388222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8A8A41-90C3-5046-B8A7-031579C25BBC}"/>
              </a:ext>
            </a:extLst>
          </p:cNvPr>
          <p:cNvSpPr/>
          <p:nvPr/>
        </p:nvSpPr>
        <p:spPr>
          <a:xfrm>
            <a:off x="5592448" y="2427151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7F29EC-351A-C34B-8156-65D877232EAB}"/>
              </a:ext>
            </a:extLst>
          </p:cNvPr>
          <p:cNvSpPr/>
          <p:nvPr/>
        </p:nvSpPr>
        <p:spPr>
          <a:xfrm>
            <a:off x="5691362" y="1897373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9431CC-9F17-F943-9150-81803F44BA74}"/>
              </a:ext>
            </a:extLst>
          </p:cNvPr>
          <p:cNvSpPr/>
          <p:nvPr/>
        </p:nvSpPr>
        <p:spPr>
          <a:xfrm>
            <a:off x="5553291" y="1504002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88E629-E0A5-9449-BD34-E8DB4830F45A}"/>
              </a:ext>
            </a:extLst>
          </p:cNvPr>
          <p:cNvSpPr/>
          <p:nvPr/>
        </p:nvSpPr>
        <p:spPr>
          <a:xfrm>
            <a:off x="5283237" y="1401654"/>
            <a:ext cx="135791" cy="15765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7CADE-3AC2-FB4E-B9E8-FA02EFF47193}"/>
              </a:ext>
            </a:extLst>
          </p:cNvPr>
          <p:cNvSpPr txBox="1"/>
          <p:nvPr/>
        </p:nvSpPr>
        <p:spPr>
          <a:xfrm>
            <a:off x="5959367" y="3020324"/>
            <a:ext cx="4987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Exosome containing spike and alpha-synuclein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6F8C3B6-931A-4647-8329-66F6C37E9785}"/>
              </a:ext>
            </a:extLst>
          </p:cNvPr>
          <p:cNvSpPr/>
          <p:nvPr/>
        </p:nvSpPr>
        <p:spPr>
          <a:xfrm>
            <a:off x="5654567" y="3321270"/>
            <a:ext cx="945931" cy="262758"/>
          </a:xfrm>
          <a:custGeom>
            <a:avLst/>
            <a:gdLst>
              <a:gd name="connsiteX0" fmla="*/ 945931 w 945931"/>
              <a:gd name="connsiteY0" fmla="*/ 0 h 262758"/>
              <a:gd name="connsiteX1" fmla="*/ 420413 w 945931"/>
              <a:gd name="connsiteY1" fmla="*/ 210207 h 262758"/>
              <a:gd name="connsiteX2" fmla="*/ 0 w 945931"/>
              <a:gd name="connsiteY2" fmla="*/ 262758 h 26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5931" h="262758">
                <a:moveTo>
                  <a:pt x="945931" y="0"/>
                </a:moveTo>
                <a:cubicBezTo>
                  <a:pt x="761999" y="83207"/>
                  <a:pt x="578068" y="166414"/>
                  <a:pt x="420413" y="210207"/>
                </a:cubicBezTo>
                <a:cubicBezTo>
                  <a:pt x="262758" y="254000"/>
                  <a:pt x="131379" y="258379"/>
                  <a:pt x="0" y="262758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E640A5-120B-564C-98C3-79526DBEDE91}"/>
              </a:ext>
            </a:extLst>
          </p:cNvPr>
          <p:cNvSpPr txBox="1"/>
          <p:nvPr/>
        </p:nvSpPr>
        <p:spPr>
          <a:xfrm>
            <a:off x="3186950" y="1721995"/>
            <a:ext cx="116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Substantia</a:t>
            </a:r>
          </a:p>
          <a:p>
            <a:pPr algn="r"/>
            <a:r>
              <a:rPr lang="en-US" dirty="0" err="1"/>
              <a:t>Nigra</a:t>
            </a:r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E1B181E-76C8-C245-A1C7-58F19AFA4605}"/>
              </a:ext>
            </a:extLst>
          </p:cNvPr>
          <p:cNvSpPr/>
          <p:nvPr/>
        </p:nvSpPr>
        <p:spPr>
          <a:xfrm>
            <a:off x="3888829" y="1066527"/>
            <a:ext cx="1608082" cy="625639"/>
          </a:xfrm>
          <a:custGeom>
            <a:avLst/>
            <a:gdLst>
              <a:gd name="connsiteX0" fmla="*/ 0 w 1608082"/>
              <a:gd name="connsiteY0" fmla="*/ 625639 h 625639"/>
              <a:gd name="connsiteX1" fmla="*/ 578069 w 1608082"/>
              <a:gd name="connsiteY1" fmla="*/ 5529 h 625639"/>
              <a:gd name="connsiteX2" fmla="*/ 1608082 w 1608082"/>
              <a:gd name="connsiteY2" fmla="*/ 373391 h 62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8082" h="625639">
                <a:moveTo>
                  <a:pt x="0" y="625639"/>
                </a:moveTo>
                <a:cubicBezTo>
                  <a:pt x="155027" y="336604"/>
                  <a:pt x="310055" y="47570"/>
                  <a:pt x="578069" y="5529"/>
                </a:cubicBezTo>
                <a:cubicBezTo>
                  <a:pt x="846083" y="-36512"/>
                  <a:pt x="1227082" y="168439"/>
                  <a:pt x="1608082" y="37339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A71C915-9550-054B-B319-29289FB52E26}"/>
              </a:ext>
            </a:extLst>
          </p:cNvPr>
          <p:cNvSpPr txBox="1">
            <a:spLocks/>
          </p:cNvSpPr>
          <p:nvPr/>
        </p:nvSpPr>
        <p:spPr>
          <a:xfrm>
            <a:off x="6836260" y="670026"/>
            <a:ext cx="3988512" cy="247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3. </a:t>
            </a:r>
            <a:r>
              <a:rPr lang="en-US" sz="2400" dirty="0"/>
              <a:t>Spike protein and alpha synuclein taken up by neurons in the substantia </a:t>
            </a:r>
            <a:r>
              <a:rPr lang="en-US" sz="2400" dirty="0" err="1"/>
              <a:t>nigra</a:t>
            </a:r>
            <a:r>
              <a:rPr lang="en-US" sz="2400" dirty="0"/>
              <a:t> are neurotoxic – increased future risk to Parkinson’s disease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2755D64-523E-3A4F-8EF6-CEC9E828300C}"/>
              </a:ext>
            </a:extLst>
          </p:cNvPr>
          <p:cNvSpPr txBox="1">
            <a:spLocks/>
          </p:cNvSpPr>
          <p:nvPr/>
        </p:nvSpPr>
        <p:spPr>
          <a:xfrm>
            <a:off x="7004270" y="4913657"/>
            <a:ext cx="4987134" cy="172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1</a:t>
            </a:r>
            <a:r>
              <a:rPr lang="en-US" sz="2400" dirty="0"/>
              <a:t>. Immune cells in the spleen stressed by excess spike synthesis release exosomes containing spike protein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1656227-927F-7745-9014-BD9E82AAE7C0}"/>
              </a:ext>
            </a:extLst>
          </p:cNvPr>
          <p:cNvSpPr/>
          <p:nvPr/>
        </p:nvSpPr>
        <p:spPr>
          <a:xfrm>
            <a:off x="5228812" y="3658584"/>
            <a:ext cx="341671" cy="871375"/>
          </a:xfrm>
          <a:custGeom>
            <a:avLst/>
            <a:gdLst>
              <a:gd name="connsiteX0" fmla="*/ 341671 w 341671"/>
              <a:gd name="connsiteY0" fmla="*/ 871375 h 871375"/>
              <a:gd name="connsiteX1" fmla="*/ 36871 w 341671"/>
              <a:gd name="connsiteY1" fmla="*/ 188202 h 871375"/>
              <a:gd name="connsiteX2" fmla="*/ 5340 w 341671"/>
              <a:gd name="connsiteY2" fmla="*/ 20037 h 871375"/>
              <a:gd name="connsiteX3" fmla="*/ 26360 w 341671"/>
              <a:gd name="connsiteY3" fmla="*/ 9526 h 87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71" h="871375">
                <a:moveTo>
                  <a:pt x="341671" y="871375"/>
                </a:moveTo>
                <a:cubicBezTo>
                  <a:pt x="217298" y="600733"/>
                  <a:pt x="92926" y="330092"/>
                  <a:pt x="36871" y="188202"/>
                </a:cubicBezTo>
                <a:cubicBezTo>
                  <a:pt x="-19184" y="46312"/>
                  <a:pt x="5340" y="20037"/>
                  <a:pt x="5340" y="20037"/>
                </a:cubicBezTo>
                <a:cubicBezTo>
                  <a:pt x="3588" y="-9742"/>
                  <a:pt x="14974" y="-108"/>
                  <a:pt x="26360" y="952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4F0AA73-9963-C64D-AAFA-7F54172C1A84}"/>
              </a:ext>
            </a:extLst>
          </p:cNvPr>
          <p:cNvSpPr txBox="1">
            <a:spLocks/>
          </p:cNvSpPr>
          <p:nvPr/>
        </p:nvSpPr>
        <p:spPr>
          <a:xfrm>
            <a:off x="123047" y="29779"/>
            <a:ext cx="3737592" cy="238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How mRNA Vaccines can Cause Neurodegenerative Disease</a:t>
            </a:r>
          </a:p>
        </p:txBody>
      </p:sp>
    </p:spTree>
    <p:extLst>
      <p:ext uri="{BB962C8B-B14F-4D97-AF65-F5344CB8AC3E}">
        <p14:creationId xmlns:p14="http://schemas.microsoft.com/office/powerpoint/2010/main" val="407432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50BF-EBA9-9645-BD43-D703A397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“Pilot study suggests long COVID could be linked to the effects of SARS-CoV-2 on the </a:t>
            </a:r>
            <a:r>
              <a:rPr lang="en-US" b="1" dirty="0" err="1"/>
              <a:t>vagus</a:t>
            </a:r>
            <a:r>
              <a:rPr lang="en-US" b="1" dirty="0"/>
              <a:t> nerve”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DFF451-AB55-194D-A820-A54A2BD70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950158"/>
              </p:ext>
            </p:extLst>
          </p:nvPr>
        </p:nvGraphicFramePr>
        <p:xfrm>
          <a:off x="636607" y="2777922"/>
          <a:ext cx="8391646" cy="3472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802">
                  <a:extLst>
                    <a:ext uri="{9D8B030D-6E8A-4147-A177-3AD203B41FA5}">
                      <a16:colId xmlns:a16="http://schemas.microsoft.com/office/drawing/2014/main" val="1198420317"/>
                    </a:ext>
                  </a:extLst>
                </a:gridCol>
                <a:gridCol w="1747288">
                  <a:extLst>
                    <a:ext uri="{9D8B030D-6E8A-4147-A177-3AD203B41FA5}">
                      <a16:colId xmlns:a16="http://schemas.microsoft.com/office/drawing/2014/main" val="4076861979"/>
                    </a:ext>
                  </a:extLst>
                </a:gridCol>
                <a:gridCol w="2011470">
                  <a:extLst>
                    <a:ext uri="{9D8B030D-6E8A-4147-A177-3AD203B41FA5}">
                      <a16:colId xmlns:a16="http://schemas.microsoft.com/office/drawing/2014/main" val="4273718231"/>
                    </a:ext>
                  </a:extLst>
                </a:gridCol>
                <a:gridCol w="1923086">
                  <a:extLst>
                    <a:ext uri="{9D8B030D-6E8A-4147-A177-3AD203B41FA5}">
                      <a16:colId xmlns:a16="http://schemas.microsoft.com/office/drawing/2014/main" val="3895991767"/>
                    </a:ext>
                  </a:extLst>
                </a:gridCol>
              </a:tblGrid>
              <a:tr h="868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Reaction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COVID vaccines (2021)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 vaccines (2021)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 COVID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729147"/>
                  </a:ext>
                </a:extLst>
              </a:tr>
              <a:tr h="434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Diarrhoea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23,128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23,861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96.9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698710"/>
                  </a:ext>
                </a:extLst>
              </a:tr>
              <a:tr h="434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Tachycardia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5,524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5,653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97.7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318007"/>
                  </a:ext>
                </a:extLst>
              </a:tr>
              <a:tr h="434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Dizziness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69843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71648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40847"/>
                  </a:ext>
                </a:extLst>
              </a:tr>
              <a:tr h="434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Dysphagia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4,714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4,837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053769"/>
                  </a:ext>
                </a:extLst>
              </a:tr>
              <a:tr h="434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Dysphonia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1,693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1,752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332911"/>
                  </a:ext>
                </a:extLst>
              </a:tr>
              <a:tr h="434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Orthostatic Hypotension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538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CDB4FE-93F8-0E41-A4F4-06CA4705951C}"/>
              </a:ext>
            </a:extLst>
          </p:cNvPr>
          <p:cNvSpPr txBox="1"/>
          <p:nvPr/>
        </p:nvSpPr>
        <p:spPr>
          <a:xfrm>
            <a:off x="7081690" y="6488668"/>
            <a:ext cx="51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https://</a:t>
            </a:r>
            <a:r>
              <a:rPr lang="en-US" dirty="0" err="1"/>
              <a:t>www.eurekalert.org</a:t>
            </a:r>
            <a:r>
              <a:rPr lang="en-US" dirty="0"/>
              <a:t>/news-releases/943102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392E8-089C-6D4D-B447-14D6EE75CB43}"/>
              </a:ext>
            </a:extLst>
          </p:cNvPr>
          <p:cNvSpPr txBox="1"/>
          <p:nvPr/>
        </p:nvSpPr>
        <p:spPr>
          <a:xfrm>
            <a:off x="185194" y="1367522"/>
            <a:ext cx="10417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Vagus</a:t>
            </a:r>
            <a:r>
              <a:rPr lang="en-US" sz="2400" dirty="0"/>
              <a:t> Nerve Symptoms: dysphonia (persistent voice problems), dysphagia (difficulty in swallowing), dizziness, tachycardia (abnormally high heart rate), orthostatic hypotension (low blood pressure) and </a:t>
            </a:r>
            <a:r>
              <a:rPr lang="en-US" sz="2400" dirty="0" err="1"/>
              <a:t>diarrhoea</a:t>
            </a:r>
            <a:r>
              <a:rPr lang="en-US" sz="2400" dirty="0"/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B2EF6-4B50-E04A-80D4-B1A4D182ED96}"/>
              </a:ext>
            </a:extLst>
          </p:cNvPr>
          <p:cNvSpPr txBox="1"/>
          <p:nvPr/>
        </p:nvSpPr>
        <p:spPr>
          <a:xfrm>
            <a:off x="9433367" y="3761771"/>
            <a:ext cx="2465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G </a:t>
            </a:r>
            <a:r>
              <a:rPr lang="en-US" dirty="0" err="1"/>
              <a:t>Lladós</a:t>
            </a:r>
            <a:r>
              <a:rPr lang="en-US" dirty="0"/>
              <a:t> and L </a:t>
            </a:r>
            <a:r>
              <a:rPr lang="en-US" dirty="0" err="1"/>
              <a:t>Mateu</a:t>
            </a:r>
            <a:r>
              <a:rPr lang="en-US" dirty="0"/>
              <a:t>. European Congress of Clinical Microbiology and Infectious Diseases (ECCMID 2022, Lisbon, 23-26 April).</a:t>
            </a:r>
          </a:p>
        </p:txBody>
      </p:sp>
    </p:spTree>
    <p:extLst>
      <p:ext uri="{BB962C8B-B14F-4D97-AF65-F5344CB8AC3E}">
        <p14:creationId xmlns:p14="http://schemas.microsoft.com/office/powerpoint/2010/main" val="222146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973C-426B-AE47-A9F4-AFADEDD3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6" y="365125"/>
            <a:ext cx="1072627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SARS-CoV-2 Spike Activates Human Microglia             in the Brain via Exosomes Loaded with miRNAs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2353-8A04-6042-A0CA-646518B5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2141536"/>
            <a:ext cx="10515600" cy="37847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"SARS-CoV-2 spike transfected cells release many exosomes loaded with microRNAs such as miR-148a and miR-590</a:t>
            </a:r>
            <a:r>
              <a:rPr lang="en-US" i="1" dirty="0"/>
              <a:t>”</a:t>
            </a:r>
            <a:endParaRPr lang="en-US" dirty="0"/>
          </a:p>
          <a:p>
            <a:r>
              <a:rPr lang="en-US" dirty="0"/>
              <a:t>"MicroRNAs get internalized by human microglia in the brain”</a:t>
            </a:r>
          </a:p>
          <a:p>
            <a:pPr lvl="1"/>
            <a:r>
              <a:rPr lang="en-US" sz="2600" dirty="0"/>
              <a:t>Induce a strong inflammatory response </a:t>
            </a:r>
          </a:p>
          <a:p>
            <a:r>
              <a:rPr lang="en-US" sz="3000" dirty="0"/>
              <a:t>The microRNAs disrupt type I interferon response, which is an essential part of innate immunity</a:t>
            </a:r>
            <a:endParaRPr lang="en-US" sz="2600" dirty="0"/>
          </a:p>
          <a:p>
            <a:r>
              <a:rPr lang="en-US" dirty="0"/>
              <a:t>"These results uncover a bystander pathway of SARS-CoV-2 mediated CNS [central nervous system] damage through hyperactivation of human microglia”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61FD6-FD3D-1349-B11D-CAF5CAC09BE5}"/>
              </a:ext>
            </a:extLst>
          </p:cNvPr>
          <p:cNvSpPr txBox="1"/>
          <p:nvPr/>
        </p:nvSpPr>
        <p:spPr>
          <a:xfrm>
            <a:off x="1283918" y="615969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Ritu</a:t>
            </a:r>
            <a:r>
              <a:rPr lang="en-US" sz="2400" dirty="0"/>
              <a:t> Mishra and Akhil C. </a:t>
            </a:r>
            <a:r>
              <a:rPr lang="en-US" sz="2400" dirty="0" err="1"/>
              <a:t>Banerjea</a:t>
            </a:r>
            <a:r>
              <a:rPr lang="en-US" sz="2400" dirty="0"/>
              <a:t>. Frontiers in Immunology 2021; 12:656700 </a:t>
            </a:r>
          </a:p>
        </p:txBody>
      </p:sp>
    </p:spTree>
    <p:extLst>
      <p:ext uri="{BB962C8B-B14F-4D97-AF65-F5344CB8AC3E}">
        <p14:creationId xmlns:p14="http://schemas.microsoft.com/office/powerpoint/2010/main" val="122669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E103B1-9B78-344C-91FA-5451F79F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31" y="841532"/>
            <a:ext cx="10388600" cy="582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AD0CF-6FAE-2441-97E8-D24C0316F3D5}"/>
              </a:ext>
            </a:extLst>
          </p:cNvPr>
          <p:cNvSpPr txBox="1"/>
          <p:nvPr/>
        </p:nvSpPr>
        <p:spPr>
          <a:xfrm>
            <a:off x="4447616" y="1555025"/>
            <a:ext cx="130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exosome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7D109F-E4DB-3948-AB19-7104C5BF84C1}"/>
              </a:ext>
            </a:extLst>
          </p:cNvPr>
          <p:cNvCxnSpPr/>
          <p:nvPr/>
        </p:nvCxnSpPr>
        <p:spPr>
          <a:xfrm>
            <a:off x="5198301" y="2016690"/>
            <a:ext cx="551146" cy="237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0C97AF-C7F7-E640-B634-255FF58092E2}"/>
              </a:ext>
            </a:extLst>
          </p:cNvPr>
          <p:cNvSpPr txBox="1"/>
          <p:nvPr/>
        </p:nvSpPr>
        <p:spPr>
          <a:xfrm>
            <a:off x="3670127" y="6457890"/>
            <a:ext cx="861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Figure 1. Marianna </a:t>
            </a:r>
            <a:r>
              <a:rPr lang="en-US" sz="2000" dirty="0" err="1"/>
              <a:t>D’Anca</a:t>
            </a:r>
            <a:r>
              <a:rPr lang="en-US" sz="2000" dirty="0"/>
              <a:t> et al. Front. Aging </a:t>
            </a:r>
            <a:r>
              <a:rPr lang="en-US" sz="2000" dirty="0" err="1"/>
              <a:t>Neurosci</a:t>
            </a:r>
            <a:r>
              <a:rPr lang="en-US" sz="2000" dirty="0"/>
              <a:t>. 28 August 2019; 11: 232.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4785EC-3E9F-2844-818A-281EBE90E360}"/>
              </a:ext>
            </a:extLst>
          </p:cNvPr>
          <p:cNvSpPr txBox="1">
            <a:spLocks/>
          </p:cNvSpPr>
          <p:nvPr/>
        </p:nvSpPr>
        <p:spPr>
          <a:xfrm>
            <a:off x="-112906" y="-177601"/>
            <a:ext cx="10726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Exosome Transfer from Cell to Cell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23788-B1CF-6F4A-920E-7E883AFA402E}"/>
              </a:ext>
            </a:extLst>
          </p:cNvPr>
          <p:cNvSpPr txBox="1"/>
          <p:nvPr/>
        </p:nvSpPr>
        <p:spPr>
          <a:xfrm>
            <a:off x="4582652" y="3824752"/>
            <a:ext cx="13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Membrane</a:t>
            </a:r>
          </a:p>
          <a:p>
            <a:r>
              <a:rPr lang="en-US" sz="2000" dirty="0"/>
              <a:t>Fusion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7BB49-6DFD-7C4D-87EC-FB283482C205}"/>
              </a:ext>
            </a:extLst>
          </p:cNvPr>
          <p:cNvSpPr txBox="1"/>
          <p:nvPr/>
        </p:nvSpPr>
        <p:spPr>
          <a:xfrm>
            <a:off x="448452" y="3756182"/>
            <a:ext cx="1127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Ligand</a:t>
            </a:r>
          </a:p>
          <a:p>
            <a:r>
              <a:rPr lang="en-US" sz="2000" dirty="0"/>
              <a:t>Receptor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8916A-5BEE-EB47-BA3B-58A2EF9430FB}"/>
              </a:ext>
            </a:extLst>
          </p:cNvPr>
          <p:cNvSpPr txBox="1"/>
          <p:nvPr/>
        </p:nvSpPr>
        <p:spPr>
          <a:xfrm>
            <a:off x="2605628" y="3038159"/>
            <a:ext cx="141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Endocytosis</a:t>
            </a:r>
          </a:p>
        </p:txBody>
      </p:sp>
    </p:spTree>
    <p:extLst>
      <p:ext uri="{BB962C8B-B14F-4D97-AF65-F5344CB8AC3E}">
        <p14:creationId xmlns:p14="http://schemas.microsoft.com/office/powerpoint/2010/main" val="82344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21E3-9CF4-2E4D-8D85-A985A260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6B1B-3F88-5942-9A01-98ECEF15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Spike Protein and Neurodegenerative Disease</a:t>
            </a:r>
          </a:p>
          <a:p>
            <a:r>
              <a:rPr lang="en-US" dirty="0"/>
              <a:t>Exosomes, MicroRNAs and Heart Disease</a:t>
            </a:r>
          </a:p>
          <a:p>
            <a:r>
              <a:rPr lang="en-US" dirty="0"/>
              <a:t>Spike Protein and Cancer</a:t>
            </a:r>
          </a:p>
          <a:p>
            <a:r>
              <a:rPr lang="en-US" dirty="0"/>
              <a:t>Spike Protein and Thrombosis</a:t>
            </a:r>
          </a:p>
          <a:p>
            <a:r>
              <a:rPr lang="en-US" dirty="0"/>
              <a:t>Spike Antibodies and Autoimmune Disease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2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2979-61C4-DD4F-9AEB-398D526B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" y="190519"/>
            <a:ext cx="10515600" cy="1325563"/>
          </a:xfrm>
        </p:spPr>
        <p:txBody>
          <a:bodyPr/>
          <a:lstStyle/>
          <a:p>
            <a:r>
              <a:rPr lang="en-US" b="1" dirty="0"/>
              <a:t>Problems with the vaccine spike protein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1B1B-8E0E-0745-B8D9-A83B939F9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7" y="1516081"/>
            <a:ext cx="10515600" cy="38842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"Is it possible the spike protein itself causes the tissue damage associated with Covid-19?”</a:t>
            </a:r>
          </a:p>
          <a:p>
            <a:r>
              <a:rPr lang="en-US" dirty="0"/>
              <a:t>A “</a:t>
            </a:r>
            <a:r>
              <a:rPr lang="en-US" dirty="0" err="1"/>
              <a:t>furin</a:t>
            </a:r>
            <a:r>
              <a:rPr lang="en-US" dirty="0"/>
              <a:t> cleavage site” in the spike protein allows S1 subunit to be snipped off and released into circulation</a:t>
            </a:r>
          </a:p>
          <a:p>
            <a:r>
              <a:rPr lang="en-US" dirty="0"/>
              <a:t>The S1 subunit localizes to the endothelia of </a:t>
            </a:r>
            <a:r>
              <a:rPr lang="en-US" dirty="0" err="1"/>
              <a:t>microvessels</a:t>
            </a:r>
            <a:r>
              <a:rPr lang="en-US" dirty="0"/>
              <a:t> in the mouse brain and is a potent </a:t>
            </a:r>
            <a:r>
              <a:rPr lang="en-US" dirty="0">
                <a:solidFill>
                  <a:srgbClr val="FF0000"/>
                </a:solidFill>
              </a:rPr>
              <a:t>neurotoxin</a:t>
            </a:r>
            <a:r>
              <a:rPr lang="en-US" dirty="0"/>
              <a:t>."</a:t>
            </a:r>
          </a:p>
          <a:p>
            <a:r>
              <a:rPr lang="en-US" dirty="0"/>
              <a:t>"So the spike S1 subunit of SARS-CoV-2 alone is capable of being endocytosed by ACE2 positive endothelia in both human and mouse brain, with a concomitant </a:t>
            </a:r>
            <a:r>
              <a:rPr lang="en-US" dirty="0" err="1"/>
              <a:t>paucicellular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microencephalitis</a:t>
            </a:r>
            <a:r>
              <a:rPr lang="en-US" dirty="0"/>
              <a:t> that may be the basis for the neurologic complications of COVID-19."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1B74C-DFB7-9443-8D4A-799D7BE74D61}"/>
              </a:ext>
            </a:extLst>
          </p:cNvPr>
          <p:cNvSpPr txBox="1"/>
          <p:nvPr/>
        </p:nvSpPr>
        <p:spPr>
          <a:xfrm>
            <a:off x="3692315" y="5477581"/>
            <a:ext cx="8311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https://</a:t>
            </a:r>
            <a:r>
              <a:rPr lang="en-US" sz="2400" dirty="0" err="1"/>
              <a:t>beta.regulations.gov</a:t>
            </a:r>
            <a:r>
              <a:rPr lang="en-US" sz="2400" dirty="0"/>
              <a:t>/document/FDA-2020-N-1898-0246</a:t>
            </a:r>
          </a:p>
          <a:p>
            <a:pPr algn="r"/>
            <a:r>
              <a:rPr lang="en-US" sz="2400" dirty="0"/>
              <a:t>Comment from J. Patrick Whelan MD PhD</a:t>
            </a:r>
          </a:p>
          <a:p>
            <a:pPr algn="r"/>
            <a:r>
              <a:rPr lang="en-US" sz="2400" dirty="0"/>
              <a:t>Food and Drug Administration on Dec 8, 2020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77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E116-3697-AB4B-8E9B-A9279E61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8" y="311337"/>
            <a:ext cx="877913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“Alzheimer's-like signaling in brains of COVID-19 patients”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CB6B-0311-5746-8249-718B332F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Symptoms of long-haul COVID include brain fog, reduced consciousness, and tingling and prickling sensations related to nerve damage</a:t>
            </a:r>
          </a:p>
          <a:p>
            <a:r>
              <a:rPr lang="en-US" dirty="0"/>
              <a:t>The spike protein binds to ACE2 receptors in the brain and disables them</a:t>
            </a:r>
          </a:p>
          <a:p>
            <a:r>
              <a:rPr lang="en-US" dirty="0"/>
              <a:t>SARS-CoV-2 infection activates inflammatory signaling and oxidative stress pathways in the brain</a:t>
            </a:r>
          </a:p>
          <a:p>
            <a:r>
              <a:rPr lang="en-US" dirty="0"/>
              <a:t>Reduced ACE2 activity has been associated with tau hyperphosphorylation and increased amyloid beta in animal models of Alzheimer's disease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The COVID vaccines deliver spike protein to the brain via exosomes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A8922-BFA0-8040-B58E-C9AA54563491}"/>
              </a:ext>
            </a:extLst>
          </p:cNvPr>
          <p:cNvSpPr txBox="1"/>
          <p:nvPr/>
        </p:nvSpPr>
        <p:spPr>
          <a:xfrm>
            <a:off x="1331142" y="6365688"/>
            <a:ext cx="108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Steve </a:t>
            </a:r>
            <a:r>
              <a:rPr lang="en-US" dirty="0" err="1"/>
              <a:t>Reiken</a:t>
            </a:r>
            <a:r>
              <a:rPr lang="en-US" dirty="0"/>
              <a:t> et al. Alzheimer's &amp; Dementia Feb 3, 2022 [</a:t>
            </a:r>
            <a:r>
              <a:rPr lang="en-US" dirty="0" err="1"/>
              <a:t>Epub</a:t>
            </a:r>
            <a:r>
              <a:rPr lang="en-US" dirty="0"/>
              <a:t> ahead of print]. https://</a:t>
            </a:r>
            <a:r>
              <a:rPr lang="en-US" dirty="0" err="1"/>
              <a:t>doi.org</a:t>
            </a:r>
            <a:r>
              <a:rPr lang="en-US" dirty="0"/>
              <a:t>/10.1002/alz.12558</a:t>
            </a:r>
          </a:p>
        </p:txBody>
      </p:sp>
    </p:spTree>
    <p:extLst>
      <p:ext uri="{BB962C8B-B14F-4D97-AF65-F5344CB8AC3E}">
        <p14:creationId xmlns:p14="http://schemas.microsoft.com/office/powerpoint/2010/main" val="602935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A2AE-907A-F042-AC19-EAD3BD43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85" y="2230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"COVID-19 Vaccine Associated Parkinson’s  Disease, A Prion Disease Signal in the UK              Yellow Card Adverse Event Database.”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824D9-729D-494E-B531-6EA11DEAD020}"/>
              </a:ext>
            </a:extLst>
          </p:cNvPr>
          <p:cNvSpPr txBox="1"/>
          <p:nvPr/>
        </p:nvSpPr>
        <p:spPr>
          <a:xfrm>
            <a:off x="3765176" y="6212541"/>
            <a:ext cx="695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J Bart Classen. J Med - Clin Res &amp; Rev. 2021; 5(7): 1-6.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3139C9-8DEB-DA41-885B-2281FE06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349"/>
            <a:ext cx="10515600" cy="2726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“All the COVID-19 vaccines on the market contain spike protein or its nucleic acid sequence creating a possible catastrophic epidemic of prion disease in the future.” </a:t>
            </a:r>
          </a:p>
          <a:p>
            <a:pPr marL="0" indent="0">
              <a:buNone/>
            </a:pPr>
            <a:r>
              <a:rPr lang="en-US" dirty="0"/>
              <a:t>“This analysis should serve as an urgent warning to those mindlessly following advice of politicians and public health officials regarding COVID immunization.”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32F1-B8FC-BF4A-A488-ACD33001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8" y="217683"/>
            <a:ext cx="11112063" cy="1325563"/>
          </a:xfrm>
        </p:spPr>
        <p:txBody>
          <a:bodyPr/>
          <a:lstStyle/>
          <a:p>
            <a:r>
              <a:rPr lang="en-US" b="1" dirty="0"/>
              <a:t>VAERS Adverse Events Related to Neurodegeneration, 2021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5314B9-E733-C24D-B214-E3A932002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641355"/>
              </p:ext>
            </p:extLst>
          </p:nvPr>
        </p:nvGraphicFramePr>
        <p:xfrm>
          <a:off x="361532" y="1653926"/>
          <a:ext cx="9880138" cy="467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5887">
                  <a:extLst>
                    <a:ext uri="{9D8B030D-6E8A-4147-A177-3AD203B41FA5}">
                      <a16:colId xmlns:a16="http://schemas.microsoft.com/office/drawing/2014/main" val="3612067010"/>
                    </a:ext>
                  </a:extLst>
                </a:gridCol>
                <a:gridCol w="1675154">
                  <a:extLst>
                    <a:ext uri="{9D8B030D-6E8A-4147-A177-3AD203B41FA5}">
                      <a16:colId xmlns:a16="http://schemas.microsoft.com/office/drawing/2014/main" val="1447822760"/>
                    </a:ext>
                  </a:extLst>
                </a:gridCol>
                <a:gridCol w="2183479">
                  <a:extLst>
                    <a:ext uri="{9D8B030D-6E8A-4147-A177-3AD203B41FA5}">
                      <a16:colId xmlns:a16="http://schemas.microsoft.com/office/drawing/2014/main" val="502413906"/>
                    </a:ext>
                  </a:extLst>
                </a:gridCol>
                <a:gridCol w="1595618">
                  <a:extLst>
                    <a:ext uri="{9D8B030D-6E8A-4147-A177-3AD203B41FA5}">
                      <a16:colId xmlns:a16="http://schemas.microsoft.com/office/drawing/2014/main" val="526144486"/>
                    </a:ext>
                  </a:extLst>
                </a:gridCol>
              </a:tblGrid>
              <a:tr h="692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                        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Condition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COVID vaccines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(2021)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 vaccines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(2021)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     Percent COVID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758297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Memory Impairment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1,681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1,720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97.7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223147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Amnesia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1,360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1,419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95.8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346856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Mobility Decreased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8,974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9,742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92.1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637091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Alzheimer's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37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39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94.9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770081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Parkinson’s Disease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060314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Dysphagia (Difficulty Swallowing)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4,711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4,835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97.4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233260"/>
                  </a:ext>
                </a:extLst>
              </a:tr>
              <a:tr h="4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Anosmia (Loss of Smell)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3306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D11123-D125-8F40-9ED5-9C9ACC1AFC4E}"/>
              </a:ext>
            </a:extLst>
          </p:cNvPr>
          <p:cNvSpPr txBox="1"/>
          <p:nvPr/>
        </p:nvSpPr>
        <p:spPr>
          <a:xfrm>
            <a:off x="3486806" y="6440262"/>
            <a:ext cx="8586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US Vaccine Adverse Event Reporting System: http://</a:t>
            </a:r>
            <a:r>
              <a:rPr lang="en-US" sz="2000" dirty="0" err="1"/>
              <a:t>wonder.cdc.gov</a:t>
            </a:r>
            <a:r>
              <a:rPr lang="en-US" sz="2000" dirty="0"/>
              <a:t>/</a:t>
            </a:r>
            <a:r>
              <a:rPr lang="en-US" sz="2000" dirty="0" err="1"/>
              <a:t>vaers.html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293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B900-4346-A246-8551-3D8C2E4A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AB8295D3-9FFA-9A49-AFC4-8BCF0A569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9224" y="214518"/>
            <a:ext cx="10864534" cy="6038418"/>
          </a:xfrm>
        </p:spPr>
      </p:pic>
    </p:spTree>
    <p:extLst>
      <p:ext uri="{BB962C8B-B14F-4D97-AF65-F5344CB8AC3E}">
        <p14:creationId xmlns:p14="http://schemas.microsoft.com/office/powerpoint/2010/main" val="2439517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3180271" y="1657346"/>
            <a:ext cx="6041002" cy="3170099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Exosomes, MicroRNAs and Heart Disease</a:t>
            </a:r>
          </a:p>
        </p:txBody>
      </p:sp>
    </p:spTree>
    <p:extLst>
      <p:ext uri="{BB962C8B-B14F-4D97-AF65-F5344CB8AC3E}">
        <p14:creationId xmlns:p14="http://schemas.microsoft.com/office/powerpoint/2010/main" val="3085964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8666-13E4-0743-A249-5948B351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2226"/>
            <a:ext cx="10515600" cy="1325563"/>
          </a:xfrm>
        </p:spPr>
        <p:txBody>
          <a:bodyPr/>
          <a:lstStyle/>
          <a:p>
            <a:r>
              <a:rPr lang="en-US" b="1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0FC2-9B34-3242-B301-9706E703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92" y="1575103"/>
            <a:ext cx="11262496" cy="4917771"/>
          </a:xfrm>
        </p:spPr>
        <p:txBody>
          <a:bodyPr>
            <a:normAutofit/>
          </a:bodyPr>
          <a:lstStyle/>
          <a:p>
            <a:r>
              <a:rPr lang="en-US" dirty="0"/>
              <a:t>Stressed immune cells release </a:t>
            </a:r>
            <a:r>
              <a:rPr lang="en-US" i="1" dirty="0">
                <a:solidFill>
                  <a:srgbClr val="FF0000"/>
                </a:solidFill>
              </a:rPr>
              <a:t>exosomes</a:t>
            </a:r>
            <a:r>
              <a:rPr lang="en-US" dirty="0"/>
              <a:t> containing </a:t>
            </a:r>
            <a:r>
              <a:rPr lang="en-US" i="1" dirty="0">
                <a:solidFill>
                  <a:srgbClr val="FF0000"/>
                </a:solidFill>
              </a:rPr>
              <a:t>microRNAs</a:t>
            </a:r>
            <a:r>
              <a:rPr lang="en-US" dirty="0"/>
              <a:t> that signal to tissue cells and can induce an inflammatory response</a:t>
            </a:r>
          </a:p>
          <a:p>
            <a:pPr lvl="1"/>
            <a:r>
              <a:rPr lang="en-US" dirty="0"/>
              <a:t>In particular, </a:t>
            </a:r>
            <a:r>
              <a:rPr lang="en-US" i="1" dirty="0">
                <a:solidFill>
                  <a:srgbClr val="FF0000"/>
                </a:solidFill>
              </a:rPr>
              <a:t>miR-155</a:t>
            </a:r>
            <a:r>
              <a:rPr lang="en-US" dirty="0"/>
              <a:t> plays a special role in SARS-CoV-2, facilitated by spike</a:t>
            </a:r>
          </a:p>
          <a:p>
            <a:r>
              <a:rPr lang="en-US" dirty="0"/>
              <a:t>The spike protein S1 subunit detaches and becomes free to bind to ACE2 receptors which are present at high levels in the heart</a:t>
            </a:r>
          </a:p>
          <a:p>
            <a:pPr lvl="1"/>
            <a:r>
              <a:rPr lang="en-US" dirty="0"/>
              <a:t>The suppression of ACE2 by spike S1 causes upregulation of angiotensin II, which induces inflammation (myocarditis) and cardiovascular disease</a:t>
            </a:r>
          </a:p>
          <a:p>
            <a:r>
              <a:rPr lang="en-US" dirty="0"/>
              <a:t>S1 has been found in COVID-19 patients long after the virus is cleared, and is believed to play a critical role in “long-haul COVID”</a:t>
            </a:r>
          </a:p>
          <a:p>
            <a:r>
              <a:rPr lang="en-US" dirty="0"/>
              <a:t>S1 has also been found in the vasculature following vaccination</a:t>
            </a:r>
          </a:p>
          <a:p>
            <a:r>
              <a:rPr lang="en-US" dirty="0"/>
              <a:t>miR-155 overexpression is linked to worse outcomes in heart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76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D3DA-6B22-7145-A9B9-D919D99C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81" y="135406"/>
            <a:ext cx="5715000" cy="17191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“Exosomes take (germinal) center stage”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AFDA7DB-FC53-CE44-A702-F5F2B468B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1427" y="409771"/>
            <a:ext cx="5149855" cy="603845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21C33-1DA5-084C-AA9C-579746B7A1A0}"/>
              </a:ext>
            </a:extLst>
          </p:cNvPr>
          <p:cNvSpPr txBox="1"/>
          <p:nvPr/>
        </p:nvSpPr>
        <p:spPr>
          <a:xfrm>
            <a:off x="282388" y="1426745"/>
            <a:ext cx="6193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2800" dirty="0"/>
              <a:t>Horizontal transfer of </a:t>
            </a:r>
            <a:r>
              <a:rPr lang="en-US" sz="2800" i="1" dirty="0">
                <a:solidFill>
                  <a:srgbClr val="FF0000"/>
                </a:solidFill>
              </a:rPr>
              <a:t>microRNAs</a:t>
            </a:r>
            <a:r>
              <a:rPr lang="en-US" sz="2800" dirty="0"/>
              <a:t> via </a:t>
            </a:r>
            <a:r>
              <a:rPr lang="en-US" sz="2800" i="1" dirty="0">
                <a:solidFill>
                  <a:srgbClr val="FF0000"/>
                </a:solidFill>
              </a:rPr>
              <a:t>exosomes</a:t>
            </a:r>
            <a:r>
              <a:rPr lang="en-US" sz="2800" dirty="0"/>
              <a:t> from T  to B cells is necessary for germinal center formation and efficient antibody production 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</a:rPr>
              <a:t>miR-155-3p </a:t>
            </a:r>
            <a:r>
              <a:rPr lang="en-US" sz="2800" dirty="0"/>
              <a:t>silences PTEN and </a:t>
            </a:r>
            <a:r>
              <a:rPr lang="en-US" sz="2800" dirty="0" err="1"/>
              <a:t>BiM</a:t>
            </a:r>
            <a:r>
              <a:rPr lang="en-US" sz="2800" dirty="0"/>
              <a:t>, supporting B cell maturation and proliferation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</a:rPr>
              <a:t>However, miR-155 is also associated with many autoimmune diseases**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60BEF-2882-D446-9FC2-D57ECEB39E75}"/>
              </a:ext>
            </a:extLst>
          </p:cNvPr>
          <p:cNvSpPr txBox="1"/>
          <p:nvPr/>
        </p:nvSpPr>
        <p:spPr>
          <a:xfrm>
            <a:off x="100207" y="5431253"/>
            <a:ext cx="5823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Figure 1. Jennifer Pérez-</a:t>
            </a:r>
            <a:r>
              <a:rPr lang="en-US" sz="2000" dirty="0" err="1"/>
              <a:t>Boza</a:t>
            </a:r>
            <a:r>
              <a:rPr lang="en-US" sz="2000" dirty="0"/>
              <a:t> and Dirk M </a:t>
            </a:r>
            <a:r>
              <a:rPr lang="en-US" sz="2000" dirty="0" err="1"/>
              <a:t>Pegtel</a:t>
            </a:r>
            <a:r>
              <a:rPr lang="en-US" sz="2000" dirty="0"/>
              <a:t>. </a:t>
            </a:r>
          </a:p>
          <a:p>
            <a:pPr algn="r"/>
            <a:r>
              <a:rPr lang="en-US" sz="2000" dirty="0"/>
              <a:t>EMBO Rep 2020; 21: e50190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 err="1"/>
              <a:t>Salar</a:t>
            </a:r>
            <a:r>
              <a:rPr lang="en-US" sz="2000" dirty="0"/>
              <a:t> </a:t>
            </a:r>
            <a:r>
              <a:rPr lang="en-US" sz="2000" dirty="0" err="1"/>
              <a:t>Pashangzadeh</a:t>
            </a:r>
            <a:r>
              <a:rPr lang="en-US" sz="2000" dirty="0"/>
              <a:t> et al. Frontiers in Immunology 2021; 12: 669382</a:t>
            </a:r>
          </a:p>
          <a:p>
            <a:pPr algn="r"/>
            <a:endParaRPr lang="en-US" sz="200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360A70F-99B2-534A-958A-BA1ACCE44D2D}"/>
              </a:ext>
            </a:extLst>
          </p:cNvPr>
          <p:cNvSpPr/>
          <p:nvPr/>
        </p:nvSpPr>
        <p:spPr>
          <a:xfrm>
            <a:off x="7998320" y="1716066"/>
            <a:ext cx="905443" cy="283206"/>
          </a:xfrm>
          <a:custGeom>
            <a:avLst/>
            <a:gdLst>
              <a:gd name="connsiteX0" fmla="*/ 519379 w 905443"/>
              <a:gd name="connsiteY0" fmla="*/ 0 h 283206"/>
              <a:gd name="connsiteX1" fmla="*/ 5812 w 905443"/>
              <a:gd name="connsiteY1" fmla="*/ 112734 h 283206"/>
              <a:gd name="connsiteX2" fmla="*/ 281384 w 905443"/>
              <a:gd name="connsiteY2" fmla="*/ 275572 h 283206"/>
              <a:gd name="connsiteX3" fmla="*/ 870107 w 905443"/>
              <a:gd name="connsiteY3" fmla="*/ 237994 h 283206"/>
              <a:gd name="connsiteX4" fmla="*/ 794951 w 905443"/>
              <a:gd name="connsiteY4" fmla="*/ 75156 h 283206"/>
              <a:gd name="connsiteX5" fmla="*/ 431696 w 905443"/>
              <a:gd name="connsiteY5" fmla="*/ 25052 h 283206"/>
              <a:gd name="connsiteX6" fmla="*/ 431696 w 905443"/>
              <a:gd name="connsiteY6" fmla="*/ 25052 h 2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443" h="283206">
                <a:moveTo>
                  <a:pt x="519379" y="0"/>
                </a:moveTo>
                <a:cubicBezTo>
                  <a:pt x="282428" y="33402"/>
                  <a:pt x="45478" y="66805"/>
                  <a:pt x="5812" y="112734"/>
                </a:cubicBezTo>
                <a:cubicBezTo>
                  <a:pt x="-33854" y="158663"/>
                  <a:pt x="137335" y="254695"/>
                  <a:pt x="281384" y="275572"/>
                </a:cubicBezTo>
                <a:cubicBezTo>
                  <a:pt x="425433" y="296449"/>
                  <a:pt x="784513" y="271397"/>
                  <a:pt x="870107" y="237994"/>
                </a:cubicBezTo>
                <a:cubicBezTo>
                  <a:pt x="955701" y="204591"/>
                  <a:pt x="868020" y="110646"/>
                  <a:pt x="794951" y="75156"/>
                </a:cubicBezTo>
                <a:cubicBezTo>
                  <a:pt x="721883" y="39666"/>
                  <a:pt x="431696" y="25052"/>
                  <a:pt x="431696" y="25052"/>
                </a:cubicBezTo>
                <a:lnTo>
                  <a:pt x="431696" y="2505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B640C-8227-0740-B06A-A1F973036E02}"/>
              </a:ext>
            </a:extLst>
          </p:cNvPr>
          <p:cNvSpPr txBox="1"/>
          <p:nvPr/>
        </p:nvSpPr>
        <p:spPr>
          <a:xfrm>
            <a:off x="7630944" y="1195914"/>
            <a:ext cx="164019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miR-155-3p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F325E-32CB-6C41-82C3-797EDE875A9D}"/>
              </a:ext>
            </a:extLst>
          </p:cNvPr>
          <p:cNvSpPr txBox="1"/>
          <p:nvPr/>
        </p:nvSpPr>
        <p:spPr>
          <a:xfrm>
            <a:off x="6913506" y="6488668"/>
            <a:ext cx="398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Rab27 is essential for exosome secretion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C9213-E6BB-124D-BD9D-7FA9BB956C82}"/>
              </a:ext>
            </a:extLst>
          </p:cNvPr>
          <p:cNvSpPr txBox="1"/>
          <p:nvPr/>
        </p:nvSpPr>
        <p:spPr>
          <a:xfrm>
            <a:off x="9183455" y="278062"/>
            <a:ext cx="10070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Rab27-/-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B9977-6F8F-1641-94E1-0C3AC494D31F}"/>
              </a:ext>
            </a:extLst>
          </p:cNvPr>
          <p:cNvSpPr txBox="1"/>
          <p:nvPr/>
        </p:nvSpPr>
        <p:spPr>
          <a:xfrm>
            <a:off x="6996930" y="262085"/>
            <a:ext cx="1113575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Wild Type</a:t>
            </a:r>
          </a:p>
        </p:txBody>
      </p:sp>
    </p:spTree>
    <p:extLst>
      <p:ext uri="{BB962C8B-B14F-4D97-AF65-F5344CB8AC3E}">
        <p14:creationId xmlns:p14="http://schemas.microsoft.com/office/powerpoint/2010/main" val="2710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C5C9-A931-F04E-89BE-5C890155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7" y="282329"/>
            <a:ext cx="10515600" cy="1325563"/>
          </a:xfrm>
        </p:spPr>
        <p:txBody>
          <a:bodyPr/>
          <a:lstStyle/>
          <a:p>
            <a:r>
              <a:rPr lang="en-US" b="1" dirty="0"/>
              <a:t>A role for miRNA-155 in SARS-CoV-2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2C11-77A3-FF44-A9F5-A6C945CB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8" y="1690688"/>
            <a:ext cx="11199184" cy="3567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“Small RNA profiling showed strong expression of the immunity and inflammation-associated microRNA miRNA-155 upon infection with both viruses” (SARS-</a:t>
            </a:r>
            <a:r>
              <a:rPr lang="en-US" dirty="0" err="1"/>
              <a:t>CoV</a:t>
            </a:r>
            <a:r>
              <a:rPr lang="en-US" dirty="0"/>
              <a:t> and SARS-CoV-2)</a:t>
            </a:r>
          </a:p>
          <a:p>
            <a:pPr marL="0" indent="0">
              <a:buNone/>
            </a:pPr>
            <a:r>
              <a:rPr lang="en-US" dirty="0"/>
              <a:t>“SARS-CoV-2 elicited approximately </a:t>
            </a:r>
            <a:r>
              <a:rPr lang="en-US" i="1" dirty="0">
                <a:solidFill>
                  <a:srgbClr val="FF0000"/>
                </a:solidFill>
              </a:rPr>
              <a:t>two-fold higher stimulation </a:t>
            </a:r>
            <a:r>
              <a:rPr lang="en-US" dirty="0"/>
              <a:t>of the interferon response compared to SARS-</a:t>
            </a:r>
            <a:r>
              <a:rPr lang="en-US" dirty="0" err="1"/>
              <a:t>CoV</a:t>
            </a:r>
            <a:r>
              <a:rPr lang="en-US" dirty="0"/>
              <a:t> …, and induction of cytokines such as CXCL10 or IL6.”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Interferon-</a:t>
            </a:r>
            <a:r>
              <a:rPr lang="el-GR" dirty="0"/>
              <a:t>γ</a:t>
            </a:r>
            <a:r>
              <a:rPr lang="en-US" dirty="0"/>
              <a:t> upregulates miR-155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59D7C-9D8E-9E4A-B879-8A06D74A2684}"/>
              </a:ext>
            </a:extLst>
          </p:cNvPr>
          <p:cNvSpPr txBox="1"/>
          <p:nvPr/>
        </p:nvSpPr>
        <p:spPr>
          <a:xfrm>
            <a:off x="4092997" y="5524657"/>
            <a:ext cx="6942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Wyler Emanuel et al. </a:t>
            </a:r>
            <a:r>
              <a:rPr lang="en-US" sz="2400" dirty="0" err="1"/>
              <a:t>bioRxiv</a:t>
            </a:r>
            <a:r>
              <a:rPr lang="en-US" sz="2400" dirty="0"/>
              <a:t> preprint. May 5, 2020. </a:t>
            </a:r>
          </a:p>
          <a:p>
            <a:pPr algn="r"/>
            <a:r>
              <a:rPr lang="en-US" sz="2400" dirty="0" err="1"/>
              <a:t>doi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https://doi.org/10.1101/2020.05.05.079194</a:t>
            </a:r>
            <a:r>
              <a:rPr lang="en-US" sz="2400" dirty="0"/>
              <a:t>.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**</a:t>
            </a:r>
            <a:r>
              <a:rPr lang="en-US" sz="2400" dirty="0"/>
              <a:t>Yu-An Hsu et al. Chin J </a:t>
            </a:r>
            <a:r>
              <a:rPr lang="en-US" sz="2400" dirty="0" err="1"/>
              <a:t>Physiol</a:t>
            </a:r>
            <a:r>
              <a:rPr lang="en-US" sz="2400" dirty="0"/>
              <a:t> 2016; 59(6): 315-322.</a:t>
            </a:r>
          </a:p>
        </p:txBody>
      </p:sp>
    </p:spTree>
    <p:extLst>
      <p:ext uri="{BB962C8B-B14F-4D97-AF65-F5344CB8AC3E}">
        <p14:creationId xmlns:p14="http://schemas.microsoft.com/office/powerpoint/2010/main" val="124942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6DBB-F63A-194C-8CF7-1580B474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3" y="245028"/>
            <a:ext cx="10515600" cy="2279559"/>
          </a:xfrm>
        </p:spPr>
        <p:txBody>
          <a:bodyPr>
            <a:normAutofit/>
          </a:bodyPr>
          <a:lstStyle/>
          <a:p>
            <a:r>
              <a:rPr lang="en-US" b="1" dirty="0"/>
              <a:t>SARS-CoV-2 S1 of spike persists up to 15 months post-infection in immune cells expressing an Fc</a:t>
            </a:r>
            <a:r>
              <a:rPr lang="el-GR" b="1" dirty="0"/>
              <a:t>γ </a:t>
            </a:r>
            <a:r>
              <a:rPr lang="en-US" b="1" dirty="0"/>
              <a:t>receptor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E4CA-F1F8-E148-84AD-D57E3661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8" y="2648241"/>
            <a:ext cx="7203141" cy="3181840"/>
          </a:xfrm>
        </p:spPr>
        <p:txBody>
          <a:bodyPr>
            <a:normAutofit/>
          </a:bodyPr>
          <a:lstStyle/>
          <a:p>
            <a:r>
              <a:rPr lang="en-US" dirty="0"/>
              <a:t>Enzymatic cleavage of the spike protein by </a:t>
            </a:r>
            <a:r>
              <a:rPr lang="en-US" dirty="0" err="1"/>
              <a:t>furin</a:t>
            </a:r>
            <a:r>
              <a:rPr lang="en-US" dirty="0"/>
              <a:t> proteases causes the S1 segment to be released and circulate freely in the vasculature</a:t>
            </a:r>
          </a:p>
          <a:p>
            <a:pPr lvl="1"/>
            <a:r>
              <a:rPr lang="en-US" dirty="0"/>
              <a:t>S1 is the part that binds to ACE2 receptors</a:t>
            </a:r>
          </a:p>
          <a:p>
            <a:r>
              <a:rPr lang="en-US" dirty="0"/>
              <a:t>S1 survives in the immune cells long after infection has cleared</a:t>
            </a:r>
          </a:p>
          <a:p>
            <a:r>
              <a:rPr lang="en-US" dirty="0"/>
              <a:t>Could be the cause of </a:t>
            </a:r>
            <a:r>
              <a:rPr lang="en-US" i="1" dirty="0">
                <a:solidFill>
                  <a:srgbClr val="FF0000"/>
                </a:solidFill>
              </a:rPr>
              <a:t>“long-haul COVID.”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CE5F1-5755-3541-A683-8F0F420587DA}"/>
              </a:ext>
            </a:extLst>
          </p:cNvPr>
          <p:cNvSpPr txBox="1"/>
          <p:nvPr/>
        </p:nvSpPr>
        <p:spPr>
          <a:xfrm>
            <a:off x="1743103" y="6174360"/>
            <a:ext cx="1012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Bruce K. Patterson et al. </a:t>
            </a:r>
            <a:r>
              <a:rPr lang="en-US" sz="2400" dirty="0" err="1"/>
              <a:t>bioRxiv</a:t>
            </a:r>
            <a:r>
              <a:rPr lang="en-US" sz="2400" dirty="0"/>
              <a:t> July 9, 2021. </a:t>
            </a:r>
            <a:r>
              <a:rPr lang="en-US" sz="2400" dirty="0" err="1"/>
              <a:t>doi</a:t>
            </a:r>
            <a:r>
              <a:rPr lang="en-US" sz="2400" dirty="0"/>
              <a:t>: 10.1101/2021.06.25.449905.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878B0A4-933D-8845-85E9-73A745C42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284687"/>
            <a:ext cx="4291476" cy="3669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2BEF6-E4F9-9A47-8451-77C04842E240}"/>
              </a:ext>
            </a:extLst>
          </p:cNvPr>
          <p:cNvSpPr txBox="1"/>
          <p:nvPr/>
        </p:nvSpPr>
        <p:spPr>
          <a:xfrm>
            <a:off x="10441084" y="227447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593CD-271A-7146-BEA8-D8DC97363872}"/>
              </a:ext>
            </a:extLst>
          </p:cNvPr>
          <p:cNvSpPr txBox="1"/>
          <p:nvPr/>
        </p:nvSpPr>
        <p:spPr>
          <a:xfrm>
            <a:off x="8620712" y="4333413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70606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4102794" y="2239445"/>
            <a:ext cx="3986412" cy="1046440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46500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3169-560C-1F46-A204-A58F2CE7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8" y="145206"/>
            <a:ext cx="9567441" cy="1325563"/>
          </a:xfrm>
        </p:spPr>
        <p:txBody>
          <a:bodyPr/>
          <a:lstStyle/>
          <a:p>
            <a:r>
              <a:rPr lang="en-US" b="1" dirty="0"/>
              <a:t>Pfizer Vaccine mRNA can get Converted to DNA in Human Liver Cells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5446-6791-534B-B06B-6A3CF817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3" y="167515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 vitro study on human liver cells</a:t>
            </a:r>
          </a:p>
          <a:p>
            <a:r>
              <a:rPr lang="en-US" dirty="0"/>
              <a:t>Pharmacokinetic distribution studies of Pfizer mRNA vaccines in rats showed that up to 18% of the total dose distributes to the liver</a:t>
            </a:r>
          </a:p>
          <a:p>
            <a:r>
              <a:rPr lang="en-US" dirty="0"/>
              <a:t>The human retrotransposon LINE-1 is a cellular endogenous reverse transcriptase, able to convert RNA to DNA.</a:t>
            </a:r>
          </a:p>
          <a:p>
            <a:pPr lvl="1"/>
            <a:r>
              <a:rPr lang="en-US" dirty="0"/>
              <a:t>It represents ~17% of the human genome </a:t>
            </a:r>
          </a:p>
          <a:p>
            <a:pPr lvl="1"/>
            <a:r>
              <a:rPr lang="en-US" dirty="0"/>
              <a:t>LINE-1 expression is elevated by the Pfizer vaccine in human cells</a:t>
            </a:r>
          </a:p>
          <a:p>
            <a:r>
              <a:rPr lang="en-US" dirty="0"/>
              <a:t>Vaccine-derived DNA (found in the liver cells) may be integrated into the host genome and affect the integrity of genomic DNA, which may potentially mediate genotoxic side effects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75D5-72BE-3048-B9DB-2DD66C0CAD42}"/>
              </a:ext>
            </a:extLst>
          </p:cNvPr>
          <p:cNvSpPr txBox="1"/>
          <p:nvPr/>
        </p:nvSpPr>
        <p:spPr>
          <a:xfrm>
            <a:off x="3449255" y="6230877"/>
            <a:ext cx="8373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Markus </a:t>
            </a:r>
            <a:r>
              <a:rPr lang="en-US" sz="2000" dirty="0" err="1"/>
              <a:t>Aldén</a:t>
            </a:r>
            <a:r>
              <a:rPr lang="en-US" sz="2000" dirty="0"/>
              <a:t> et al. Current Issues in Molecular Biology 2022, 44, 1115–1126.</a:t>
            </a:r>
          </a:p>
        </p:txBody>
      </p:sp>
    </p:spTree>
    <p:extLst>
      <p:ext uri="{BB962C8B-B14F-4D97-AF65-F5344CB8AC3E}">
        <p14:creationId xmlns:p14="http://schemas.microsoft.com/office/powerpoint/2010/main" val="7943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C19B-E90E-F947-98D6-1CC22FFE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" y="309825"/>
            <a:ext cx="9876923" cy="1857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“Free SARS-CoV-2 Spike Protein S1 Particles May Play a Role in the Pathogenesis of    COVID-19 Infection”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C7C1-E7A2-244D-A4A5-E106D6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9" y="1874861"/>
            <a:ext cx="11358489" cy="3520098"/>
          </a:xfrm>
        </p:spPr>
        <p:txBody>
          <a:bodyPr/>
          <a:lstStyle/>
          <a:p>
            <a:r>
              <a:rPr lang="en-US" dirty="0"/>
              <a:t>S1 molecules carry intact RBD domains, and their binding to ACE2 may induce ACE2 downregulation and deleterious downstream effects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1FB36-4ADA-B148-9AA5-DB73F7D464C8}"/>
              </a:ext>
            </a:extLst>
          </p:cNvPr>
          <p:cNvSpPr txBox="1"/>
          <p:nvPr/>
        </p:nvSpPr>
        <p:spPr>
          <a:xfrm>
            <a:off x="3297603" y="6031210"/>
            <a:ext cx="865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Andrey V. </a:t>
            </a:r>
            <a:r>
              <a:rPr lang="en-US" sz="2400" dirty="0" err="1"/>
              <a:t>Letarov</a:t>
            </a:r>
            <a:r>
              <a:rPr lang="en-US" sz="2400" dirty="0"/>
              <a:t> et al.  Biochemistry (Moscow) 2020 Dec 30: 1–5. </a:t>
            </a: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A6C20212-BF44-A945-B38A-B921C079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04" y="2820572"/>
            <a:ext cx="10096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81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C19B-E90E-F947-98D6-1CC22FFE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" y="309825"/>
            <a:ext cx="9876923" cy="1857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“Free SARS-CoV-2 Spike Protein S1 Particles May Play a Role in the Pathogenesis of    COVID-19 Infection”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C7C1-E7A2-244D-A4A5-E106D6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9" y="1874861"/>
            <a:ext cx="11358489" cy="3520098"/>
          </a:xfrm>
        </p:spPr>
        <p:txBody>
          <a:bodyPr/>
          <a:lstStyle/>
          <a:p>
            <a:r>
              <a:rPr lang="en-US" dirty="0"/>
              <a:t>S1 molecules carry intact RBD domains, and their binding to ACE2 may induce ACE2 downregulation and deleterious downstream effects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1FB36-4ADA-B148-9AA5-DB73F7D464C8}"/>
              </a:ext>
            </a:extLst>
          </p:cNvPr>
          <p:cNvSpPr txBox="1"/>
          <p:nvPr/>
        </p:nvSpPr>
        <p:spPr>
          <a:xfrm>
            <a:off x="3297603" y="6031210"/>
            <a:ext cx="865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Andrey V. </a:t>
            </a:r>
            <a:r>
              <a:rPr lang="en-US" sz="2400" dirty="0" err="1"/>
              <a:t>Letarov</a:t>
            </a:r>
            <a:r>
              <a:rPr lang="en-US" sz="2400" dirty="0"/>
              <a:t> et al.  Biochemistry (Moscow) 2020 Dec 30: 1–5. </a:t>
            </a: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A6C20212-BF44-A945-B38A-B921C079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04" y="2820572"/>
            <a:ext cx="100965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4F9B6-C42B-8949-A505-E569A3D5D690}"/>
              </a:ext>
            </a:extLst>
          </p:cNvPr>
          <p:cNvSpPr txBox="1"/>
          <p:nvPr/>
        </p:nvSpPr>
        <p:spPr>
          <a:xfrm>
            <a:off x="1258595" y="1992945"/>
            <a:ext cx="9509917" cy="3970318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Eleven out of 13 health care workers had detectable levels of spike protein and/or S1 in their blood plasma as early as 1 day and up to 28 days following the first mRNA vaccine, with a peak level on average after five days.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/>
              <a:t>Ogata et al. Clinical Infectious Diseases 2021; ciab465.     [</a:t>
            </a:r>
            <a:r>
              <a:rPr lang="en-US" dirty="0" err="1"/>
              <a:t>Epub</a:t>
            </a:r>
            <a:r>
              <a:rPr lang="en-US" dirty="0"/>
              <a:t> ahead of print] 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cid</a:t>
            </a:r>
            <a:r>
              <a:rPr lang="en-US" dirty="0"/>
              <a:t>/ciab465.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1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C19B-E90E-F947-98D6-1CC22FFE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" y="309825"/>
            <a:ext cx="9876923" cy="185757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“Free SARS-CoV-2 Spike Protein S1 Particles May Play a Role in the Pathogenesis of    COVID-19 Infection”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C7C1-E7A2-244D-A4A5-E106D6091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9" y="1874861"/>
            <a:ext cx="11358489" cy="3520098"/>
          </a:xfrm>
        </p:spPr>
        <p:txBody>
          <a:bodyPr/>
          <a:lstStyle/>
          <a:p>
            <a:r>
              <a:rPr lang="en-US" dirty="0"/>
              <a:t>S1 molecules carry intact RBD domains, and their binding to ACE2 may induce ACE2 downregulation and deleterious downstream effects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1FB36-4ADA-B148-9AA5-DB73F7D464C8}"/>
              </a:ext>
            </a:extLst>
          </p:cNvPr>
          <p:cNvSpPr txBox="1"/>
          <p:nvPr/>
        </p:nvSpPr>
        <p:spPr>
          <a:xfrm>
            <a:off x="3297603" y="6031210"/>
            <a:ext cx="865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Andrey V. </a:t>
            </a:r>
            <a:r>
              <a:rPr lang="en-US" sz="2400" dirty="0" err="1"/>
              <a:t>Letarov</a:t>
            </a:r>
            <a:r>
              <a:rPr lang="en-US" sz="2400" dirty="0"/>
              <a:t> et al.  Biochemistry (Moscow) 2020 Dec 30: 1–5. </a:t>
            </a: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A6C20212-BF44-A945-B38A-B921C0794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04" y="2820572"/>
            <a:ext cx="100965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4F9B6-C42B-8949-A505-E569A3D5D690}"/>
              </a:ext>
            </a:extLst>
          </p:cNvPr>
          <p:cNvSpPr txBox="1"/>
          <p:nvPr/>
        </p:nvSpPr>
        <p:spPr>
          <a:xfrm>
            <a:off x="1258595" y="1992945"/>
            <a:ext cx="9509917" cy="3108543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 S1 alone caused COVID-19-like lung symptoms in mice humanized with ACE2 receptor: Immune cell infiltration, cytokine storm, impaired barrier function.</a:t>
            </a:r>
            <a:r>
              <a:rPr lang="en-US" dirty="0">
                <a:solidFill>
                  <a:srgbClr val="FF0000"/>
                </a:solidFill>
              </a:rPr>
              <a:t>***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en-US" sz="2400" dirty="0"/>
              <a:t>Ruben M. L. </a:t>
            </a:r>
            <a:r>
              <a:rPr lang="en-US" sz="2400" dirty="0" err="1"/>
              <a:t>Colunga</a:t>
            </a:r>
            <a:r>
              <a:rPr lang="en-US" sz="2400" dirty="0"/>
              <a:t> </a:t>
            </a:r>
            <a:r>
              <a:rPr lang="en-US" sz="2400" dirty="0" err="1"/>
              <a:t>Biancatelli</a:t>
            </a:r>
            <a:r>
              <a:rPr lang="en-US" sz="2400" dirty="0"/>
              <a:t> et al.   </a:t>
            </a:r>
          </a:p>
          <a:p>
            <a:pPr algn="r"/>
            <a:r>
              <a:rPr lang="en-US" sz="2400" dirty="0"/>
              <a:t>Am J </a:t>
            </a:r>
            <a:r>
              <a:rPr lang="en-US" sz="2400" dirty="0" err="1"/>
              <a:t>Physiol</a:t>
            </a:r>
            <a:r>
              <a:rPr lang="en-US" sz="2400" dirty="0"/>
              <a:t> Lung Cell Mol </a:t>
            </a:r>
            <a:r>
              <a:rPr lang="en-US" sz="2400" dirty="0" err="1"/>
              <a:t>Physiol</a:t>
            </a:r>
            <a:r>
              <a:rPr lang="en-US" sz="2400" dirty="0"/>
              <a:t> 2021; 321: L477–L484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4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71AEC68-6E83-B048-A96B-8CF27E900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1944" y="7198"/>
            <a:ext cx="7340056" cy="649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3843E-A2C2-574E-8C17-5798C00627C4}"/>
              </a:ext>
            </a:extLst>
          </p:cNvPr>
          <p:cNvSpPr txBox="1"/>
          <p:nvPr/>
        </p:nvSpPr>
        <p:spPr>
          <a:xfrm>
            <a:off x="278408" y="6318545"/>
            <a:ext cx="914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Chunxiao</a:t>
            </a:r>
            <a:r>
              <a:rPr lang="en-US" sz="2400" dirty="0"/>
              <a:t> Wang et al. Molecular Therapy 2017; 25(1): 192-204.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297B1-4B6A-3044-9D84-66F923DD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6" y="-219229"/>
            <a:ext cx="5387863" cy="2259322"/>
          </a:xfrm>
        </p:spPr>
        <p:txBody>
          <a:bodyPr>
            <a:normAutofit/>
          </a:bodyPr>
          <a:lstStyle/>
          <a:p>
            <a:r>
              <a:rPr lang="en-US" b="1" dirty="0"/>
              <a:t>How Spike Protein can Cause Cardiac Issues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E7A87-676B-0942-8D2B-27CBB87D0C59}"/>
              </a:ext>
            </a:extLst>
          </p:cNvPr>
          <p:cNvSpPr txBox="1"/>
          <p:nvPr/>
        </p:nvSpPr>
        <p:spPr>
          <a:xfrm>
            <a:off x="8632082" y="1291273"/>
            <a:ext cx="17561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Macrophage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C0C06-C0F7-F643-86D4-74DC7205B953}"/>
              </a:ext>
            </a:extLst>
          </p:cNvPr>
          <p:cNvSpPr txBox="1"/>
          <p:nvPr/>
        </p:nvSpPr>
        <p:spPr>
          <a:xfrm>
            <a:off x="9510143" y="5192886"/>
            <a:ext cx="2414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Cardiac Fibroblast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B62F-99E2-524D-85E2-42A69A32E046}"/>
              </a:ext>
            </a:extLst>
          </p:cNvPr>
          <p:cNvSpPr txBox="1"/>
          <p:nvPr/>
        </p:nvSpPr>
        <p:spPr>
          <a:xfrm>
            <a:off x="8521972" y="6086279"/>
            <a:ext cx="21884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Cardiac Rupture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594E9-1A4F-D340-8832-8967D51BDB19}"/>
              </a:ext>
            </a:extLst>
          </p:cNvPr>
          <p:cNvSpPr txBox="1"/>
          <p:nvPr/>
        </p:nvSpPr>
        <p:spPr>
          <a:xfrm>
            <a:off x="5550859" y="143439"/>
            <a:ext cx="9260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0CA43-74A0-7043-BE02-6AB9DF376BB2}"/>
              </a:ext>
            </a:extLst>
          </p:cNvPr>
          <p:cNvSpPr txBox="1"/>
          <p:nvPr/>
        </p:nvSpPr>
        <p:spPr>
          <a:xfrm>
            <a:off x="10193715" y="2367628"/>
            <a:ext cx="17310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Exosome</a:t>
            </a:r>
          </a:p>
          <a:p>
            <a:r>
              <a:rPr lang="en-US" sz="2400" dirty="0"/>
              <a:t>Secretion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CF989-03BD-304A-8881-385264119305}"/>
              </a:ext>
            </a:extLst>
          </p:cNvPr>
          <p:cNvSpPr/>
          <p:nvPr/>
        </p:nvSpPr>
        <p:spPr>
          <a:xfrm>
            <a:off x="5488909" y="4358799"/>
            <a:ext cx="1754399" cy="38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C10B4-81B0-F942-B315-F576D48D7E5F}"/>
              </a:ext>
            </a:extLst>
          </p:cNvPr>
          <p:cNvSpPr/>
          <p:nvPr/>
        </p:nvSpPr>
        <p:spPr>
          <a:xfrm>
            <a:off x="5362143" y="1821572"/>
            <a:ext cx="1754399" cy="38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B0C9F0-7A1F-6342-A429-9544B77DFBD6}"/>
              </a:ext>
            </a:extLst>
          </p:cNvPr>
          <p:cNvSpPr txBox="1">
            <a:spLocks/>
          </p:cNvSpPr>
          <p:nvPr/>
        </p:nvSpPr>
        <p:spPr>
          <a:xfrm>
            <a:off x="267222" y="1993581"/>
            <a:ext cx="7238677" cy="432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Spike protein S1 unit causes stress and binds to ACE2 receptors, disabling them</a:t>
            </a:r>
          </a:p>
          <a:p>
            <a:pPr lvl="1"/>
            <a:r>
              <a:rPr lang="en-US" dirty="0"/>
              <a:t>This causes accumulation of Angiotensin II which activates macrophages</a:t>
            </a:r>
          </a:p>
          <a:p>
            <a:r>
              <a:rPr lang="en-US" dirty="0"/>
              <a:t>Macrophages secrete abundant exosomes containing miR-155</a:t>
            </a:r>
          </a:p>
          <a:p>
            <a:r>
              <a:rPr lang="en-US" dirty="0"/>
              <a:t>These exosomes are taken up by fibroblasts, suppressing their proliferation </a:t>
            </a:r>
          </a:p>
          <a:p>
            <a:pPr lvl="1"/>
            <a:r>
              <a:rPr lang="en-US" dirty="0"/>
              <a:t>This interferes with the healing process, leading to cardiac rupture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83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71AEC68-6E83-B048-A96B-8CF27E900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1944" y="7198"/>
            <a:ext cx="7340056" cy="649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3843E-A2C2-574E-8C17-5798C00627C4}"/>
              </a:ext>
            </a:extLst>
          </p:cNvPr>
          <p:cNvSpPr txBox="1"/>
          <p:nvPr/>
        </p:nvSpPr>
        <p:spPr>
          <a:xfrm>
            <a:off x="278408" y="6318545"/>
            <a:ext cx="914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Chunxiao</a:t>
            </a:r>
            <a:r>
              <a:rPr lang="en-US" sz="2400" dirty="0"/>
              <a:t> Wang et al. Molecular Therapy 2017; 25(1): 192-204.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297B1-4B6A-3044-9D84-66F923DD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6" y="-219229"/>
            <a:ext cx="5387863" cy="2259322"/>
          </a:xfrm>
        </p:spPr>
        <p:txBody>
          <a:bodyPr>
            <a:normAutofit/>
          </a:bodyPr>
          <a:lstStyle/>
          <a:p>
            <a:r>
              <a:rPr lang="en-US" b="1" dirty="0"/>
              <a:t>How Spike Protein can Cause Cardiac Issues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E7A87-676B-0942-8D2B-27CBB87D0C59}"/>
              </a:ext>
            </a:extLst>
          </p:cNvPr>
          <p:cNvSpPr txBox="1"/>
          <p:nvPr/>
        </p:nvSpPr>
        <p:spPr>
          <a:xfrm>
            <a:off x="8632082" y="1291273"/>
            <a:ext cx="17561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Macrophage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C0C06-C0F7-F643-86D4-74DC7205B953}"/>
              </a:ext>
            </a:extLst>
          </p:cNvPr>
          <p:cNvSpPr txBox="1"/>
          <p:nvPr/>
        </p:nvSpPr>
        <p:spPr>
          <a:xfrm>
            <a:off x="9510143" y="5192886"/>
            <a:ext cx="24146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Cardiac Fibroblast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B62F-99E2-524D-85E2-42A69A32E046}"/>
              </a:ext>
            </a:extLst>
          </p:cNvPr>
          <p:cNvSpPr txBox="1"/>
          <p:nvPr/>
        </p:nvSpPr>
        <p:spPr>
          <a:xfrm>
            <a:off x="8521972" y="6086279"/>
            <a:ext cx="21884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Cardiac Rupture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594E9-1A4F-D340-8832-8967D51BDB19}"/>
              </a:ext>
            </a:extLst>
          </p:cNvPr>
          <p:cNvSpPr txBox="1"/>
          <p:nvPr/>
        </p:nvSpPr>
        <p:spPr>
          <a:xfrm>
            <a:off x="5550859" y="143439"/>
            <a:ext cx="9260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Stress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0CA43-74A0-7043-BE02-6AB9DF376BB2}"/>
              </a:ext>
            </a:extLst>
          </p:cNvPr>
          <p:cNvSpPr txBox="1"/>
          <p:nvPr/>
        </p:nvSpPr>
        <p:spPr>
          <a:xfrm>
            <a:off x="10193715" y="2367628"/>
            <a:ext cx="17310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Exosome</a:t>
            </a:r>
          </a:p>
          <a:p>
            <a:r>
              <a:rPr lang="en-US" sz="2400" dirty="0"/>
              <a:t>Secretion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CF989-03BD-304A-8881-385264119305}"/>
              </a:ext>
            </a:extLst>
          </p:cNvPr>
          <p:cNvSpPr/>
          <p:nvPr/>
        </p:nvSpPr>
        <p:spPr>
          <a:xfrm>
            <a:off x="5488909" y="4358799"/>
            <a:ext cx="1754399" cy="38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C10B4-81B0-F942-B315-F576D48D7E5F}"/>
              </a:ext>
            </a:extLst>
          </p:cNvPr>
          <p:cNvSpPr/>
          <p:nvPr/>
        </p:nvSpPr>
        <p:spPr>
          <a:xfrm>
            <a:off x="5362143" y="1821572"/>
            <a:ext cx="1754399" cy="38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B0C9F0-7A1F-6342-A429-9544B77DFBD6}"/>
              </a:ext>
            </a:extLst>
          </p:cNvPr>
          <p:cNvSpPr txBox="1">
            <a:spLocks/>
          </p:cNvSpPr>
          <p:nvPr/>
        </p:nvSpPr>
        <p:spPr>
          <a:xfrm>
            <a:off x="267222" y="1993581"/>
            <a:ext cx="7238677" cy="432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Spike protein S1 unit causes stress and binds to ACE2 receptors, disabling them</a:t>
            </a:r>
          </a:p>
          <a:p>
            <a:pPr lvl="1"/>
            <a:r>
              <a:rPr lang="en-US" dirty="0"/>
              <a:t>This causes accumulation of Angiotensin II which activates macrophages</a:t>
            </a:r>
          </a:p>
          <a:p>
            <a:r>
              <a:rPr lang="en-US" dirty="0"/>
              <a:t>Macrophages secrete abundant exosomes containing miR-155</a:t>
            </a:r>
          </a:p>
          <a:p>
            <a:r>
              <a:rPr lang="en-US" dirty="0"/>
              <a:t>These exosomes are taken up by fibroblasts, suppressing their proliferation </a:t>
            </a:r>
          </a:p>
          <a:p>
            <a:pPr lvl="1"/>
            <a:r>
              <a:rPr lang="en-US" dirty="0"/>
              <a:t>This interferes with the healing process, leading to cardiac rupture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4BB6E-36C1-8E41-A26A-DAD83BB51FF9}"/>
              </a:ext>
            </a:extLst>
          </p:cNvPr>
          <p:cNvSpPr txBox="1"/>
          <p:nvPr/>
        </p:nvSpPr>
        <p:spPr>
          <a:xfrm>
            <a:off x="1258595" y="1992945"/>
            <a:ext cx="9509917" cy="2246769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 </a:t>
            </a:r>
          </a:p>
          <a:p>
            <a:r>
              <a:rPr lang="en-US" dirty="0"/>
              <a:t> Spike-protein "</a:t>
            </a:r>
            <a:r>
              <a:rPr lang="en-US" dirty="0" err="1"/>
              <a:t>pseudoviruses</a:t>
            </a:r>
            <a:r>
              <a:rPr lang="en-US" dirty="0"/>
              <a:t>" cause endothelial               damage by downregulating ACE2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 err="1"/>
              <a:t>Yuyang</a:t>
            </a:r>
            <a:r>
              <a:rPr lang="en-US" dirty="0"/>
              <a:t> Lei et al. Circulation Research 2021; 128: 1323-1326.</a:t>
            </a:r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0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C30B-91AB-6B45-A8E6-0346AFDC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5" y="0"/>
            <a:ext cx="8713000" cy="1325563"/>
          </a:xfrm>
        </p:spPr>
        <p:txBody>
          <a:bodyPr>
            <a:normAutofit/>
          </a:bodyPr>
          <a:lstStyle/>
          <a:p>
            <a:r>
              <a:rPr lang="en-US" b="1" dirty="0"/>
              <a:t>miR-155 overexpression linked to worse outcomes in heart attack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122080A6-AA65-E242-A801-480B1D6F7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4186" y="1806599"/>
            <a:ext cx="746115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AC08C-DC1F-814C-A15F-69FCBA47D053}"/>
              </a:ext>
            </a:extLst>
          </p:cNvPr>
          <p:cNvSpPr txBox="1"/>
          <p:nvPr/>
        </p:nvSpPr>
        <p:spPr>
          <a:xfrm>
            <a:off x="4202564" y="6207096"/>
            <a:ext cx="797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Figure 1. Nina </a:t>
            </a:r>
            <a:r>
              <a:rPr lang="en-US" sz="2400" dirty="0" err="1"/>
              <a:t>Zidar</a:t>
            </a:r>
            <a:r>
              <a:rPr lang="en-US" sz="2400" dirty="0"/>
              <a:t> et al. Disease Markers 2011; 31: 259-265.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0F726D-AC68-224E-9889-C7FBEC1B661B}"/>
              </a:ext>
            </a:extLst>
          </p:cNvPr>
          <p:cNvSpPr txBox="1">
            <a:spLocks/>
          </p:cNvSpPr>
          <p:nvPr/>
        </p:nvSpPr>
        <p:spPr>
          <a:xfrm>
            <a:off x="270345" y="1642573"/>
            <a:ext cx="4313841" cy="48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Measured three miRNA levels in autopsy samples of 50 patients with MI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dirty="0"/>
              <a:t>“innate immunity resulting in an intense inflammatory reaction plays an important role in the pathogenesis of the VR [ventricular rupture] after MI [myocardial infarction] in humans.”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1BCC76D-20E5-2D47-A6C1-BC44AAAF1D55}"/>
              </a:ext>
            </a:extLst>
          </p:cNvPr>
          <p:cNvSpPr/>
          <p:nvPr/>
        </p:nvSpPr>
        <p:spPr>
          <a:xfrm>
            <a:off x="7380477" y="5466005"/>
            <a:ext cx="1266998" cy="327405"/>
          </a:xfrm>
          <a:custGeom>
            <a:avLst/>
            <a:gdLst>
              <a:gd name="connsiteX0" fmla="*/ 1169757 w 1266998"/>
              <a:gd name="connsiteY0" fmla="*/ 17553 h 327405"/>
              <a:gd name="connsiteX1" fmla="*/ 896624 w 1266998"/>
              <a:gd name="connsiteY1" fmla="*/ 29428 h 327405"/>
              <a:gd name="connsiteX2" fmla="*/ 136604 w 1266998"/>
              <a:gd name="connsiteY2" fmla="*/ 41303 h 327405"/>
              <a:gd name="connsiteX3" fmla="*/ 100978 w 1266998"/>
              <a:gd name="connsiteY3" fmla="*/ 278810 h 327405"/>
              <a:gd name="connsiteX4" fmla="*/ 1181632 w 1266998"/>
              <a:gd name="connsiteY4" fmla="*/ 302561 h 327405"/>
              <a:gd name="connsiteX5" fmla="*/ 1169757 w 1266998"/>
              <a:gd name="connsiteY5" fmla="*/ 17553 h 3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998" h="327405">
                <a:moveTo>
                  <a:pt x="1169757" y="17553"/>
                </a:moveTo>
                <a:cubicBezTo>
                  <a:pt x="1122256" y="-27969"/>
                  <a:pt x="896624" y="29428"/>
                  <a:pt x="896624" y="29428"/>
                </a:cubicBezTo>
                <a:cubicBezTo>
                  <a:pt x="724432" y="33386"/>
                  <a:pt x="269212" y="-261"/>
                  <a:pt x="136604" y="41303"/>
                </a:cubicBezTo>
                <a:cubicBezTo>
                  <a:pt x="3996" y="82867"/>
                  <a:pt x="-73193" y="235267"/>
                  <a:pt x="100978" y="278810"/>
                </a:cubicBezTo>
                <a:cubicBezTo>
                  <a:pt x="275149" y="322353"/>
                  <a:pt x="1007461" y="350062"/>
                  <a:pt x="1181632" y="302561"/>
                </a:cubicBezTo>
                <a:cubicBezTo>
                  <a:pt x="1355803" y="255060"/>
                  <a:pt x="1217258" y="63075"/>
                  <a:pt x="1169757" y="1755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843AA-09A2-684C-B8F2-D996B6CB551D}"/>
              </a:ext>
            </a:extLst>
          </p:cNvPr>
          <p:cNvSpPr txBox="1"/>
          <p:nvPr/>
        </p:nvSpPr>
        <p:spPr>
          <a:xfrm>
            <a:off x="5382663" y="1285665"/>
            <a:ext cx="6301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MI1: heart attack within first 24 hours of clinical symptoms</a:t>
            </a:r>
          </a:p>
          <a:p>
            <a:r>
              <a:rPr lang="en-US" sz="2000" dirty="0"/>
              <a:t>MI2: heart attack 2-7 days after onset of clinical symptoms</a:t>
            </a:r>
          </a:p>
        </p:txBody>
      </p:sp>
    </p:spTree>
    <p:extLst>
      <p:ext uri="{BB962C8B-B14F-4D97-AF65-F5344CB8AC3E}">
        <p14:creationId xmlns:p14="http://schemas.microsoft.com/office/powerpoint/2010/main" val="2075464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C313-5DBD-0648-BF20-CD02CB9E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365125"/>
            <a:ext cx="7968343" cy="11697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VAERS Reports involving heart issues in 2021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6237E-7157-DA46-94E1-DACAF55B46AC}"/>
              </a:ext>
            </a:extLst>
          </p:cNvPr>
          <p:cNvSpPr txBox="1"/>
          <p:nvPr/>
        </p:nvSpPr>
        <p:spPr>
          <a:xfrm>
            <a:off x="6865028" y="6308209"/>
            <a:ext cx="49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Analyses from http://</a:t>
            </a:r>
            <a:r>
              <a:rPr lang="en-US" dirty="0" err="1"/>
              <a:t>wonder.cdc.gov</a:t>
            </a:r>
            <a:r>
              <a:rPr lang="en-US" dirty="0"/>
              <a:t>/</a:t>
            </a:r>
            <a:r>
              <a:rPr lang="en-US" dirty="0" err="1"/>
              <a:t>vaers.html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9ED244-18BE-474F-9AC0-F5B13690B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2179"/>
              </p:ext>
            </p:extLst>
          </p:nvPr>
        </p:nvGraphicFramePr>
        <p:xfrm>
          <a:off x="895797" y="1662206"/>
          <a:ext cx="7863407" cy="424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482">
                  <a:extLst>
                    <a:ext uri="{9D8B030D-6E8A-4147-A177-3AD203B41FA5}">
                      <a16:colId xmlns:a16="http://schemas.microsoft.com/office/drawing/2014/main" val="12467930"/>
                    </a:ext>
                  </a:extLst>
                </a:gridCol>
                <a:gridCol w="2070075">
                  <a:extLst>
                    <a:ext uri="{9D8B030D-6E8A-4147-A177-3AD203B41FA5}">
                      <a16:colId xmlns:a16="http://schemas.microsoft.com/office/drawing/2014/main" val="2649569756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2265472236"/>
                    </a:ext>
                  </a:extLst>
                </a:gridCol>
                <a:gridCol w="1964865">
                  <a:extLst>
                    <a:ext uri="{9D8B030D-6E8A-4147-A177-3AD203B41FA5}">
                      <a16:colId xmlns:a16="http://schemas.microsoft.com/office/drawing/2014/main" val="2227065225"/>
                    </a:ext>
                  </a:extLst>
                </a:gridCol>
              </a:tblGrid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Symptom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Covid-19 Vaccines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Vaccines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 COVID-19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672814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Myocarditis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2,322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2,361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98.3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627446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Cardiac Arrest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1,319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1,371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96.2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198412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Arrhythmia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1,069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1,087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98.3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925485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Myocardial Infarction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2,224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2,272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97.9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187503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Cardiac Failure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1,156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1,190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97.1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825375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Tachycardia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6,743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6,890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97.9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619232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Cardiomyopathy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337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97.9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368698"/>
                  </a:ext>
                </a:extLst>
              </a:tr>
              <a:tr h="4371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15,163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15,580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97.7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75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72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33A5-5804-9743-B12A-108B4EE9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" y="50800"/>
            <a:ext cx="10515600" cy="1325563"/>
          </a:xfrm>
        </p:spPr>
        <p:txBody>
          <a:bodyPr/>
          <a:lstStyle/>
          <a:p>
            <a:r>
              <a:rPr lang="en-US" b="1" dirty="0"/>
              <a:t>Myocarditis Reports in VAERS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D3931F44-5D43-0C45-AE91-524403833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" y="1079118"/>
            <a:ext cx="7994270" cy="54137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8F2EE-4FA2-7F4A-A342-158A3CC91684}"/>
              </a:ext>
            </a:extLst>
          </p:cNvPr>
          <p:cNvSpPr txBox="1"/>
          <p:nvPr/>
        </p:nvSpPr>
        <p:spPr>
          <a:xfrm>
            <a:off x="8275899" y="2280212"/>
            <a:ext cx="382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Through September 24,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A57BB-B1E1-4144-9553-3FBB8C3A5CB6}"/>
              </a:ext>
            </a:extLst>
          </p:cNvPr>
          <p:cNvSpPr txBox="1"/>
          <p:nvPr/>
        </p:nvSpPr>
        <p:spPr>
          <a:xfrm>
            <a:off x="6504972" y="6492875"/>
            <a:ext cx="512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https://</a:t>
            </a:r>
            <a:r>
              <a:rPr lang="en-US" dirty="0" err="1"/>
              <a:t>openvaers.com</a:t>
            </a:r>
            <a:r>
              <a:rPr lang="en-US" dirty="0"/>
              <a:t>/</a:t>
            </a:r>
            <a:r>
              <a:rPr lang="en-US" dirty="0" err="1"/>
              <a:t>covid</a:t>
            </a:r>
            <a:r>
              <a:rPr lang="en-US" dirty="0"/>
              <a:t>-data/myo-pericarditis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FE8B-D2FB-1044-AFDA-AF55C87CB091}"/>
              </a:ext>
            </a:extLst>
          </p:cNvPr>
          <p:cNvSpPr txBox="1"/>
          <p:nvPr/>
        </p:nvSpPr>
        <p:spPr>
          <a:xfrm>
            <a:off x="8180007" y="3238961"/>
            <a:ext cx="4327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16-and-over vaccination began December 14,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12-15-year-old vaccination began May 10,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E14F3-1E6D-0742-9123-CF9BBDACBA57}"/>
              </a:ext>
            </a:extLst>
          </p:cNvPr>
          <p:cNvSpPr txBox="1"/>
          <p:nvPr/>
        </p:nvSpPr>
        <p:spPr>
          <a:xfrm>
            <a:off x="1435261" y="2404681"/>
            <a:ext cx="5752618" cy="2092881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600" dirty="0"/>
              <a:t> </a:t>
            </a:r>
          </a:p>
          <a:p>
            <a:r>
              <a:rPr lang="en-US" sz="2600" dirty="0"/>
              <a:t> Sweden, Finland and Denmark have decided to pause the use of the </a:t>
            </a:r>
            <a:r>
              <a:rPr lang="en-US" sz="2600" dirty="0" err="1"/>
              <a:t>Moderna</a:t>
            </a:r>
            <a:r>
              <a:rPr lang="en-US" sz="2600" dirty="0"/>
              <a:t> vaccine for boys and men under 30</a:t>
            </a:r>
            <a:endParaRPr lang="en-US" sz="2600" dirty="0">
              <a:solidFill>
                <a:srgbClr val="FF0000"/>
              </a:solidFill>
            </a:endParaRPr>
          </a:p>
          <a:p>
            <a:pPr algn="r"/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64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E90F-5FCC-F44C-B812-3F386FFE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0" y="226229"/>
            <a:ext cx="9185476" cy="1787766"/>
          </a:xfrm>
        </p:spPr>
        <p:txBody>
          <a:bodyPr>
            <a:noAutofit/>
          </a:bodyPr>
          <a:lstStyle/>
          <a:p>
            <a:r>
              <a:rPr lang="en-US" sz="3600" b="1" dirty="0"/>
              <a:t>“Autopsy Histopathologic Cardiac Findings in  Two Adolescents Following the Second COVID-19 Vaccine Dose”</a:t>
            </a:r>
            <a:r>
              <a:rPr lang="en-US" sz="3600" b="1" dirty="0">
                <a:solidFill>
                  <a:srgbClr val="FF0000"/>
                </a:solidFill>
              </a:rPr>
              <a:t>*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8FBDF-5416-F84E-BF0F-5CC79171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0" y="1911827"/>
            <a:ext cx="10515600" cy="4351338"/>
          </a:xfrm>
        </p:spPr>
        <p:txBody>
          <a:bodyPr/>
          <a:lstStyle/>
          <a:p>
            <a:r>
              <a:rPr lang="en-US" dirty="0"/>
              <a:t>Two teenage boys were found dead in bed 3 and 4 days after receiving the second dose of the Pfizer-</a:t>
            </a:r>
            <a:r>
              <a:rPr lang="en-US" dirty="0" err="1"/>
              <a:t>BioNTech</a:t>
            </a:r>
            <a:r>
              <a:rPr lang="en-US" dirty="0"/>
              <a:t> COVID-19 vaccine</a:t>
            </a:r>
          </a:p>
          <a:p>
            <a:r>
              <a:rPr lang="en-US" dirty="0"/>
              <a:t>Neither boy complained of fever, chest pain, palpitations, or dyspnea (difficulty breathing) </a:t>
            </a:r>
          </a:p>
          <a:p>
            <a:r>
              <a:rPr lang="en-US" dirty="0"/>
              <a:t> Unique cardiac findings in Boy A included myocardial fibrosis (scarring) and in Boy B cardiac hypertrophy (enlarged heart) </a:t>
            </a:r>
          </a:p>
          <a:p>
            <a:r>
              <a:rPr lang="en-US" dirty="0"/>
              <a:t>Neither boy was positive for SARS-CoV-2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00BF3-9E42-1341-AFC6-4CE01FB15297}"/>
              </a:ext>
            </a:extLst>
          </p:cNvPr>
          <p:cNvSpPr txBox="1"/>
          <p:nvPr/>
        </p:nvSpPr>
        <p:spPr>
          <a:xfrm>
            <a:off x="1967696" y="6411852"/>
            <a:ext cx="979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JR Gill et al. Arch </a:t>
            </a:r>
            <a:r>
              <a:rPr lang="en-US" dirty="0" err="1"/>
              <a:t>Pathol</a:t>
            </a:r>
            <a:r>
              <a:rPr lang="en-US" dirty="0"/>
              <a:t> Lab Med 2022 Feb 14. [</a:t>
            </a:r>
            <a:r>
              <a:rPr lang="en-US" dirty="0" err="1"/>
              <a:t>Epub</a:t>
            </a:r>
            <a:r>
              <a:rPr lang="en-US" dirty="0"/>
              <a:t> ahead of print] </a:t>
            </a:r>
            <a:r>
              <a:rPr lang="en-US" dirty="0" err="1"/>
              <a:t>doi</a:t>
            </a:r>
            <a:r>
              <a:rPr lang="en-US" dirty="0"/>
              <a:t>: 10.5858/arpa.2021-0435-SA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50DA5-D650-7640-9EF8-D6F36CBE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81" y="4621133"/>
            <a:ext cx="4756230" cy="16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4E7D-E5BB-B044-8152-D76D1040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2" y="3785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“Worse than the Disease? Reviewing Some Possible Unintended Consequences of the     mRNA Vaccines Against COVID-19”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82921-48A3-FB44-AED9-4D0C7A80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97" y="2141536"/>
            <a:ext cx="1122713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mRNA vaccines are a poorly evaluated novel technology with many unknowns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Some potential adverse consequences:</a:t>
            </a:r>
          </a:p>
          <a:p>
            <a:r>
              <a:rPr lang="en-US" dirty="0"/>
              <a:t>Pathogenic priming, multisystem inflammatory disease and autoimmunity</a:t>
            </a:r>
          </a:p>
          <a:p>
            <a:r>
              <a:rPr lang="en-US" dirty="0"/>
              <a:t>Allergic reactions and anaphylaxis</a:t>
            </a:r>
          </a:p>
          <a:p>
            <a:r>
              <a:rPr lang="en-US" dirty="0"/>
              <a:t>Antibody dependent enhancement</a:t>
            </a:r>
          </a:p>
          <a:p>
            <a:r>
              <a:rPr lang="en-US" dirty="0"/>
              <a:t>Activation of latent viral infections</a:t>
            </a:r>
          </a:p>
          <a:p>
            <a:r>
              <a:rPr lang="en-US" dirty="0"/>
              <a:t>Neurodegeneration and prion diseases</a:t>
            </a:r>
          </a:p>
          <a:p>
            <a:r>
              <a:rPr lang="en-US" dirty="0"/>
              <a:t>Emergence of novel variants of SARS-CoV-2</a:t>
            </a:r>
          </a:p>
          <a:p>
            <a:r>
              <a:rPr lang="en-US" dirty="0"/>
              <a:t>Potential for integration of the spike protein gene into human DNA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EE79F-0209-9D4C-875C-18EBDB50E79A}"/>
              </a:ext>
            </a:extLst>
          </p:cNvPr>
          <p:cNvSpPr txBox="1"/>
          <p:nvPr/>
        </p:nvSpPr>
        <p:spPr>
          <a:xfrm>
            <a:off x="5603619" y="6262042"/>
            <a:ext cx="611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S Seneff and G Nigh.  IJVTPR 2021; 2(1): 38-79.</a:t>
            </a:r>
          </a:p>
        </p:txBody>
      </p:sp>
    </p:spTree>
    <p:extLst>
      <p:ext uri="{BB962C8B-B14F-4D97-AF65-F5344CB8AC3E}">
        <p14:creationId xmlns:p14="http://schemas.microsoft.com/office/powerpoint/2010/main" val="4142882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1324577" y="1938231"/>
            <a:ext cx="9966573" cy="1046440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Spike Protein and Cancer</a:t>
            </a:r>
          </a:p>
        </p:txBody>
      </p:sp>
    </p:spTree>
    <p:extLst>
      <p:ext uri="{BB962C8B-B14F-4D97-AF65-F5344CB8AC3E}">
        <p14:creationId xmlns:p14="http://schemas.microsoft.com/office/powerpoint/2010/main" val="409479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5A7D-E428-E747-804E-6079F023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6142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"Mechanistically, we found that the spike protein localizes in the nucleus and inhibits DNA damage repair by impeding key DNA repair protein BRCA1 and 53BP1 recruitment to the damage site.”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3D3551-73F2-464B-BE24-F11C806BE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90"/>
            <a:ext cx="12192000" cy="3479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8AE91-F8C9-6543-8B14-FD28C1E216AA}"/>
              </a:ext>
            </a:extLst>
          </p:cNvPr>
          <p:cNvSpPr txBox="1"/>
          <p:nvPr/>
        </p:nvSpPr>
        <p:spPr>
          <a:xfrm>
            <a:off x="6411558" y="6260950"/>
            <a:ext cx="5572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Hui Jiang and </a:t>
            </a:r>
            <a:r>
              <a:rPr lang="en-US" sz="2000" dirty="0" err="1"/>
              <a:t>Ya</a:t>
            </a:r>
            <a:r>
              <a:rPr lang="en-US" sz="2000" dirty="0"/>
              <a:t>-Fang Mei, Viruses 2021; 13: 2056.</a:t>
            </a:r>
          </a:p>
        </p:txBody>
      </p:sp>
    </p:spTree>
    <p:extLst>
      <p:ext uri="{BB962C8B-B14F-4D97-AF65-F5344CB8AC3E}">
        <p14:creationId xmlns:p14="http://schemas.microsoft.com/office/powerpoint/2010/main" val="1467907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15DF-C83E-EF4C-9915-F49F2520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06" y="0"/>
            <a:ext cx="10515600" cy="1325563"/>
          </a:xfrm>
        </p:spPr>
        <p:txBody>
          <a:bodyPr/>
          <a:lstStyle/>
          <a:p>
            <a:r>
              <a:rPr lang="en-US" b="1" dirty="0"/>
              <a:t>Glioblastoma and Other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AC28-E099-234D-80C5-6F1B83439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9" y="1692302"/>
            <a:ext cx="10927394" cy="4597051"/>
          </a:xfrm>
        </p:spPr>
        <p:txBody>
          <a:bodyPr>
            <a:normAutofit/>
          </a:bodyPr>
          <a:lstStyle/>
          <a:p>
            <a:r>
              <a:rPr lang="en-US" dirty="0"/>
              <a:t>Glioblastoma is the most aggressive form                                                               of brain cancer</a:t>
            </a:r>
          </a:p>
          <a:p>
            <a:r>
              <a:rPr lang="en-US" i="1" dirty="0">
                <a:solidFill>
                  <a:srgbClr val="FF0000"/>
                </a:solidFill>
              </a:rPr>
              <a:t>microRNA-148a</a:t>
            </a:r>
            <a:r>
              <a:rPr lang="en-US" dirty="0"/>
              <a:t> is linked to bad outcomes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High levels were a risk indicator for shortened life span                                             in glioblastoma patients</a:t>
            </a:r>
          </a:p>
          <a:p>
            <a:pPr lvl="1"/>
            <a:r>
              <a:rPr lang="en-US" dirty="0"/>
              <a:t>Increased cell growth, survival, migration, and invasion</a:t>
            </a:r>
          </a:p>
          <a:p>
            <a:r>
              <a:rPr lang="en-US" i="1" dirty="0">
                <a:solidFill>
                  <a:srgbClr val="FF0000"/>
                </a:solidFill>
              </a:rPr>
              <a:t>MicroRNA‐590‐3p </a:t>
            </a:r>
            <a:r>
              <a:rPr lang="en-US" dirty="0"/>
              <a:t>enhances the </a:t>
            </a:r>
            <a:r>
              <a:rPr lang="en-US" dirty="0" err="1"/>
              <a:t>radioresistance</a:t>
            </a:r>
            <a:r>
              <a:rPr lang="en-US" dirty="0"/>
              <a:t> in glioblastoma cells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miR-590-3p expression was higher in high grade than in low grade gliomas</a:t>
            </a:r>
          </a:p>
          <a:p>
            <a:pPr lvl="1"/>
            <a:r>
              <a:rPr lang="en-US" dirty="0"/>
              <a:t>miRNA-590 overexpression is also linked to breast cancer, cervical cancer, clear cell renal carcinoma and hepatocellular carcinoma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09CC9-CA49-E94D-8D3D-EBA594791398}"/>
              </a:ext>
            </a:extLst>
          </p:cNvPr>
          <p:cNvSpPr txBox="1"/>
          <p:nvPr/>
        </p:nvSpPr>
        <p:spPr>
          <a:xfrm>
            <a:off x="3229294" y="5935410"/>
            <a:ext cx="8601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 err="1"/>
              <a:t>Jungeun</a:t>
            </a:r>
            <a:r>
              <a:rPr lang="en-US" sz="2000" dirty="0"/>
              <a:t> Kim  et al. Cancer Res. 2014 March 1; 74(5): 1541–1553.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Long Chen et al. Experimental and Therapeutic Medicine 2017; 14: 1818-1824.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66CFA4E-0B73-7940-BDFC-05BDF69B7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65" y="1692302"/>
            <a:ext cx="3166932" cy="22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49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1885-E610-3243-8E35-5F9212C8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158296"/>
            <a:ext cx="10210800" cy="1325563"/>
          </a:xfrm>
        </p:spPr>
        <p:txBody>
          <a:bodyPr/>
          <a:lstStyle/>
          <a:p>
            <a:r>
              <a:rPr lang="en-US" b="1" dirty="0"/>
              <a:t>VAERS reports: Total counts for various terms indicating cancer from 2021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D5DEA5-E22E-A74D-9D79-D19407EE0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54627"/>
              </p:ext>
            </p:extLst>
          </p:nvPr>
        </p:nvGraphicFramePr>
        <p:xfrm>
          <a:off x="771526" y="1585572"/>
          <a:ext cx="8243887" cy="4503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661">
                  <a:extLst>
                    <a:ext uri="{9D8B030D-6E8A-4147-A177-3AD203B41FA5}">
                      <a16:colId xmlns:a16="http://schemas.microsoft.com/office/drawing/2014/main" val="3047309560"/>
                    </a:ext>
                  </a:extLst>
                </a:gridCol>
                <a:gridCol w="2401808">
                  <a:extLst>
                    <a:ext uri="{9D8B030D-6E8A-4147-A177-3AD203B41FA5}">
                      <a16:colId xmlns:a16="http://schemas.microsoft.com/office/drawing/2014/main" val="1193811835"/>
                    </a:ext>
                  </a:extLst>
                </a:gridCol>
                <a:gridCol w="1775249">
                  <a:extLst>
                    <a:ext uri="{9D8B030D-6E8A-4147-A177-3AD203B41FA5}">
                      <a16:colId xmlns:a16="http://schemas.microsoft.com/office/drawing/2014/main" val="849420097"/>
                    </a:ext>
                  </a:extLst>
                </a:gridCol>
                <a:gridCol w="1456169">
                  <a:extLst>
                    <a:ext uri="{9D8B030D-6E8A-4147-A177-3AD203B41FA5}">
                      <a16:colId xmlns:a16="http://schemas.microsoft.com/office/drawing/2014/main" val="2309438419"/>
                    </a:ext>
                  </a:extLst>
                </a:gridCol>
              </a:tblGrid>
              <a:tr h="8310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Symptom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Counts COVID-19 vaccines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Counts All Vaccines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Percent COVID-19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543585"/>
                  </a:ext>
                </a:extLst>
              </a:tr>
              <a:tr h="502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Cancer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396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403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98.3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451159"/>
                  </a:ext>
                </a:extLst>
              </a:tr>
              <a:tr h="502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Lymphoma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144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153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94.1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367912"/>
                  </a:ext>
                </a:extLst>
              </a:tr>
              <a:tr h="502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Leukaemia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155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161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96.3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695370"/>
                  </a:ext>
                </a:extLst>
              </a:tr>
              <a:tr h="502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Metastatic/metastasis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175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179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97.8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987560"/>
                  </a:ext>
                </a:extLst>
              </a:tr>
              <a:tr h="502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Carcinoma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176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187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94.1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947849"/>
                  </a:ext>
                </a:extLst>
              </a:tr>
              <a:tr h="502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Neoplasm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428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452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94.7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130126"/>
                  </a:ext>
                </a:extLst>
              </a:tr>
              <a:tr h="502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1,474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1,535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96.0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166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77881A-D0CB-4E4F-8C51-CD9FF4F1148D}"/>
              </a:ext>
            </a:extLst>
          </p:cNvPr>
          <p:cNvSpPr txBox="1"/>
          <p:nvPr/>
        </p:nvSpPr>
        <p:spPr>
          <a:xfrm>
            <a:off x="8392886" y="6374379"/>
            <a:ext cx="347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http://</a:t>
            </a:r>
            <a:r>
              <a:rPr lang="en-US" dirty="0" err="1"/>
              <a:t>wonder.cdc.gov</a:t>
            </a:r>
            <a:r>
              <a:rPr lang="en-US" dirty="0"/>
              <a:t>/</a:t>
            </a:r>
            <a:r>
              <a:rPr lang="en-US" dirty="0" err="1"/>
              <a:t>vaers.html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80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1324577" y="1938231"/>
            <a:ext cx="9966573" cy="1046440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Spike Protein and Thrombosis</a:t>
            </a:r>
          </a:p>
        </p:txBody>
      </p:sp>
    </p:spTree>
    <p:extLst>
      <p:ext uri="{BB962C8B-B14F-4D97-AF65-F5344CB8AC3E}">
        <p14:creationId xmlns:p14="http://schemas.microsoft.com/office/powerpoint/2010/main" val="2557651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8061-C80E-D941-BA7E-1AB79677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5" y="180459"/>
            <a:ext cx="9758082" cy="1325563"/>
          </a:xfrm>
        </p:spPr>
        <p:txBody>
          <a:bodyPr/>
          <a:lstStyle/>
          <a:p>
            <a:r>
              <a:rPr lang="en-US" b="1" dirty="0"/>
              <a:t>The mRNA in the vaccines is long-lasting and induces strong IgG response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19C6-C082-FB4A-8B21-4B8197C7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Lymph nodes of vaccine recipients show abundant germinal centers</a:t>
            </a:r>
          </a:p>
          <a:p>
            <a:r>
              <a:rPr lang="en-US" dirty="0"/>
              <a:t>Vaccination induces </a:t>
            </a:r>
            <a:r>
              <a:rPr lang="en-US" i="1" dirty="0">
                <a:solidFill>
                  <a:srgbClr val="FF0000"/>
                </a:solidFill>
              </a:rPr>
              <a:t>stronger IgG response </a:t>
            </a:r>
            <a:r>
              <a:rPr lang="en-US" dirty="0"/>
              <a:t>than the disease</a:t>
            </a:r>
          </a:p>
          <a:p>
            <a:r>
              <a:rPr lang="en-US" dirty="0"/>
              <a:t>The mRNA from the vaccines and spike proteins remain in germinal centers in lymph nodes for up to 60 days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strong IgG response can lead to platelet activation and blood clots!!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9F746-67C9-7E40-A0A0-6907637C831C}"/>
              </a:ext>
            </a:extLst>
          </p:cNvPr>
          <p:cNvSpPr txBox="1"/>
          <p:nvPr/>
        </p:nvSpPr>
        <p:spPr>
          <a:xfrm>
            <a:off x="1301675" y="6308209"/>
            <a:ext cx="106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Katharina </a:t>
            </a:r>
            <a:r>
              <a:rPr lang="en-US" dirty="0" err="1"/>
              <a:t>Röltgen</a:t>
            </a:r>
            <a:r>
              <a:rPr lang="en-US" dirty="0"/>
              <a:t> et al. Cell January 25, 2022 [</a:t>
            </a:r>
            <a:r>
              <a:rPr lang="en-US" dirty="0" err="1"/>
              <a:t>Epub</a:t>
            </a:r>
            <a:r>
              <a:rPr lang="en-US" dirty="0"/>
              <a:t> ahead of print]. https://</a:t>
            </a:r>
            <a:r>
              <a:rPr lang="en-US" dirty="0" err="1"/>
              <a:t>doi.org</a:t>
            </a:r>
            <a:r>
              <a:rPr lang="en-US" dirty="0"/>
              <a:t>/10.1016/j.cell.2022.01.018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5970E-FBCC-B142-B781-1C312CAF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22" y="3547334"/>
            <a:ext cx="4353261" cy="1814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418164-808B-E348-BB08-001E7C5CD343}"/>
              </a:ext>
            </a:extLst>
          </p:cNvPr>
          <p:cNvSpPr/>
          <p:nvPr/>
        </p:nvSpPr>
        <p:spPr>
          <a:xfrm>
            <a:off x="709106" y="5506176"/>
            <a:ext cx="10382026" cy="8068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6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09725BA-33D6-794F-B04C-A9AD10D7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168" y="1360206"/>
            <a:ext cx="5283832" cy="3428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D1D3F-FA7D-B048-A9C2-113C6330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7564"/>
            <a:ext cx="10515600" cy="1325563"/>
          </a:xfrm>
        </p:spPr>
        <p:txBody>
          <a:bodyPr/>
          <a:lstStyle/>
          <a:p>
            <a:r>
              <a:rPr lang="en-US" b="1" dirty="0"/>
              <a:t>Thrombocytopenia &amp; miR-148a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E1C2-B6B8-764F-8213-0247F178E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3" y="1056619"/>
            <a:ext cx="7197521" cy="5160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Platelets have </a:t>
            </a:r>
            <a:r>
              <a:rPr lang="en-US" i="1" dirty="0">
                <a:solidFill>
                  <a:srgbClr val="FF0000"/>
                </a:solidFill>
              </a:rPr>
              <a:t>an Fc</a:t>
            </a:r>
            <a:r>
              <a:rPr lang="el-GR" i="1" dirty="0">
                <a:solidFill>
                  <a:srgbClr val="FF0000"/>
                </a:solidFill>
              </a:rPr>
              <a:t>γ </a:t>
            </a:r>
            <a:r>
              <a:rPr lang="en-US" i="1" dirty="0">
                <a:solidFill>
                  <a:srgbClr val="FF0000"/>
                </a:solidFill>
              </a:rPr>
              <a:t>receptor </a:t>
            </a:r>
            <a:r>
              <a:rPr lang="en-US" dirty="0"/>
              <a:t>for the constant                                                                     fragment of immunoglobulin G (IgG) in antigen-antibody complexes</a:t>
            </a:r>
          </a:p>
          <a:p>
            <a:pPr lvl="1"/>
            <a:r>
              <a:rPr lang="en-US" sz="2800" dirty="0"/>
              <a:t>Receptor activation leads to platelet activation, aggregation and thrombosis</a:t>
            </a:r>
          </a:p>
          <a:p>
            <a:r>
              <a:rPr lang="en-US" dirty="0"/>
              <a:t>TULA-2 (T-cell ubiquitin ligand-2) suppresses platelet activation</a:t>
            </a:r>
          </a:p>
          <a:p>
            <a:pPr lvl="1"/>
            <a:r>
              <a:rPr lang="en-US" sz="2800" dirty="0"/>
              <a:t>It inhibits the platelet Fc</a:t>
            </a:r>
            <a:r>
              <a:rPr lang="el-GR" sz="2800" dirty="0"/>
              <a:t>γ</a:t>
            </a:r>
            <a:r>
              <a:rPr lang="en-US" sz="2800" dirty="0"/>
              <a:t> receptor and protects from thrombocytopenia</a:t>
            </a:r>
          </a:p>
          <a:p>
            <a:r>
              <a:rPr lang="en-US" dirty="0"/>
              <a:t>miR-148a targets TULA-2 mRNA and downregulates TULA-2 protein expression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CONCLUSION:  miR-148a overexpression can lead to heparin-induced thrombocytopenia (in the absence of heparin)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1BD1E-AF6D-624B-A583-21690A8DC924}"/>
              </a:ext>
            </a:extLst>
          </p:cNvPr>
          <p:cNvSpPr txBox="1"/>
          <p:nvPr/>
        </p:nvSpPr>
        <p:spPr>
          <a:xfrm>
            <a:off x="5219613" y="6278581"/>
            <a:ext cx="686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Yuhang</a:t>
            </a:r>
            <a:r>
              <a:rPr lang="en-US" sz="2400" dirty="0"/>
              <a:t> Zhou et al. Blood 2015; 126(26): 2871–2881.</a:t>
            </a:r>
          </a:p>
        </p:txBody>
      </p:sp>
    </p:spTree>
    <p:extLst>
      <p:ext uri="{BB962C8B-B14F-4D97-AF65-F5344CB8AC3E}">
        <p14:creationId xmlns:p14="http://schemas.microsoft.com/office/powerpoint/2010/main" val="1669363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09725BA-33D6-794F-B04C-A9AD10D7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168" y="1360206"/>
            <a:ext cx="5283832" cy="3428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D1D3F-FA7D-B048-A9C2-113C6330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7564"/>
            <a:ext cx="10515600" cy="1325563"/>
          </a:xfrm>
        </p:spPr>
        <p:txBody>
          <a:bodyPr/>
          <a:lstStyle/>
          <a:p>
            <a:r>
              <a:rPr lang="en-US" b="1" dirty="0"/>
              <a:t>Thrombocytopenia &amp; miR-148a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E1C2-B6B8-764F-8213-0247F178E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3" y="1056619"/>
            <a:ext cx="7197521" cy="5160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Platelets have </a:t>
            </a:r>
            <a:r>
              <a:rPr lang="en-US" i="1" dirty="0">
                <a:solidFill>
                  <a:srgbClr val="FF0000"/>
                </a:solidFill>
              </a:rPr>
              <a:t>an Fc</a:t>
            </a:r>
            <a:r>
              <a:rPr lang="el-GR" i="1" dirty="0">
                <a:solidFill>
                  <a:srgbClr val="FF0000"/>
                </a:solidFill>
              </a:rPr>
              <a:t>γ </a:t>
            </a:r>
            <a:r>
              <a:rPr lang="en-US" i="1" dirty="0">
                <a:solidFill>
                  <a:srgbClr val="FF0000"/>
                </a:solidFill>
              </a:rPr>
              <a:t>receptor </a:t>
            </a:r>
            <a:r>
              <a:rPr lang="en-US" dirty="0"/>
              <a:t>for the constant                                                                     fragment of immunoglobulin G (IgG) in antigen-antibody complexes</a:t>
            </a:r>
          </a:p>
          <a:p>
            <a:pPr lvl="1"/>
            <a:r>
              <a:rPr lang="en-US" sz="2800" dirty="0"/>
              <a:t>Receptor activation leads to platelet activation, aggregation and thrombosis</a:t>
            </a:r>
          </a:p>
          <a:p>
            <a:r>
              <a:rPr lang="en-US" dirty="0"/>
              <a:t>TULA-2 (T-cell ubiquitin ligand-2) suppresses platelet activation</a:t>
            </a:r>
          </a:p>
          <a:p>
            <a:pPr lvl="1"/>
            <a:r>
              <a:rPr lang="en-US" sz="2800" dirty="0"/>
              <a:t>It inhibits the platelet Fc</a:t>
            </a:r>
            <a:r>
              <a:rPr lang="el-GR" sz="2800" dirty="0"/>
              <a:t>γ</a:t>
            </a:r>
            <a:r>
              <a:rPr lang="en-US" sz="2800" dirty="0"/>
              <a:t> receptor and protects from thrombocytopenia</a:t>
            </a:r>
          </a:p>
          <a:p>
            <a:r>
              <a:rPr lang="en-US" dirty="0"/>
              <a:t>miR-148a targets TULA-2 mRNA and downregulates TULA-2 protein expression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CONCLUSION:  miR-148a overexpression can lead to heparin-induced thrombocytopenia (in the absence of heparin)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1BD1E-AF6D-624B-A583-21690A8DC924}"/>
              </a:ext>
            </a:extLst>
          </p:cNvPr>
          <p:cNvSpPr txBox="1"/>
          <p:nvPr/>
        </p:nvSpPr>
        <p:spPr>
          <a:xfrm>
            <a:off x="5219613" y="6278581"/>
            <a:ext cx="686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err="1"/>
              <a:t>Yuhang</a:t>
            </a:r>
            <a:r>
              <a:rPr lang="en-US" sz="2400" dirty="0"/>
              <a:t> Zhou et al. Blood 2015; 126(26): 2871–2881.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3CB3-C397-AE48-BA26-155BD3AB4367}"/>
              </a:ext>
            </a:extLst>
          </p:cNvPr>
          <p:cNvSpPr txBox="1"/>
          <p:nvPr/>
        </p:nvSpPr>
        <p:spPr>
          <a:xfrm>
            <a:off x="1005683" y="2090172"/>
            <a:ext cx="9509917" cy="2677656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pPr algn="l"/>
            <a:endParaRPr lang="en-US" dirty="0"/>
          </a:p>
          <a:p>
            <a:r>
              <a:rPr lang="en-US" dirty="0"/>
              <a:t>Higher expression of </a:t>
            </a:r>
            <a:r>
              <a:rPr lang="en-US" i="1" dirty="0">
                <a:solidFill>
                  <a:srgbClr val="FF0000"/>
                </a:solidFill>
              </a:rPr>
              <a:t>miR-155</a:t>
            </a:r>
            <a:r>
              <a:rPr lang="en-US" dirty="0"/>
              <a:t> in peripheral blood monocytes    of immune thrombocytopenia patients also correlated  positively with the reduction in platelet count.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endParaRPr lang="en-US" dirty="0"/>
          </a:p>
          <a:p>
            <a:pPr algn="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BH Qian et al. Acta </a:t>
            </a:r>
            <a:r>
              <a:rPr lang="en-US" dirty="0" err="1"/>
              <a:t>Haematol</a:t>
            </a:r>
            <a:r>
              <a:rPr lang="en-US" dirty="0"/>
              <a:t> 2015; 133(3): 257-63.</a:t>
            </a:r>
          </a:p>
        </p:txBody>
      </p:sp>
    </p:spTree>
    <p:extLst>
      <p:ext uri="{BB962C8B-B14F-4D97-AF65-F5344CB8AC3E}">
        <p14:creationId xmlns:p14="http://schemas.microsoft.com/office/powerpoint/2010/main" val="3254155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C5C9-A931-F04E-89BE-5C890155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7" y="282329"/>
            <a:ext cx="10515600" cy="1325563"/>
          </a:xfrm>
        </p:spPr>
        <p:txBody>
          <a:bodyPr/>
          <a:lstStyle/>
          <a:p>
            <a:r>
              <a:rPr lang="en-US" b="1" dirty="0"/>
              <a:t>A role for miRNA-155 in SARS-CoV-2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2C11-77A3-FF44-A9F5-A6C945CB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8" y="1690688"/>
            <a:ext cx="11199184" cy="3567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“Small RNA profiling showed strong expression of the immunity and inflammation-associated microRNA miRNA-155 upon infection with both viruses” (SARS-</a:t>
            </a:r>
            <a:r>
              <a:rPr lang="en-US" dirty="0" err="1"/>
              <a:t>CoV</a:t>
            </a:r>
            <a:r>
              <a:rPr lang="en-US" dirty="0"/>
              <a:t> and SARS-CoV-2)</a:t>
            </a:r>
          </a:p>
          <a:p>
            <a:pPr marL="0" indent="0">
              <a:buNone/>
            </a:pPr>
            <a:r>
              <a:rPr lang="en-US" dirty="0"/>
              <a:t>“SARS-CoV-2 elicited approximately </a:t>
            </a:r>
            <a:r>
              <a:rPr lang="en-US" i="1" dirty="0">
                <a:solidFill>
                  <a:srgbClr val="FF0000"/>
                </a:solidFill>
              </a:rPr>
              <a:t>two-fold higher stimulation </a:t>
            </a:r>
            <a:r>
              <a:rPr lang="en-US" dirty="0"/>
              <a:t>of the interferon response compared to SARS-</a:t>
            </a:r>
            <a:r>
              <a:rPr lang="en-US" dirty="0" err="1"/>
              <a:t>CoV</a:t>
            </a:r>
            <a:r>
              <a:rPr lang="en-US" dirty="0"/>
              <a:t> …, and induction of cytokines such as CXCL10 or IL6.”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Interferon-</a:t>
            </a:r>
            <a:r>
              <a:rPr lang="el-GR" dirty="0"/>
              <a:t>γ</a:t>
            </a:r>
            <a:r>
              <a:rPr lang="en-US" dirty="0"/>
              <a:t> upregulates miR-155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59D7C-9D8E-9E4A-B879-8A06D74A2684}"/>
              </a:ext>
            </a:extLst>
          </p:cNvPr>
          <p:cNvSpPr txBox="1"/>
          <p:nvPr/>
        </p:nvSpPr>
        <p:spPr>
          <a:xfrm>
            <a:off x="4092997" y="5524657"/>
            <a:ext cx="6942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Wyler Emanuel et al. </a:t>
            </a:r>
            <a:r>
              <a:rPr lang="en-US" sz="2400" dirty="0" err="1"/>
              <a:t>bioRxiv</a:t>
            </a:r>
            <a:r>
              <a:rPr lang="en-US" sz="2400" dirty="0"/>
              <a:t> preprint. May 5, 2020. </a:t>
            </a:r>
          </a:p>
          <a:p>
            <a:pPr algn="r"/>
            <a:r>
              <a:rPr lang="en-US" sz="2400" dirty="0" err="1"/>
              <a:t>doi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https://doi.org/10.1101/2020.05.05.079194</a:t>
            </a:r>
            <a:r>
              <a:rPr lang="en-US" sz="2400" dirty="0"/>
              <a:t>.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**</a:t>
            </a:r>
            <a:r>
              <a:rPr lang="en-US" sz="2400" dirty="0"/>
              <a:t>Yu-An Hsu et al. Chin J </a:t>
            </a:r>
            <a:r>
              <a:rPr lang="en-US" sz="2400" dirty="0" err="1"/>
              <a:t>Physiol</a:t>
            </a:r>
            <a:r>
              <a:rPr lang="en-US" sz="2400" dirty="0"/>
              <a:t> 2016; 59(6): 315-322.</a:t>
            </a:r>
          </a:p>
        </p:txBody>
      </p:sp>
    </p:spTree>
    <p:extLst>
      <p:ext uri="{BB962C8B-B14F-4D97-AF65-F5344CB8AC3E}">
        <p14:creationId xmlns:p14="http://schemas.microsoft.com/office/powerpoint/2010/main" val="3090730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F9CA-40B6-5242-98A3-ECA65E05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3" y="117699"/>
            <a:ext cx="7251551" cy="1325563"/>
          </a:xfrm>
        </p:spPr>
        <p:txBody>
          <a:bodyPr/>
          <a:lstStyle/>
          <a:p>
            <a:r>
              <a:rPr lang="en-US" b="1" dirty="0"/>
              <a:t>Various types of thrombosis: </a:t>
            </a:r>
            <a:br>
              <a:rPr lang="en-US" b="1" dirty="0"/>
            </a:br>
            <a:r>
              <a:rPr lang="en-US" b="1" dirty="0"/>
              <a:t>VAERS reports in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F877F2-AAB9-D344-A605-A3F599BC7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688798"/>
              </p:ext>
            </p:extLst>
          </p:nvPr>
        </p:nvGraphicFramePr>
        <p:xfrm>
          <a:off x="246063" y="1443262"/>
          <a:ext cx="10358663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203">
                  <a:extLst>
                    <a:ext uri="{9D8B030D-6E8A-4147-A177-3AD203B41FA5}">
                      <a16:colId xmlns:a16="http://schemas.microsoft.com/office/drawing/2014/main" val="798119995"/>
                    </a:ext>
                  </a:extLst>
                </a:gridCol>
                <a:gridCol w="2161943">
                  <a:extLst>
                    <a:ext uri="{9D8B030D-6E8A-4147-A177-3AD203B41FA5}">
                      <a16:colId xmlns:a16="http://schemas.microsoft.com/office/drawing/2014/main" val="2347493921"/>
                    </a:ext>
                  </a:extLst>
                </a:gridCol>
                <a:gridCol w="2086792">
                  <a:extLst>
                    <a:ext uri="{9D8B030D-6E8A-4147-A177-3AD203B41FA5}">
                      <a16:colId xmlns:a16="http://schemas.microsoft.com/office/drawing/2014/main" val="3773124282"/>
                    </a:ext>
                  </a:extLst>
                </a:gridCol>
                <a:gridCol w="2362725">
                  <a:extLst>
                    <a:ext uri="{9D8B030D-6E8A-4147-A177-3AD203B41FA5}">
                      <a16:colId xmlns:a16="http://schemas.microsoft.com/office/drawing/2014/main" val="3748840050"/>
                    </a:ext>
                  </a:extLst>
                </a:gridCol>
              </a:tblGrid>
              <a:tr h="527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Symptom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Covid-19 Vaccines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All Vaccines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Percent COVID-19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1028647436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	3,899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3,951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98.7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936378651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Deep vein 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	2,275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2,297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99.0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3245404484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Pulmonary 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	631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646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97.7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607811666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Cerebral 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	211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98.1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1354538658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Portal vein 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	89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98.9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3475598528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Superficial vein 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	81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81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3023890124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Peripheral artery thrombosis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	74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74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2816592884"/>
                  </a:ext>
                </a:extLst>
              </a:tr>
              <a:tr h="2622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Mesenteric vein 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55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56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98.2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821549550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Venous thrombosis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	41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41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2159193196"/>
                  </a:ext>
                </a:extLst>
              </a:tr>
              <a:tr h="2622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7,356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7,451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98.7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3995154101"/>
                  </a:ext>
                </a:extLst>
              </a:tr>
              <a:tr h="2622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Pulmonary embolism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3,100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3,137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98.8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28" marR="41728" marT="0" marB="0"/>
                </a:tc>
                <a:extLst>
                  <a:ext uri="{0D108BD9-81ED-4DB2-BD59-A6C34878D82A}">
                    <a16:rowId xmlns:a16="http://schemas.microsoft.com/office/drawing/2014/main" val="22236225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289017-603A-6542-BDB4-C318A2B9E131}"/>
              </a:ext>
            </a:extLst>
          </p:cNvPr>
          <p:cNvSpPr txBox="1"/>
          <p:nvPr/>
        </p:nvSpPr>
        <p:spPr>
          <a:xfrm>
            <a:off x="3486806" y="6440262"/>
            <a:ext cx="8586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US Vaccine Adverse Event Reporting System: http://</a:t>
            </a:r>
            <a:r>
              <a:rPr lang="en-US" sz="2000" dirty="0" err="1"/>
              <a:t>wonder.cdc.gov</a:t>
            </a:r>
            <a:r>
              <a:rPr lang="en-US" sz="2000" dirty="0"/>
              <a:t>/</a:t>
            </a:r>
            <a:r>
              <a:rPr lang="en-US" sz="2000" dirty="0" err="1"/>
              <a:t>vaers.html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608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EFD192E-1586-6843-8B5F-331ED0919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25" y="337072"/>
            <a:ext cx="5642547" cy="643161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9C16A-D532-9547-91C6-F4C38EFF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476" y="1100615"/>
            <a:ext cx="4917373" cy="1325563"/>
          </a:xfrm>
        </p:spPr>
        <p:txBody>
          <a:bodyPr/>
          <a:lstStyle/>
          <a:p>
            <a:r>
              <a:rPr lang="en-US" b="1" dirty="0"/>
              <a:t>The RNA Life Cycle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C45F4-E9BC-0F48-B38B-830CB21DC6BB}"/>
              </a:ext>
            </a:extLst>
          </p:cNvPr>
          <p:cNvSpPr txBox="1"/>
          <p:nvPr/>
        </p:nvSpPr>
        <p:spPr>
          <a:xfrm>
            <a:off x="4489594" y="6341890"/>
            <a:ext cx="7600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Figure 1. Florian J. Bock et al. Mol Cell. 2015 June 18; 58(6): 959–969.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BABAF-25F5-C54B-9641-E170C7CBBEBB}"/>
              </a:ext>
            </a:extLst>
          </p:cNvPr>
          <p:cNvSpPr txBox="1"/>
          <p:nvPr/>
        </p:nvSpPr>
        <p:spPr>
          <a:xfrm>
            <a:off x="6207477" y="2131025"/>
            <a:ext cx="54195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mRNA vaccines are cleverly designed to contain mRNA that is perfectly set up to churn out spike proteins with no way to turn off the spigot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5’ cap </a:t>
            </a:r>
            <a:r>
              <a:rPr lang="en-US" sz="2400" dirty="0"/>
              <a:t>and long </a:t>
            </a:r>
            <a:r>
              <a:rPr lang="en-US" sz="2400" dirty="0">
                <a:solidFill>
                  <a:srgbClr val="FF0000"/>
                </a:solidFill>
              </a:rPr>
              <a:t>poly(A) tail </a:t>
            </a:r>
            <a:r>
              <a:rPr lang="en-US" sz="2400" dirty="0"/>
              <a:t>added to make it look like a human 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Select hearty</a:t>
            </a:r>
            <a:r>
              <a:rPr lang="en-US" sz="2400" dirty="0">
                <a:solidFill>
                  <a:srgbClr val="FF0000"/>
                </a:solidFill>
              </a:rPr>
              <a:t> 3’UTR </a:t>
            </a:r>
            <a:r>
              <a:rPr lang="en-US" sz="2400" dirty="0"/>
              <a:t>to resist silencing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Modified nucleotides to resist breakdown (1-methyl-pseudouridine)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Enhancement of G and C over A and U to promote rapid protein synthesis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1DF43E-A7E1-7F42-B202-5BAC6108240E}"/>
              </a:ext>
            </a:extLst>
          </p:cNvPr>
          <p:cNvGrpSpPr/>
          <p:nvPr/>
        </p:nvGrpSpPr>
        <p:grpSpPr>
          <a:xfrm>
            <a:off x="104700" y="959271"/>
            <a:ext cx="1447181" cy="1227073"/>
            <a:chOff x="104700" y="959271"/>
            <a:chExt cx="1447181" cy="122707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9E55E12-03B3-3B48-A6C8-8B711869EB81}"/>
                </a:ext>
              </a:extLst>
            </p:cNvPr>
            <p:cNvSpPr/>
            <p:nvPr/>
          </p:nvSpPr>
          <p:spPr>
            <a:xfrm>
              <a:off x="104700" y="959271"/>
              <a:ext cx="1447181" cy="1227073"/>
            </a:xfrm>
            <a:custGeom>
              <a:avLst/>
              <a:gdLst>
                <a:gd name="connsiteX0" fmla="*/ 1172771 w 1447181"/>
                <a:gd name="connsiteY0" fmla="*/ 1044341 h 1227073"/>
                <a:gd name="connsiteX1" fmla="*/ 1428265 w 1447181"/>
                <a:gd name="connsiteY1" fmla="*/ 667823 h 1227073"/>
                <a:gd name="connsiteX2" fmla="*/ 1293794 w 1447181"/>
                <a:gd name="connsiteY2" fmla="*/ 170282 h 1227073"/>
                <a:gd name="connsiteX3" fmla="*/ 231476 w 1447181"/>
                <a:gd name="connsiteY3" fmla="*/ 8917 h 1227073"/>
                <a:gd name="connsiteX4" fmla="*/ 2876 w 1447181"/>
                <a:gd name="connsiteY4" fmla="*/ 398882 h 1227073"/>
                <a:gd name="connsiteX5" fmla="*/ 312159 w 1447181"/>
                <a:gd name="connsiteY5" fmla="*/ 1192258 h 1227073"/>
                <a:gd name="connsiteX6" fmla="*/ 1172771 w 1447181"/>
                <a:gd name="connsiteY6" fmla="*/ 1044341 h 122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181" h="1227073">
                  <a:moveTo>
                    <a:pt x="1172771" y="1044341"/>
                  </a:moveTo>
                  <a:cubicBezTo>
                    <a:pt x="1358789" y="956935"/>
                    <a:pt x="1408094" y="813500"/>
                    <a:pt x="1428265" y="667823"/>
                  </a:cubicBezTo>
                  <a:cubicBezTo>
                    <a:pt x="1448436" y="522146"/>
                    <a:pt x="1493259" y="280100"/>
                    <a:pt x="1293794" y="170282"/>
                  </a:cubicBezTo>
                  <a:cubicBezTo>
                    <a:pt x="1094329" y="60464"/>
                    <a:pt x="446629" y="-29183"/>
                    <a:pt x="231476" y="8917"/>
                  </a:cubicBezTo>
                  <a:cubicBezTo>
                    <a:pt x="16323" y="47017"/>
                    <a:pt x="-10571" y="201658"/>
                    <a:pt x="2876" y="398882"/>
                  </a:cubicBezTo>
                  <a:cubicBezTo>
                    <a:pt x="16323" y="596105"/>
                    <a:pt x="117177" y="1084682"/>
                    <a:pt x="312159" y="1192258"/>
                  </a:cubicBezTo>
                  <a:cubicBezTo>
                    <a:pt x="507141" y="1299834"/>
                    <a:pt x="986753" y="1131747"/>
                    <a:pt x="1172771" y="1044341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B9CAEA-0659-7A48-8C75-9D8E283EC2C9}"/>
                </a:ext>
              </a:extLst>
            </p:cNvPr>
            <p:cNvSpPr txBox="1"/>
            <p:nvPr/>
          </p:nvSpPr>
          <p:spPr>
            <a:xfrm>
              <a:off x="322729" y="1532466"/>
              <a:ext cx="74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5’ cap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06CE18-EC1B-B04E-A023-C6BDCC9D4520}"/>
              </a:ext>
            </a:extLst>
          </p:cNvPr>
          <p:cNvGrpSpPr/>
          <p:nvPr/>
        </p:nvGrpSpPr>
        <p:grpSpPr>
          <a:xfrm>
            <a:off x="3441858" y="2668460"/>
            <a:ext cx="1975644" cy="1243240"/>
            <a:chOff x="3441858" y="2668460"/>
            <a:chExt cx="1975644" cy="124324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6B95BC0-EDED-9F48-9848-6AD1B8C649A7}"/>
                </a:ext>
              </a:extLst>
            </p:cNvPr>
            <p:cNvSpPr/>
            <p:nvPr/>
          </p:nvSpPr>
          <p:spPr>
            <a:xfrm>
              <a:off x="3441858" y="2668460"/>
              <a:ext cx="1802663" cy="873908"/>
            </a:xfrm>
            <a:custGeom>
              <a:avLst/>
              <a:gdLst>
                <a:gd name="connsiteX0" fmla="*/ 1345295 w 1802663"/>
                <a:gd name="connsiteY0" fmla="*/ 854669 h 873908"/>
                <a:gd name="connsiteX1" fmla="*/ 1802495 w 1802663"/>
                <a:gd name="connsiteY1" fmla="*/ 491599 h 873908"/>
                <a:gd name="connsiteX2" fmla="*/ 1385636 w 1802663"/>
                <a:gd name="connsiteY2" fmla="*/ 20952 h 873908"/>
                <a:gd name="connsiteX3" fmla="*/ 430895 w 1802663"/>
                <a:gd name="connsiteY3" fmla="*/ 101634 h 873908"/>
                <a:gd name="connsiteX4" fmla="*/ 589 w 1802663"/>
                <a:gd name="connsiteY4" fmla="*/ 276446 h 873908"/>
                <a:gd name="connsiteX5" fmla="*/ 350213 w 1802663"/>
                <a:gd name="connsiteY5" fmla="*/ 760540 h 873908"/>
                <a:gd name="connsiteX6" fmla="*/ 861201 w 1802663"/>
                <a:gd name="connsiteY6" fmla="*/ 814328 h 873908"/>
                <a:gd name="connsiteX7" fmla="*/ 1345295 w 1802663"/>
                <a:gd name="connsiteY7" fmla="*/ 854669 h 87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2663" h="873908">
                  <a:moveTo>
                    <a:pt x="1345295" y="854669"/>
                  </a:moveTo>
                  <a:cubicBezTo>
                    <a:pt x="1502177" y="800881"/>
                    <a:pt x="1795772" y="630552"/>
                    <a:pt x="1802495" y="491599"/>
                  </a:cubicBezTo>
                  <a:cubicBezTo>
                    <a:pt x="1809219" y="352646"/>
                    <a:pt x="1614236" y="85946"/>
                    <a:pt x="1385636" y="20952"/>
                  </a:cubicBezTo>
                  <a:cubicBezTo>
                    <a:pt x="1157036" y="-44042"/>
                    <a:pt x="661736" y="59052"/>
                    <a:pt x="430895" y="101634"/>
                  </a:cubicBezTo>
                  <a:cubicBezTo>
                    <a:pt x="200054" y="144216"/>
                    <a:pt x="14036" y="166628"/>
                    <a:pt x="589" y="276446"/>
                  </a:cubicBezTo>
                  <a:cubicBezTo>
                    <a:pt x="-12858" y="386264"/>
                    <a:pt x="206778" y="670893"/>
                    <a:pt x="350213" y="760540"/>
                  </a:cubicBezTo>
                  <a:cubicBezTo>
                    <a:pt x="493648" y="850187"/>
                    <a:pt x="688631" y="794157"/>
                    <a:pt x="861201" y="814328"/>
                  </a:cubicBezTo>
                  <a:cubicBezTo>
                    <a:pt x="1033771" y="834499"/>
                    <a:pt x="1188413" y="908457"/>
                    <a:pt x="1345295" y="854669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C84CCB-06F6-214A-962B-5EDF8B99E3A9}"/>
                </a:ext>
              </a:extLst>
            </p:cNvPr>
            <p:cNvSpPr txBox="1"/>
            <p:nvPr/>
          </p:nvSpPr>
          <p:spPr>
            <a:xfrm>
              <a:off x="4214544" y="3542368"/>
              <a:ext cx="1202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poly(A) tail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57A7D8-CD0F-9C44-90BA-280E04EADC32}"/>
              </a:ext>
            </a:extLst>
          </p:cNvPr>
          <p:cNvGrpSpPr/>
          <p:nvPr/>
        </p:nvGrpSpPr>
        <p:grpSpPr>
          <a:xfrm>
            <a:off x="1551881" y="5898729"/>
            <a:ext cx="1813914" cy="926613"/>
            <a:chOff x="1551881" y="5898729"/>
            <a:chExt cx="1813914" cy="92661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8F40B65-EC12-2A46-8A2F-4E9A93952DF5}"/>
                </a:ext>
              </a:extLst>
            </p:cNvPr>
            <p:cNvSpPr/>
            <p:nvPr/>
          </p:nvSpPr>
          <p:spPr>
            <a:xfrm>
              <a:off x="2123637" y="6151319"/>
              <a:ext cx="1242158" cy="674023"/>
            </a:xfrm>
            <a:custGeom>
              <a:avLst/>
              <a:gdLst>
                <a:gd name="connsiteX0" fmla="*/ 269939 w 1242158"/>
                <a:gd name="connsiteY0" fmla="*/ 47775 h 674023"/>
                <a:gd name="connsiteX1" fmla="*/ 998 w 1242158"/>
                <a:gd name="connsiteY1" fmla="*/ 397399 h 674023"/>
                <a:gd name="connsiteX2" fmla="*/ 377516 w 1242158"/>
                <a:gd name="connsiteY2" fmla="*/ 625999 h 674023"/>
                <a:gd name="connsiteX3" fmla="*/ 969187 w 1242158"/>
                <a:gd name="connsiteY3" fmla="*/ 666340 h 674023"/>
                <a:gd name="connsiteX4" fmla="*/ 1170892 w 1242158"/>
                <a:gd name="connsiteY4" fmla="*/ 518422 h 674023"/>
                <a:gd name="connsiteX5" fmla="*/ 1224681 w 1242158"/>
                <a:gd name="connsiteY5" fmla="*/ 262928 h 674023"/>
                <a:gd name="connsiteX6" fmla="*/ 888504 w 1242158"/>
                <a:gd name="connsiteY6" fmla="*/ 88116 h 674023"/>
                <a:gd name="connsiteX7" fmla="*/ 350622 w 1242158"/>
                <a:gd name="connsiteY7" fmla="*/ 7434 h 674023"/>
                <a:gd name="connsiteX8" fmla="*/ 269939 w 1242158"/>
                <a:gd name="connsiteY8" fmla="*/ 47775 h 67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58" h="674023">
                  <a:moveTo>
                    <a:pt x="269939" y="47775"/>
                  </a:moveTo>
                  <a:cubicBezTo>
                    <a:pt x="211668" y="112769"/>
                    <a:pt x="-16931" y="301028"/>
                    <a:pt x="998" y="397399"/>
                  </a:cubicBezTo>
                  <a:cubicBezTo>
                    <a:pt x="18927" y="493770"/>
                    <a:pt x="216151" y="581176"/>
                    <a:pt x="377516" y="625999"/>
                  </a:cubicBezTo>
                  <a:cubicBezTo>
                    <a:pt x="538881" y="670822"/>
                    <a:pt x="836958" y="684269"/>
                    <a:pt x="969187" y="666340"/>
                  </a:cubicBezTo>
                  <a:cubicBezTo>
                    <a:pt x="1101416" y="648411"/>
                    <a:pt x="1128310" y="585657"/>
                    <a:pt x="1170892" y="518422"/>
                  </a:cubicBezTo>
                  <a:cubicBezTo>
                    <a:pt x="1213474" y="451187"/>
                    <a:pt x="1271746" y="334646"/>
                    <a:pt x="1224681" y="262928"/>
                  </a:cubicBezTo>
                  <a:cubicBezTo>
                    <a:pt x="1177616" y="191210"/>
                    <a:pt x="1034180" y="130698"/>
                    <a:pt x="888504" y="88116"/>
                  </a:cubicBezTo>
                  <a:cubicBezTo>
                    <a:pt x="742828" y="45534"/>
                    <a:pt x="455957" y="14158"/>
                    <a:pt x="350622" y="7434"/>
                  </a:cubicBezTo>
                  <a:cubicBezTo>
                    <a:pt x="245287" y="710"/>
                    <a:pt x="328210" y="-17219"/>
                    <a:pt x="269939" y="47775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5E7994-222E-154C-82AF-C3E6192A1AB5}"/>
                </a:ext>
              </a:extLst>
            </p:cNvPr>
            <p:cNvSpPr txBox="1"/>
            <p:nvPr/>
          </p:nvSpPr>
          <p:spPr>
            <a:xfrm>
              <a:off x="1551881" y="5898729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3’UTR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2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62E8D-ACE3-3F42-9D9B-1F2DBD340AD4}"/>
              </a:ext>
            </a:extLst>
          </p:cNvPr>
          <p:cNvSpPr/>
          <p:nvPr/>
        </p:nvSpPr>
        <p:spPr>
          <a:xfrm>
            <a:off x="2454130" y="1948988"/>
            <a:ext cx="9966573" cy="1969770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Spike Antibodies and Autoimmune Disease</a:t>
            </a:r>
          </a:p>
        </p:txBody>
      </p:sp>
    </p:spTree>
    <p:extLst>
      <p:ext uri="{BB962C8B-B14F-4D97-AF65-F5344CB8AC3E}">
        <p14:creationId xmlns:p14="http://schemas.microsoft.com/office/powerpoint/2010/main" val="2977263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3407-E9ED-284C-AAA3-61375FCC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8" y="365125"/>
            <a:ext cx="9812628" cy="17768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“Substantial Differences in SARS-CoV-2 Antibody Responses Elicited by Natural Infection and mRNA Vaccination”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27BB-EE73-A040-BEEA-66EB6144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7" y="2141951"/>
            <a:ext cx="7829811" cy="3460359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the second dose of the vaccine, antibody titers were </a:t>
            </a:r>
            <a:r>
              <a:rPr lang="en-US" i="1" dirty="0">
                <a:solidFill>
                  <a:srgbClr val="FF0000"/>
                </a:solidFill>
              </a:rPr>
              <a:t>up to 10 times higher </a:t>
            </a:r>
            <a:r>
              <a:rPr lang="en-US" dirty="0"/>
              <a:t>than those of patients who had recovered from natural COVID-19 infection.</a:t>
            </a:r>
          </a:p>
          <a:p>
            <a:r>
              <a:rPr lang="en-US" dirty="0"/>
              <a:t>This does not mean that the vaccinated people are better protected than those who recovered from the disease</a:t>
            </a:r>
          </a:p>
          <a:p>
            <a:r>
              <a:rPr lang="en-US" dirty="0"/>
              <a:t>High antibody titers opens you up for autoimmune disease, especially when miR-148a is overexpressed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DB940-B20B-2049-B213-09B8AB17E803}"/>
              </a:ext>
            </a:extLst>
          </p:cNvPr>
          <p:cNvSpPr txBox="1"/>
          <p:nvPr/>
        </p:nvSpPr>
        <p:spPr>
          <a:xfrm>
            <a:off x="1127342" y="6308209"/>
            <a:ext cx="10534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Rafael Assis et al. </a:t>
            </a:r>
            <a:r>
              <a:rPr lang="en-US" sz="2000" dirty="0" err="1"/>
              <a:t>bioRxiv</a:t>
            </a:r>
            <a:r>
              <a:rPr lang="en-US" sz="2000" dirty="0"/>
              <a:t> preprint. May 19, 2021. </a:t>
            </a:r>
            <a:r>
              <a:rPr lang="en-US" sz="2000" dirty="0" err="1"/>
              <a:t>doi</a:t>
            </a:r>
            <a:r>
              <a:rPr lang="en-US" sz="2000" dirty="0"/>
              <a:t>: https://</a:t>
            </a:r>
            <a:r>
              <a:rPr lang="en-US" sz="2000" dirty="0" err="1"/>
              <a:t>doi.org</a:t>
            </a:r>
            <a:r>
              <a:rPr lang="en-US" sz="2000" dirty="0"/>
              <a:t>/10.1101/2021.04.15.440089</a:t>
            </a:r>
          </a:p>
        </p:txBody>
      </p:sp>
      <p:pic>
        <p:nvPicPr>
          <p:cNvPr id="6" name="Picture 5" descr="A close-up of a syringe&#10;&#10;Description automatically generated with medium confidence">
            <a:extLst>
              <a:ext uri="{FF2B5EF4-FFF2-40B4-BE49-F238E27FC236}">
                <a16:creationId xmlns:a16="http://schemas.microsoft.com/office/drawing/2014/main" id="{18D1EF25-4D82-5240-9F49-7F7FEA22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808" y="2847850"/>
            <a:ext cx="3539805" cy="23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14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F11-D301-4741-9E16-479F86D3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0" y="98047"/>
            <a:ext cx="9505208" cy="1915496"/>
          </a:xfrm>
        </p:spPr>
        <p:txBody>
          <a:bodyPr>
            <a:noAutofit/>
          </a:bodyPr>
          <a:lstStyle/>
          <a:p>
            <a:r>
              <a:rPr lang="en-US" sz="3600" b="1" dirty="0"/>
              <a:t>“Potential antigenic cross-reactivity between SARS-CoV-2 and human tissue with a possible    link to an increase in autoimmune diseases”</a:t>
            </a:r>
            <a:r>
              <a:rPr lang="en-US" sz="3600" b="1" dirty="0">
                <a:solidFill>
                  <a:srgbClr val="FF0000"/>
                </a:solidFill>
              </a:rPr>
              <a:t>*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B6A1-8761-014C-8639-0E2ECF886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0" y="1712747"/>
            <a:ext cx="11434135" cy="48471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Cross reaction between </a:t>
            </a:r>
            <a:r>
              <a:rPr lang="en-US" sz="3200" dirty="0">
                <a:solidFill>
                  <a:srgbClr val="FF0000"/>
                </a:solidFill>
              </a:rPr>
              <a:t>spike protein antibody </a:t>
            </a:r>
            <a:r>
              <a:rPr lang="en-US" sz="3200" dirty="0"/>
              <a:t>and tissue proteins</a:t>
            </a:r>
            <a:endParaRPr lang="en-US" dirty="0"/>
          </a:p>
          <a:p>
            <a:pPr marL="457200" lvl="1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Protein/organelle		Diseases</a:t>
            </a:r>
          </a:p>
          <a:p>
            <a:pPr lvl="1"/>
            <a:r>
              <a:rPr lang="en-US" dirty="0"/>
              <a:t>transglutaminase		Celiac disease</a:t>
            </a:r>
          </a:p>
          <a:p>
            <a:pPr lvl="1"/>
            <a:r>
              <a:rPr lang="en-US" dirty="0"/>
              <a:t>extractable nuclear antigens	Scleroderma, </a:t>
            </a:r>
            <a:r>
              <a:rPr lang="en-US" i="1" dirty="0">
                <a:solidFill>
                  <a:srgbClr val="FF0000"/>
                </a:solidFill>
              </a:rPr>
              <a:t>lupus</a:t>
            </a:r>
          </a:p>
          <a:p>
            <a:pPr lvl="1"/>
            <a:r>
              <a:rPr lang="en-US" dirty="0"/>
              <a:t>myelin basic protein 		Multiple sclerosis, </a:t>
            </a:r>
            <a:r>
              <a:rPr lang="en-US" i="1" dirty="0">
                <a:solidFill>
                  <a:srgbClr val="FF0000"/>
                </a:solidFill>
              </a:rPr>
              <a:t>autism</a:t>
            </a:r>
          </a:p>
          <a:p>
            <a:pPr lvl="1"/>
            <a:r>
              <a:rPr lang="en-US" dirty="0"/>
              <a:t>mitochondria			</a:t>
            </a:r>
            <a:r>
              <a:rPr lang="en-US" i="1" dirty="0">
                <a:solidFill>
                  <a:srgbClr val="FF0000"/>
                </a:solidFill>
              </a:rPr>
              <a:t>Lupus</a:t>
            </a:r>
            <a:r>
              <a:rPr lang="en-US" dirty="0"/>
              <a:t>, primary </a:t>
            </a:r>
            <a:r>
              <a:rPr lang="en-US" dirty="0" err="1"/>
              <a:t>billiary</a:t>
            </a:r>
            <a:r>
              <a:rPr lang="en-US" dirty="0"/>
              <a:t> cirrhosis, hepatitis, </a:t>
            </a:r>
            <a:r>
              <a:rPr lang="en-US" i="1" dirty="0">
                <a:solidFill>
                  <a:srgbClr val="FF0000"/>
                </a:solidFill>
              </a:rPr>
              <a:t>myocarditis</a:t>
            </a:r>
          </a:p>
          <a:p>
            <a:pPr lvl="1"/>
            <a:r>
              <a:rPr lang="en-US" dirty="0"/>
              <a:t>nuclear antigen 			Sjogren's syndrome, mixed connective tissue disease, 					</a:t>
            </a:r>
            <a:r>
              <a:rPr lang="en-US" i="1" dirty="0">
                <a:solidFill>
                  <a:srgbClr val="FF0000"/>
                </a:solidFill>
              </a:rPr>
              <a:t>lupus</a:t>
            </a:r>
          </a:p>
          <a:p>
            <a:pPr lvl="1"/>
            <a:r>
              <a:rPr lang="en-US" dirty="0"/>
              <a:t>myosin 				</a:t>
            </a:r>
            <a:r>
              <a:rPr lang="en-US" i="1" dirty="0">
                <a:solidFill>
                  <a:srgbClr val="FF0000"/>
                </a:solidFill>
              </a:rPr>
              <a:t>Myocarditis</a:t>
            </a:r>
            <a:r>
              <a:rPr lang="en-US" dirty="0"/>
              <a:t>, dilated cardiomyopathy, Chagas' heart 						disease, Kawasaki disease, rheumatic fever</a:t>
            </a:r>
          </a:p>
          <a:p>
            <a:pPr lvl="1"/>
            <a:r>
              <a:rPr lang="en-US" dirty="0"/>
              <a:t>thyroid peroxidase 		 Hashimoto's thyroid disease</a:t>
            </a:r>
          </a:p>
          <a:p>
            <a:pPr lvl="1"/>
            <a:r>
              <a:rPr lang="en-US" dirty="0"/>
              <a:t>S100B				</a:t>
            </a:r>
            <a:r>
              <a:rPr lang="en-US" i="1" dirty="0">
                <a:solidFill>
                  <a:srgbClr val="FF0000"/>
                </a:solidFill>
              </a:rPr>
              <a:t>Brain metastases </a:t>
            </a:r>
            <a:r>
              <a:rPr lang="en-US" dirty="0"/>
              <a:t>from lung disease, epilepsy, 						multiple sclerosis, and </a:t>
            </a:r>
            <a:r>
              <a:rPr lang="en-US" i="1" dirty="0">
                <a:solidFill>
                  <a:srgbClr val="FF0000"/>
                </a:solidFill>
              </a:rPr>
              <a:t>Parkinson's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BA442-B224-7449-BDF0-268860E99AB9}"/>
              </a:ext>
            </a:extLst>
          </p:cNvPr>
          <p:cNvSpPr txBox="1"/>
          <p:nvPr/>
        </p:nvSpPr>
        <p:spPr>
          <a:xfrm>
            <a:off x="125680" y="6329065"/>
            <a:ext cx="9870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Aristo </a:t>
            </a:r>
            <a:r>
              <a:rPr lang="en-US" sz="2400" dirty="0" err="1"/>
              <a:t>Vojdani</a:t>
            </a:r>
            <a:r>
              <a:rPr lang="en-US" sz="2400" dirty="0"/>
              <a:t> and </a:t>
            </a:r>
            <a:r>
              <a:rPr lang="en-US" sz="2400" dirty="0" err="1"/>
              <a:t>Datis</a:t>
            </a:r>
            <a:r>
              <a:rPr lang="en-US" sz="2400" dirty="0"/>
              <a:t> </a:t>
            </a:r>
            <a:r>
              <a:rPr lang="en-US" sz="2400" dirty="0" err="1"/>
              <a:t>Kharrazian</a:t>
            </a:r>
            <a:r>
              <a:rPr lang="en-US" sz="2400" dirty="0"/>
              <a:t>, Clinical Immunology 217 (2020) 108480.</a:t>
            </a:r>
          </a:p>
        </p:txBody>
      </p:sp>
    </p:spTree>
    <p:extLst>
      <p:ext uri="{BB962C8B-B14F-4D97-AF65-F5344CB8AC3E}">
        <p14:creationId xmlns:p14="http://schemas.microsoft.com/office/powerpoint/2010/main" val="2688998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2989-E396-984C-A6D7-41E8D7F2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153192"/>
            <a:ext cx="995923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“Pathogenic antibodies induced by spike proteins of COVID-19 and SARS-</a:t>
            </a:r>
            <a:r>
              <a:rPr lang="en-US" sz="4000" b="1" dirty="0" err="1"/>
              <a:t>CoV</a:t>
            </a:r>
            <a:r>
              <a:rPr lang="en-US" sz="4000" b="1" dirty="0"/>
              <a:t> viruses”</a:t>
            </a:r>
            <a:r>
              <a:rPr lang="en-US" sz="4000" b="1" dirty="0">
                <a:solidFill>
                  <a:srgbClr val="FF0000"/>
                </a:solidFill>
              </a:rPr>
              <a:t>*</a:t>
            </a:r>
            <a:r>
              <a:rPr lang="en-US" sz="4000" b="1" dirty="0"/>
              <a:t> 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EE44-AF8B-F145-8C4E-E4BBF75C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95" y="1682168"/>
            <a:ext cx="10836058" cy="4351338"/>
          </a:xfrm>
        </p:spPr>
        <p:txBody>
          <a:bodyPr>
            <a:normAutofit/>
          </a:bodyPr>
          <a:lstStyle/>
          <a:p>
            <a:r>
              <a:rPr lang="en-US" dirty="0"/>
              <a:t>REGN10987 is a neutralizing IgG antibody produced in response to the spike protein</a:t>
            </a:r>
          </a:p>
          <a:p>
            <a:r>
              <a:rPr lang="en-US" dirty="0"/>
              <a:t>Researchers injected the antibody into the peritoneum of pregnant rats</a:t>
            </a:r>
          </a:p>
          <a:p>
            <a:r>
              <a:rPr lang="en-US" dirty="0"/>
              <a:t>The offspring of the pregnancy were highly damaged:</a:t>
            </a:r>
          </a:p>
          <a:p>
            <a:pPr lvl="1"/>
            <a:r>
              <a:rPr lang="en-US" dirty="0"/>
              <a:t>Acute renal tubular injury</a:t>
            </a:r>
          </a:p>
          <a:p>
            <a:pPr lvl="1"/>
            <a:r>
              <a:rPr lang="en-US" dirty="0"/>
              <a:t>Myocardial hemorrhage (heart damage)</a:t>
            </a:r>
          </a:p>
          <a:p>
            <a:pPr lvl="1"/>
            <a:r>
              <a:rPr lang="en-US" dirty="0"/>
              <a:t>Inflammation in the brain</a:t>
            </a:r>
          </a:p>
          <a:p>
            <a:pPr lvl="1"/>
            <a:r>
              <a:rPr lang="en-US" dirty="0"/>
              <a:t>Many were born dead</a:t>
            </a:r>
          </a:p>
          <a:p>
            <a:r>
              <a:rPr lang="en-US" i="1" dirty="0">
                <a:solidFill>
                  <a:srgbClr val="FF0000"/>
                </a:solidFill>
              </a:rPr>
              <a:t>Antibody also bound broadly to human inflammatory tissues or cancer tissues, likely increasing the severity of preexisting disease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91E68-ABCE-1640-93F1-A2FCD354FF2E}"/>
              </a:ext>
            </a:extLst>
          </p:cNvPr>
          <p:cNvSpPr txBox="1"/>
          <p:nvPr/>
        </p:nvSpPr>
        <p:spPr>
          <a:xfrm>
            <a:off x="2292263" y="6375748"/>
            <a:ext cx="802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err="1"/>
              <a:t>Huiru</a:t>
            </a:r>
            <a:r>
              <a:rPr lang="en-US" dirty="0"/>
              <a:t> Wang et al. Research Square Jun 17, 2021. DOI: 10.21203/rs.3.rs-612103/v2.</a:t>
            </a:r>
          </a:p>
        </p:txBody>
      </p:sp>
      <p:pic>
        <p:nvPicPr>
          <p:cNvPr id="6" name="Picture 5" descr="A picture containing text, plate&#10;&#10;Description automatically generated">
            <a:extLst>
              <a:ext uri="{FF2B5EF4-FFF2-40B4-BE49-F238E27FC236}">
                <a16:creationId xmlns:a16="http://schemas.microsoft.com/office/drawing/2014/main" id="{2C1590D5-7695-2842-9F44-1BCB831D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180" y="3235872"/>
            <a:ext cx="3741020" cy="19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57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62542CEB-702D-1644-A31D-BF12A09D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765" y="3475991"/>
            <a:ext cx="3985600" cy="2655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183D-0D3D-6246-9A9D-C813F7B8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30" y="98772"/>
            <a:ext cx="8946853" cy="1325563"/>
          </a:xfrm>
        </p:spPr>
        <p:txBody>
          <a:bodyPr/>
          <a:lstStyle/>
          <a:p>
            <a:r>
              <a:rPr lang="en-US" b="1" dirty="0"/>
              <a:t>Autoimmune Hepatitis Following COVID-19 Vaccine: Two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877B-5611-7B43-BF06-552DBCC1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62" y="1587173"/>
            <a:ext cx="10515600" cy="3873717"/>
          </a:xfrm>
        </p:spPr>
        <p:txBody>
          <a:bodyPr/>
          <a:lstStyle/>
          <a:p>
            <a:r>
              <a:rPr lang="en-US" dirty="0"/>
              <a:t>35-year-old woman developed autoimmune hepatitis one week post-COVID-19 vaccination (Pfizer) associated with </a:t>
            </a:r>
            <a:r>
              <a:rPr lang="en-US" i="1" dirty="0">
                <a:solidFill>
                  <a:srgbClr val="FF0000"/>
                </a:solidFill>
              </a:rPr>
              <a:t>antinuclear</a:t>
            </a:r>
            <a:r>
              <a:rPr lang="en-US" dirty="0"/>
              <a:t> antibodies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/>
              <a:t>71-year-old woman noticed jaundice four days post-vaccination with </a:t>
            </a:r>
            <a:r>
              <a:rPr lang="en-US" dirty="0" err="1"/>
              <a:t>Moderna</a:t>
            </a:r>
            <a:r>
              <a:rPr lang="en-US" dirty="0"/>
              <a:t> vaccine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Total IgG was markedly raised at 21.77g/L</a:t>
            </a:r>
          </a:p>
          <a:p>
            <a:pPr lvl="1"/>
            <a:r>
              <a:rPr lang="en-US" dirty="0"/>
              <a:t>Massive eosinophil infiltration typical of drug-induced liver injury</a:t>
            </a:r>
          </a:p>
          <a:p>
            <a:pPr lvl="1"/>
            <a:r>
              <a:rPr lang="en-US" dirty="0"/>
              <a:t>Liver enzymes elevated</a:t>
            </a:r>
          </a:p>
          <a:p>
            <a:r>
              <a:rPr lang="en-US" dirty="0"/>
              <a:t>Liver injury has been linked to COVID-19 as well</a:t>
            </a:r>
            <a:r>
              <a:rPr lang="en-US" dirty="0">
                <a:solidFill>
                  <a:srgbClr val="FF0000"/>
                </a:solidFill>
              </a:rPr>
              <a:t>***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04CB9-93CE-924E-8D99-F55CB73C7298}"/>
              </a:ext>
            </a:extLst>
          </p:cNvPr>
          <p:cNvSpPr txBox="1"/>
          <p:nvPr/>
        </p:nvSpPr>
        <p:spPr>
          <a:xfrm>
            <a:off x="1137121" y="5984330"/>
            <a:ext cx="10827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Fernando </a:t>
            </a:r>
            <a:r>
              <a:rPr lang="en-US" dirty="0" err="1"/>
              <a:t>Bril</a:t>
            </a:r>
            <a:r>
              <a:rPr lang="en-US" dirty="0"/>
              <a:t> et al. Journal of Hepatology 2021; 75: 221-255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/>
              <a:t>Cathy McShane et al. Journal of Hepatology July 7, 2021 (</a:t>
            </a:r>
            <a:r>
              <a:rPr lang="en-US" dirty="0" err="1"/>
              <a:t>Epub</a:t>
            </a:r>
            <a:r>
              <a:rPr lang="en-US" dirty="0"/>
              <a:t> ahead of print] DOI: 10.1016/j.jhep.2021.06.044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en-US" dirty="0"/>
              <a:t>Jose D </a:t>
            </a:r>
            <a:r>
              <a:rPr lang="en-US" dirty="0" err="1"/>
              <a:t>Debes</a:t>
            </a:r>
            <a:r>
              <a:rPr lang="en-US" dirty="0"/>
              <a:t> et al. Dig Liver Dis. 2020; 52(9): 953-955.</a:t>
            </a:r>
          </a:p>
        </p:txBody>
      </p:sp>
    </p:spTree>
    <p:extLst>
      <p:ext uri="{BB962C8B-B14F-4D97-AF65-F5344CB8AC3E}">
        <p14:creationId xmlns:p14="http://schemas.microsoft.com/office/powerpoint/2010/main" val="3490465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7285-8200-574F-9AF4-B3D990AA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15" y="203079"/>
            <a:ext cx="10227197" cy="1325563"/>
          </a:xfrm>
        </p:spPr>
        <p:txBody>
          <a:bodyPr/>
          <a:lstStyle/>
          <a:p>
            <a:r>
              <a:rPr lang="en-US" b="1" dirty="0"/>
              <a:t>Adult-onset Still's disease after mRNA COVID-19 vaccine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8C2B-EFCB-734D-AF9F-C5729320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15" y="1779065"/>
            <a:ext cx="10515600" cy="4351338"/>
          </a:xfrm>
        </p:spPr>
        <p:txBody>
          <a:bodyPr/>
          <a:lstStyle/>
          <a:p>
            <a:r>
              <a:rPr lang="en-US" dirty="0"/>
              <a:t>Still's disease is a rare multisystem inflammatory                                disorder that mostly affects young adults (16–35 years)</a:t>
            </a:r>
          </a:p>
          <a:p>
            <a:r>
              <a:rPr lang="en-US" dirty="0"/>
              <a:t>Case study: 45-year-old previously healthy woman</a:t>
            </a:r>
          </a:p>
          <a:p>
            <a:r>
              <a:rPr lang="en-US" dirty="0"/>
              <a:t>Severe adult-onset Still's disease (an autoimmune                                 disease) following mRNA vaccination</a:t>
            </a:r>
          </a:p>
          <a:p>
            <a:pPr lvl="1"/>
            <a:r>
              <a:rPr lang="en-US" dirty="0"/>
              <a:t>Onset of symptoms was 5 days following the second dose</a:t>
            </a:r>
          </a:p>
          <a:p>
            <a:r>
              <a:rPr lang="en-US" dirty="0"/>
              <a:t>Symptoms included severely debilitating muscle aches and pains, joint stiffness, and pleuritis (inflammation in lungs)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22A88-C6D9-F549-9F3D-7F86444AB68E}"/>
              </a:ext>
            </a:extLst>
          </p:cNvPr>
          <p:cNvSpPr txBox="1"/>
          <p:nvPr/>
        </p:nvSpPr>
        <p:spPr>
          <a:xfrm>
            <a:off x="3715473" y="6380826"/>
            <a:ext cx="7193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D </a:t>
            </a:r>
            <a:r>
              <a:rPr lang="en-US" sz="2000" dirty="0" err="1"/>
              <a:t>Magliulo</a:t>
            </a:r>
            <a:r>
              <a:rPr lang="en-US" sz="2000" dirty="0"/>
              <a:t> et al. The Lancet Rheumatology 2021; 3(1): E680-E682.</a:t>
            </a:r>
          </a:p>
        </p:txBody>
      </p:sp>
      <p:pic>
        <p:nvPicPr>
          <p:cNvPr id="6" name="Picture 5" descr="A close 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9FF37C54-4594-274B-BEA1-DE25ACA0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206" y="2193402"/>
            <a:ext cx="3133179" cy="20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11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0A2C461-6E03-D946-B762-C312F607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315"/>
            <a:ext cx="10909300" cy="50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316907-14A5-F245-9018-F0D4D9B1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40" y="273685"/>
            <a:ext cx="8519160" cy="1325563"/>
          </a:xfrm>
        </p:spPr>
        <p:txBody>
          <a:bodyPr/>
          <a:lstStyle/>
          <a:p>
            <a:r>
              <a:rPr lang="en-US" b="1" dirty="0"/>
              <a:t>Israel world #1 in daily COVID cases per capita, January 20, 2022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38201-63B2-1647-918C-DB205ECA80D9}"/>
              </a:ext>
            </a:extLst>
          </p:cNvPr>
          <p:cNvSpPr txBox="1"/>
          <p:nvPr/>
        </p:nvSpPr>
        <p:spPr>
          <a:xfrm>
            <a:off x="1577340" y="3892848"/>
            <a:ext cx="819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Israel is one of the most highly vaccinated countries in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8589-3C06-4840-BD97-6F8549BCC08B}"/>
              </a:ext>
            </a:extLst>
          </p:cNvPr>
          <p:cNvSpPr txBox="1"/>
          <p:nvPr/>
        </p:nvSpPr>
        <p:spPr>
          <a:xfrm>
            <a:off x="1577340" y="2507853"/>
            <a:ext cx="8017579" cy="1384995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endParaRPr lang="en-US" dirty="0"/>
          </a:p>
          <a:p>
            <a:r>
              <a:rPr lang="en-US" dirty="0"/>
              <a:t>The vaccines are not stopping the spread of COVID-19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D948-D527-824C-B5CB-E931D7D6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8" y="149972"/>
            <a:ext cx="10515600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8E083-B5CA-2340-B73E-0720BE25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85" y="1371600"/>
            <a:ext cx="11012245" cy="5336428"/>
          </a:xfrm>
        </p:spPr>
        <p:txBody>
          <a:bodyPr>
            <a:normAutofit fontScale="92500"/>
          </a:bodyPr>
          <a:lstStyle/>
          <a:p>
            <a:r>
              <a:rPr lang="en-US" dirty="0"/>
              <a:t>The mRNA vaccines are carefully crafted to induce immune cells to         produce large quantities of the SARS-CoV-2 spike protein</a:t>
            </a:r>
          </a:p>
          <a:p>
            <a:pPr lvl="1"/>
            <a:r>
              <a:rPr lang="en-US" dirty="0"/>
              <a:t>The spike protein is toxic and has prion-like characteristics</a:t>
            </a:r>
          </a:p>
          <a:p>
            <a:r>
              <a:rPr lang="en-US" dirty="0"/>
              <a:t>The vaccines produce a very strong antibody response in the spleen by activating germinal centers, and this increases susceptibility to neurodegenerative disease and autoimmune disease</a:t>
            </a:r>
          </a:p>
          <a:p>
            <a:pPr lvl="1"/>
            <a:r>
              <a:rPr lang="en-US" dirty="0"/>
              <a:t>Exosomes traveling from the spleen to the brain may play a decisive role</a:t>
            </a:r>
          </a:p>
          <a:p>
            <a:r>
              <a:rPr lang="en-US" dirty="0"/>
              <a:t>Spike causes an inflammatory response in the brain, heart and vasculature</a:t>
            </a:r>
          </a:p>
          <a:p>
            <a:r>
              <a:rPr lang="en-US" dirty="0"/>
              <a:t>There is much evidence from VAERS of mRNA vaccines causing  neurodegenerative disease, cardiovascular disease, thrombosis and cancer</a:t>
            </a:r>
          </a:p>
          <a:p>
            <a:r>
              <a:rPr lang="en-US" dirty="0"/>
              <a:t>The vaccines lose their effectiveness against the disease over time, especially with the emergence of variants</a:t>
            </a:r>
          </a:p>
        </p:txBody>
      </p:sp>
    </p:spTree>
    <p:extLst>
      <p:ext uri="{BB962C8B-B14F-4D97-AF65-F5344CB8AC3E}">
        <p14:creationId xmlns:p14="http://schemas.microsoft.com/office/powerpoint/2010/main" val="59775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8BF515F-C71C-4E48-8175-24F3B811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247"/>
            <a:ext cx="12192000" cy="25015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A3D7-2F90-694E-B131-B9BBC740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85" y="3243534"/>
            <a:ext cx="10697904" cy="33939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mRNA vaccines contain the genetic code to make spike protein</a:t>
            </a:r>
          </a:p>
          <a:p>
            <a:r>
              <a:rPr lang="en-US" dirty="0"/>
              <a:t>The RNA is carefully engineered to resist breakdown   </a:t>
            </a:r>
          </a:p>
          <a:p>
            <a:r>
              <a:rPr lang="en-US" dirty="0"/>
              <a:t>All of the uridines are replaced with 1-methyl-pseudouridine (m1</a:t>
            </a:r>
            <a:r>
              <a:rPr lang="el-GR" dirty="0"/>
              <a:t>Ψ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US" dirty="0"/>
          </a:p>
          <a:p>
            <a:r>
              <a:rPr lang="en-US" dirty="0"/>
              <a:t>The mRNA is incorporated into a lipid particle that simulates a human LDL particle </a:t>
            </a:r>
          </a:p>
          <a:p>
            <a:r>
              <a:rPr lang="en-US" dirty="0"/>
              <a:t>A synthetic cationic (positively charged) lipid is added to act as an adjuvant – very toxic to the cells</a:t>
            </a:r>
          </a:p>
          <a:p>
            <a:r>
              <a:rPr lang="en-US" dirty="0"/>
              <a:t>The “humanized” mRNA is a stealth entry system for massive production of spike protein</a:t>
            </a:r>
          </a:p>
        </p:txBody>
      </p:sp>
    </p:spTree>
    <p:extLst>
      <p:ext uri="{BB962C8B-B14F-4D97-AF65-F5344CB8AC3E}">
        <p14:creationId xmlns:p14="http://schemas.microsoft.com/office/powerpoint/2010/main" val="173711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96FE-EC6B-EF4D-8CB8-1EAAEEA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236177"/>
            <a:ext cx="10515600" cy="1325563"/>
          </a:xfrm>
        </p:spPr>
        <p:txBody>
          <a:bodyPr/>
          <a:lstStyle/>
          <a:p>
            <a:r>
              <a:rPr lang="en-US" b="1" dirty="0"/>
              <a:t>The Action is in the Germinal Centers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0BF8-851B-9D45-8116-5B1ABDCEF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11" y="1561740"/>
            <a:ext cx="10515600" cy="4351338"/>
          </a:xfrm>
        </p:spPr>
        <p:txBody>
          <a:bodyPr/>
          <a:lstStyle/>
          <a:p>
            <a:r>
              <a:rPr lang="en-US" dirty="0"/>
              <a:t>The germinal center (GC) is a specialized microstructure that forms in secondary lymphoid tissues (e.g., lymph nodes and spleen)</a:t>
            </a:r>
          </a:p>
          <a:p>
            <a:pPr lvl="1"/>
            <a:r>
              <a:rPr lang="en-US" dirty="0"/>
              <a:t>produce long-lived antibody-secreting plasma cells and memory B cells</a:t>
            </a:r>
          </a:p>
          <a:p>
            <a:pPr lvl="1"/>
            <a:r>
              <a:rPr lang="en-US" dirty="0"/>
              <a:t>provide protection against reinfection</a:t>
            </a:r>
          </a:p>
          <a:p>
            <a:r>
              <a:rPr lang="en-US" dirty="0"/>
              <a:t>Within the GC, B cells undergo somatic mutation to achieve successful selection</a:t>
            </a:r>
          </a:p>
          <a:p>
            <a:pPr lvl="1"/>
            <a:r>
              <a:rPr lang="en-US" dirty="0"/>
              <a:t>B cell clones that bind antigen with high affinity emerge from this process </a:t>
            </a:r>
          </a:p>
          <a:p>
            <a:r>
              <a:rPr lang="en-US" i="1" dirty="0">
                <a:solidFill>
                  <a:srgbClr val="FF0000"/>
                </a:solidFill>
              </a:rPr>
              <a:t>However, this mutation process can also be dangerous, as it can create autoreactive clones that can cause autoimmunity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21CCA-9FE3-D24A-BEF9-98BF39DBD5BE}"/>
              </a:ext>
            </a:extLst>
          </p:cNvPr>
          <p:cNvSpPr txBox="1"/>
          <p:nvPr/>
        </p:nvSpPr>
        <p:spPr>
          <a:xfrm>
            <a:off x="3964982" y="6176963"/>
            <a:ext cx="738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Marisa </a:t>
            </a:r>
            <a:r>
              <a:rPr lang="en-US" sz="2000" dirty="0" err="1"/>
              <a:t>Stebegg</a:t>
            </a:r>
            <a:r>
              <a:rPr lang="en-US" sz="2000" dirty="0"/>
              <a:t> et al. Frontiers in Immunology 2018; 9: Article 2469.</a:t>
            </a:r>
          </a:p>
        </p:txBody>
      </p:sp>
    </p:spTree>
    <p:extLst>
      <p:ext uri="{BB962C8B-B14F-4D97-AF65-F5344CB8AC3E}">
        <p14:creationId xmlns:p14="http://schemas.microsoft.com/office/powerpoint/2010/main" val="396908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187B-98AD-204F-A762-92703DC7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9" y="268306"/>
            <a:ext cx="9613905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"Nucleoside-modified mRNA vaccines induce potent T follicular helper and germinal center B cell responses"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EDBD1-7F4A-2440-AE07-2E8B2DCA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192021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"Nucleoside-modified" means that all the uridines in the mRNA were replaced with 1-methyl-pseudouridine</a:t>
            </a:r>
          </a:p>
          <a:p>
            <a:pPr lvl="1"/>
            <a:r>
              <a:rPr lang="en-US" dirty="0"/>
              <a:t>This replacement resulted in robust synthesis of protein from the mRNA code (protected RNA from degradation)</a:t>
            </a:r>
          </a:p>
          <a:p>
            <a:r>
              <a:rPr lang="en-US" dirty="0"/>
              <a:t>Result was a very strong antibody response due to formation and maintenance of </a:t>
            </a:r>
            <a:r>
              <a:rPr lang="en-US" i="1" dirty="0">
                <a:solidFill>
                  <a:srgbClr val="FF0000"/>
                </a:solidFill>
              </a:rPr>
              <a:t>germinal centers in the spleen</a:t>
            </a:r>
          </a:p>
          <a:p>
            <a:r>
              <a:rPr lang="en-US" dirty="0"/>
              <a:t>Another study showed that repeated exposure to antigen (foreign protein) through immunization resulted in increased susceptibility to </a:t>
            </a:r>
            <a:r>
              <a:rPr lang="en-US" i="1" dirty="0">
                <a:solidFill>
                  <a:srgbClr val="FF0000"/>
                </a:solidFill>
              </a:rPr>
              <a:t>prion protein exposure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/>
              <a:t>Attributed to </a:t>
            </a:r>
            <a:r>
              <a:rPr lang="en-US" i="1" dirty="0">
                <a:solidFill>
                  <a:srgbClr val="FF0000"/>
                </a:solidFill>
              </a:rPr>
              <a:t>expansion of splenic germinal centers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E4AEC-05DA-E244-BFB9-3D52D60D903F}"/>
              </a:ext>
            </a:extLst>
          </p:cNvPr>
          <p:cNvSpPr txBox="1"/>
          <p:nvPr/>
        </p:nvSpPr>
        <p:spPr>
          <a:xfrm>
            <a:off x="4793598" y="6032938"/>
            <a:ext cx="6913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Norbert </a:t>
            </a:r>
            <a:r>
              <a:rPr lang="en-US" sz="2000" dirty="0" err="1"/>
              <a:t>Pardi</a:t>
            </a:r>
            <a:r>
              <a:rPr lang="en-US" sz="2000" dirty="0"/>
              <a:t> et al. J. Exp. Med. 2018 Vol. 215 No. 6 1571–1588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Juliane Bremer et al., </a:t>
            </a:r>
            <a:r>
              <a:rPr lang="en-US" sz="2000" dirty="0" err="1"/>
              <a:t>PLoS</a:t>
            </a:r>
            <a:r>
              <a:rPr lang="en-US" sz="2000" dirty="0"/>
              <a:t> ONE 2009; 4(9): e7160.</a:t>
            </a:r>
          </a:p>
        </p:txBody>
      </p:sp>
    </p:spTree>
    <p:extLst>
      <p:ext uri="{BB962C8B-B14F-4D97-AF65-F5344CB8AC3E}">
        <p14:creationId xmlns:p14="http://schemas.microsoft.com/office/powerpoint/2010/main" val="374245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8061-C80E-D941-BA7E-1AB79677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5" y="180459"/>
            <a:ext cx="9758082" cy="1325563"/>
          </a:xfrm>
        </p:spPr>
        <p:txBody>
          <a:bodyPr/>
          <a:lstStyle/>
          <a:p>
            <a:r>
              <a:rPr lang="en-US" b="1" dirty="0"/>
              <a:t>The mRNA in the vaccines is long-lasting and induces strong IgG response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19C6-C082-FB4A-8B21-4B8197C7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Lymph nodes of vaccine recipients show abundant germinal centers</a:t>
            </a:r>
          </a:p>
          <a:p>
            <a:r>
              <a:rPr lang="en-US" dirty="0"/>
              <a:t>Vaccination induces </a:t>
            </a:r>
            <a:r>
              <a:rPr lang="en-US" i="1" dirty="0">
                <a:solidFill>
                  <a:srgbClr val="FF0000"/>
                </a:solidFill>
              </a:rPr>
              <a:t>stronger IgG response </a:t>
            </a:r>
            <a:r>
              <a:rPr lang="en-US" dirty="0"/>
              <a:t>than the disease</a:t>
            </a:r>
          </a:p>
          <a:p>
            <a:r>
              <a:rPr lang="en-US" dirty="0"/>
              <a:t>The mRNA from the vaccines and spike proteins remain in germinal centers in lymph nodes for up to 60 days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strong IgG response can lead to platelet activation and blood clots!!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9F746-67C9-7E40-A0A0-6907637C831C}"/>
              </a:ext>
            </a:extLst>
          </p:cNvPr>
          <p:cNvSpPr txBox="1"/>
          <p:nvPr/>
        </p:nvSpPr>
        <p:spPr>
          <a:xfrm>
            <a:off x="1301675" y="6308209"/>
            <a:ext cx="106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Katharina </a:t>
            </a:r>
            <a:r>
              <a:rPr lang="en-US" dirty="0" err="1"/>
              <a:t>Röltgen</a:t>
            </a:r>
            <a:r>
              <a:rPr lang="en-US" dirty="0"/>
              <a:t> et al. Cell January 25, 2022 [</a:t>
            </a:r>
            <a:r>
              <a:rPr lang="en-US" dirty="0" err="1"/>
              <a:t>Epub</a:t>
            </a:r>
            <a:r>
              <a:rPr lang="en-US" dirty="0"/>
              <a:t> ahead of print]. https://</a:t>
            </a:r>
            <a:r>
              <a:rPr lang="en-US" dirty="0" err="1"/>
              <a:t>doi.org</a:t>
            </a:r>
            <a:r>
              <a:rPr lang="en-US" dirty="0"/>
              <a:t>/10.1016/j.cell.2022.01.018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5970E-FBCC-B142-B781-1C312CAF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22" y="3547334"/>
            <a:ext cx="4353261" cy="1814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418164-808B-E348-BB08-001E7C5CD343}"/>
              </a:ext>
            </a:extLst>
          </p:cNvPr>
          <p:cNvSpPr/>
          <p:nvPr/>
        </p:nvSpPr>
        <p:spPr>
          <a:xfrm>
            <a:off x="709106" y="5506176"/>
            <a:ext cx="10382026" cy="8068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5688</Words>
  <Application>Microsoft Macintosh PowerPoint</Application>
  <PresentationFormat>Widescreen</PresentationFormat>
  <Paragraphs>676</Paragraphs>
  <Slides>57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Palatino Linotype</vt:lpstr>
      <vt:lpstr>Office Theme</vt:lpstr>
      <vt:lpstr>SARS-CoV-2 mRNA vaccines: Is the Risk Worth the Benefit?</vt:lpstr>
      <vt:lpstr>Outline</vt:lpstr>
      <vt:lpstr>PowerPoint Presentation</vt:lpstr>
      <vt:lpstr>“Worse than the Disease? Reviewing Some Possible Unintended Consequences of the     mRNA Vaccines Against COVID-19”*</vt:lpstr>
      <vt:lpstr>The RNA Life Cycle*</vt:lpstr>
      <vt:lpstr>PowerPoint Presentation</vt:lpstr>
      <vt:lpstr>The Action is in the Germinal Centers*</vt:lpstr>
      <vt:lpstr>"Nucleoside-modified mRNA vaccines induce potent T follicular helper and germinal center B cell responses"*</vt:lpstr>
      <vt:lpstr>The mRNA in the vaccines is long-lasting and induces strong IgG response*</vt:lpstr>
      <vt:lpstr>PowerPoint Presentation</vt:lpstr>
      <vt:lpstr>The Big Picture</vt:lpstr>
      <vt:lpstr>DarkHorsePodcast - Dr. Brett Weinstein,      Dr. Robert Malone and Mr. Steve Kirsch*</vt:lpstr>
      <vt:lpstr>PowerPoint Presentation</vt:lpstr>
      <vt:lpstr>PowerPoint Presentation</vt:lpstr>
      <vt:lpstr>Exosomes and Parkinson’s Disease*</vt:lpstr>
      <vt:lpstr>2. Exosomes carry spike protein and alpha-synuclein from germinal centers in the spleen to the brain along the vagus nerve</vt:lpstr>
      <vt:lpstr>“Pilot study suggests long COVID could be linked to the effects of SARS-CoV-2 on the vagus nerve”*  </vt:lpstr>
      <vt:lpstr>SARS-CoV-2 Spike Activates Human Microglia             in the Brain via Exosomes Loaded with miRNAs*</vt:lpstr>
      <vt:lpstr>PowerPoint Presentation</vt:lpstr>
      <vt:lpstr>Problems with the vaccine spike protein*</vt:lpstr>
      <vt:lpstr>“Alzheimer's-like signaling in brains of COVID-19 patients”* </vt:lpstr>
      <vt:lpstr>"COVID-19 Vaccine Associated Parkinson’s  Disease, A Prion Disease Signal in the UK              Yellow Card Adverse Event Database.”*</vt:lpstr>
      <vt:lpstr>VAERS Adverse Events Related to Neurodegeneration, 2021*</vt:lpstr>
      <vt:lpstr>PowerPoint Presentation</vt:lpstr>
      <vt:lpstr>PowerPoint Presentation</vt:lpstr>
      <vt:lpstr>The Big Picture</vt:lpstr>
      <vt:lpstr>“Exosomes take (germinal) center stage”* </vt:lpstr>
      <vt:lpstr>A role for miRNA-155 in SARS-CoV-2*</vt:lpstr>
      <vt:lpstr>SARS-CoV-2 S1 of spike persists up to 15 months post-infection in immune cells expressing an Fcγ receptor*</vt:lpstr>
      <vt:lpstr>Pfizer Vaccine mRNA can get Converted to DNA in Human Liver Cells*</vt:lpstr>
      <vt:lpstr>“Free SARS-CoV-2 Spike Protein S1 Particles May Play a Role in the Pathogenesis of    COVID-19 Infection”* </vt:lpstr>
      <vt:lpstr>“Free SARS-CoV-2 Spike Protein S1 Particles May Play a Role in the Pathogenesis of    COVID-19 Infection”* </vt:lpstr>
      <vt:lpstr>“Free SARS-CoV-2 Spike Protein S1 Particles May Play a Role in the Pathogenesis of    COVID-19 Infection”* </vt:lpstr>
      <vt:lpstr>How Spike Protein can Cause Cardiac Issues*</vt:lpstr>
      <vt:lpstr>How Spike Protein can Cause Cardiac Issues*</vt:lpstr>
      <vt:lpstr>miR-155 overexpression linked to worse outcomes in heart attack*</vt:lpstr>
      <vt:lpstr>VAERS Reports involving heart issues in 2021*</vt:lpstr>
      <vt:lpstr>Myocarditis Reports in VAERS*</vt:lpstr>
      <vt:lpstr>“Autopsy Histopathologic Cardiac Findings in  Two Adolescents Following the Second COVID-19 Vaccine Dose”* </vt:lpstr>
      <vt:lpstr>PowerPoint Presentation</vt:lpstr>
      <vt:lpstr>PowerPoint Presentation</vt:lpstr>
      <vt:lpstr>Glioblastoma and Other Cancers</vt:lpstr>
      <vt:lpstr>VAERS reports: Total counts for various terms indicating cancer from 2021*</vt:lpstr>
      <vt:lpstr>PowerPoint Presentation</vt:lpstr>
      <vt:lpstr>The mRNA in the vaccines is long-lasting and induces strong IgG response*</vt:lpstr>
      <vt:lpstr>Thrombocytopenia &amp; miR-148a*</vt:lpstr>
      <vt:lpstr>Thrombocytopenia &amp; miR-148a*</vt:lpstr>
      <vt:lpstr>A role for miRNA-155 in SARS-CoV-2*</vt:lpstr>
      <vt:lpstr>Various types of thrombosis:  VAERS reports in 2021</vt:lpstr>
      <vt:lpstr>PowerPoint Presentation</vt:lpstr>
      <vt:lpstr>“Substantial Differences in SARS-CoV-2 Antibody Responses Elicited by Natural Infection and mRNA Vaccination”* </vt:lpstr>
      <vt:lpstr>“Potential antigenic cross-reactivity between SARS-CoV-2 and human tissue with a possible    link to an increase in autoimmune diseases”* </vt:lpstr>
      <vt:lpstr>“Pathogenic antibodies induced by spike proteins of COVID-19 and SARS-CoV viruses”* </vt:lpstr>
      <vt:lpstr>Autoimmune Hepatitis Following COVID-19 Vaccine: Two Case Studies</vt:lpstr>
      <vt:lpstr>Adult-onset Still's disease after mRNA COVID-19 vaccine*</vt:lpstr>
      <vt:lpstr>Israel world #1 in daily COVID cases per capita, January 20, 2022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 mRNA vaccines: Is the Risk Worth the Benefit?</dc:title>
  <dc:creator>Stephanie Seneff</dc:creator>
  <cp:lastModifiedBy>Stephanie Seneff</cp:lastModifiedBy>
  <cp:revision>36</cp:revision>
  <cp:lastPrinted>2022-02-20T06:27:15Z</cp:lastPrinted>
  <dcterms:created xsi:type="dcterms:W3CDTF">2022-02-16T16:57:14Z</dcterms:created>
  <dcterms:modified xsi:type="dcterms:W3CDTF">2022-02-27T20:12:39Z</dcterms:modified>
</cp:coreProperties>
</file>