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28"/>
  </p:notesMasterIdLst>
  <p:sldIdLst>
    <p:sldId id="256" r:id="rId2"/>
    <p:sldId id="257" r:id="rId3"/>
    <p:sldId id="258" r:id="rId4"/>
    <p:sldId id="260" r:id="rId5"/>
    <p:sldId id="261" r:id="rId6"/>
    <p:sldId id="262" r:id="rId7"/>
    <p:sldId id="265" r:id="rId8"/>
    <p:sldId id="268" r:id="rId9"/>
    <p:sldId id="270" r:id="rId10"/>
    <p:sldId id="303" r:id="rId11"/>
    <p:sldId id="289" r:id="rId12"/>
    <p:sldId id="279" r:id="rId13"/>
    <p:sldId id="291" r:id="rId14"/>
    <p:sldId id="292" r:id="rId15"/>
    <p:sldId id="286" r:id="rId16"/>
    <p:sldId id="287" r:id="rId17"/>
    <p:sldId id="288" r:id="rId18"/>
    <p:sldId id="294" r:id="rId19"/>
    <p:sldId id="275" r:id="rId20"/>
    <p:sldId id="296" r:id="rId21"/>
    <p:sldId id="297" r:id="rId22"/>
    <p:sldId id="298" r:id="rId23"/>
    <p:sldId id="299" r:id="rId24"/>
    <p:sldId id="300" r:id="rId25"/>
    <p:sldId id="301" r:id="rId26"/>
    <p:sldId id="30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AB"/>
    <a:srgbClr val="CBF8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43"/>
    <p:restoredTop sz="94674"/>
  </p:normalViewPr>
  <p:slideViewPr>
    <p:cSldViewPr snapToGrid="0" snapToObjects="1">
      <p:cViewPr varScale="1">
        <p:scale>
          <a:sx n="75" d="100"/>
          <a:sy n="75" d="100"/>
        </p:scale>
        <p:origin x="160" y="1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2F304-C31E-45FE-B93F-7327F81C7CD4}" type="datetimeFigureOut">
              <a:rPr lang="it-IT" smtClean="0"/>
              <a:t>11/09/19</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3643F-F773-4841-898E-318A750F3306}" type="slidenum">
              <a:rPr lang="it-IT" smtClean="0"/>
              <a:t>‹N›</a:t>
            </a:fld>
            <a:endParaRPr lang="it-IT" dirty="0"/>
          </a:p>
        </p:txBody>
      </p:sp>
    </p:spTree>
    <p:extLst>
      <p:ext uri="{BB962C8B-B14F-4D97-AF65-F5344CB8AC3E}">
        <p14:creationId xmlns:p14="http://schemas.microsoft.com/office/powerpoint/2010/main" val="222374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923F103-BC34-4FE4-A40E-EDDEECFDA5D0}" type="datetimeFigureOut">
              <a:rPr lang="en-US" smtClean="0"/>
              <a:pPr/>
              <a:t>9/11/19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1360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923A1CC3-2375-41D4-9E03-427CAF2A4C1A}" type="datetimeFigureOut">
              <a:rPr lang="en-US" smtClean="0"/>
              <a:t>9/11/19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7035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AFF16868-8199-4C2C-A5B1-63AEE139F88E}" type="datetimeFigureOut">
              <a:rPr lang="en-US" smtClean="0"/>
              <a:t>9/11/19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9776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AAD9FF7F-6988-44CC-821B-644E70CD2F73}" type="datetimeFigureOut">
              <a:rPr lang="en-US" smtClean="0"/>
              <a:t>9/11/19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20636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5C12C299-16B2-4475-990D-751901EACC14}" type="datetimeFigureOut">
              <a:rPr lang="en-US" smtClean="0"/>
              <a:t>9/11/19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71982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9/11/19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15877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9/11/19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04156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9/11/19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67038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9/11/19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6225497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9/11/19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5970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F34E6425-0181-43F2-84FC-787E803FD2F8}" type="datetimeFigureOut">
              <a:rPr lang="en-US" smtClean="0"/>
              <a:t>9/11/19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3455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9/11/19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3992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9/11/19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4102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9/11/19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7914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9/11/19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0843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76E86A4C-8E40-4F87-A4F0-01A0687C5742}" type="datetimeFigureOut">
              <a:rPr lang="en-US" smtClean="0"/>
              <a:t>9/11/19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09578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35E72C73-2D91-4E12-BA25-F0AA0C03599B}" type="datetimeFigureOut">
              <a:rPr lang="en-US" smtClean="0"/>
              <a:t>9/11/19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42766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BE451C3-0FF4-47C4-B829-773ADF60F88C}" type="datetimeFigureOut">
              <a:rPr lang="en-US" smtClean="0"/>
              <a:t>9/11/19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764308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8F4278-6C05-B647-A275-55298F89B1B8}"/>
              </a:ext>
            </a:extLst>
          </p:cNvPr>
          <p:cNvSpPr>
            <a:spLocks noGrp="1"/>
          </p:cNvSpPr>
          <p:nvPr>
            <p:ph type="ctrTitle"/>
          </p:nvPr>
        </p:nvSpPr>
        <p:spPr>
          <a:xfrm>
            <a:off x="1154954" y="1157591"/>
            <a:ext cx="9200007" cy="2895425"/>
          </a:xfrm>
        </p:spPr>
        <p:txBody>
          <a:bodyPr/>
          <a:lstStyle/>
          <a:p>
            <a:pPr algn="ctr"/>
            <a:r>
              <a:rPr lang="it-IT" b="1" dirty="0">
                <a:solidFill>
                  <a:schemeClr val="bg1"/>
                </a:solidFill>
              </a:rPr>
              <a:t>Quality Investigation of</a:t>
            </a:r>
            <a:r>
              <a:rPr lang="it-IT" b="1" dirty="0"/>
              <a:t> </a:t>
            </a:r>
            <a:r>
              <a:rPr lang="it-IT" b="1" dirty="0">
                <a:solidFill>
                  <a:schemeClr val="bg1"/>
                </a:solidFill>
              </a:rPr>
              <a:t>Vaccines </a:t>
            </a:r>
          </a:p>
        </p:txBody>
      </p:sp>
      <p:sp>
        <p:nvSpPr>
          <p:cNvPr id="3" name="Sottotitolo 2">
            <a:extLst>
              <a:ext uri="{FF2B5EF4-FFF2-40B4-BE49-F238E27FC236}">
                <a16:creationId xmlns:a16="http://schemas.microsoft.com/office/drawing/2014/main" id="{D7045503-A560-D34F-9BDA-B34230DD287F}"/>
              </a:ext>
            </a:extLst>
          </p:cNvPr>
          <p:cNvSpPr>
            <a:spLocks noGrp="1"/>
          </p:cNvSpPr>
          <p:nvPr>
            <p:ph type="subTitle" idx="1"/>
          </p:nvPr>
        </p:nvSpPr>
        <p:spPr>
          <a:xfrm>
            <a:off x="1154955" y="4740309"/>
            <a:ext cx="8825658" cy="861420"/>
          </a:xfrm>
        </p:spPr>
        <p:txBody>
          <a:bodyPr>
            <a:normAutofit/>
          </a:bodyPr>
          <a:lstStyle/>
          <a:p>
            <a:pPr algn="ctr"/>
            <a:r>
              <a:rPr lang="it-IT" sz="2400" b="1" dirty="0">
                <a:solidFill>
                  <a:srgbClr val="92D050"/>
                </a:solidFill>
              </a:rPr>
              <a:t>          Dr. Loretta bolgan</a:t>
            </a:r>
          </a:p>
        </p:txBody>
      </p:sp>
      <p:pic>
        <p:nvPicPr>
          <p:cNvPr id="4" name="Immagine 3">
            <a:extLst>
              <a:ext uri="{FF2B5EF4-FFF2-40B4-BE49-F238E27FC236}">
                <a16:creationId xmlns:a16="http://schemas.microsoft.com/office/drawing/2014/main" id="{9AA7C7B8-4651-4C43-9D55-90CD56715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1460" y="481415"/>
            <a:ext cx="679621" cy="676176"/>
          </a:xfrm>
          <a:prstGeom prst="rect">
            <a:avLst/>
          </a:prstGeom>
          <a:solidFill>
            <a:srgbClr val="CBF8F5"/>
          </a:solidFill>
        </p:spPr>
      </p:pic>
    </p:spTree>
    <p:extLst>
      <p:ext uri="{BB962C8B-B14F-4D97-AF65-F5344CB8AC3E}">
        <p14:creationId xmlns:p14="http://schemas.microsoft.com/office/powerpoint/2010/main" val="491542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FD42EC-AACC-3943-85F9-ECC1DE2C72CD}"/>
              </a:ext>
            </a:extLst>
          </p:cNvPr>
          <p:cNvSpPr>
            <a:spLocks noGrp="1"/>
          </p:cNvSpPr>
          <p:nvPr>
            <p:ph type="title"/>
          </p:nvPr>
        </p:nvSpPr>
        <p:spPr/>
        <p:txBody>
          <a:bodyPr/>
          <a:lstStyle/>
          <a:p>
            <a:endParaRPr lang="it-IT" dirty="0"/>
          </a:p>
        </p:txBody>
      </p:sp>
      <p:graphicFrame>
        <p:nvGraphicFramePr>
          <p:cNvPr id="7" name="Segnaposto contenuto 6">
            <a:extLst>
              <a:ext uri="{FF2B5EF4-FFF2-40B4-BE49-F238E27FC236}">
                <a16:creationId xmlns:a16="http://schemas.microsoft.com/office/drawing/2014/main" id="{7627666A-AFAE-6D4F-B5F6-AF0DE5306978}"/>
              </a:ext>
            </a:extLst>
          </p:cNvPr>
          <p:cNvGraphicFramePr>
            <a:graphicFrameLocks noGrp="1"/>
          </p:cNvGraphicFramePr>
          <p:nvPr>
            <p:ph idx="1"/>
          </p:nvPr>
        </p:nvGraphicFramePr>
        <p:xfrm>
          <a:off x="5" y="0"/>
          <a:ext cx="12191997" cy="6858001"/>
        </p:xfrm>
        <a:graphic>
          <a:graphicData uri="http://schemas.openxmlformats.org/drawingml/2006/table">
            <a:tbl>
              <a:tblPr firstRow="1" firstCol="1" bandCol="1">
                <a:tableStyleId>{69CF1AB2-1976-4502-BF36-3FF5EA218861}</a:tableStyleId>
              </a:tblPr>
              <a:tblGrid>
                <a:gridCol w="1603477">
                  <a:extLst>
                    <a:ext uri="{9D8B030D-6E8A-4147-A177-3AD203B41FA5}">
                      <a16:colId xmlns:a16="http://schemas.microsoft.com/office/drawing/2014/main" val="3635143298"/>
                    </a:ext>
                  </a:extLst>
                </a:gridCol>
                <a:gridCol w="2692726">
                  <a:extLst>
                    <a:ext uri="{9D8B030D-6E8A-4147-A177-3AD203B41FA5}">
                      <a16:colId xmlns:a16="http://schemas.microsoft.com/office/drawing/2014/main" val="129247298"/>
                    </a:ext>
                  </a:extLst>
                </a:gridCol>
                <a:gridCol w="2514141">
                  <a:extLst>
                    <a:ext uri="{9D8B030D-6E8A-4147-A177-3AD203B41FA5}">
                      <a16:colId xmlns:a16="http://schemas.microsoft.com/office/drawing/2014/main" val="3705859044"/>
                    </a:ext>
                  </a:extLst>
                </a:gridCol>
                <a:gridCol w="2868778">
                  <a:extLst>
                    <a:ext uri="{9D8B030D-6E8A-4147-A177-3AD203B41FA5}">
                      <a16:colId xmlns:a16="http://schemas.microsoft.com/office/drawing/2014/main" val="1263647820"/>
                    </a:ext>
                  </a:extLst>
                </a:gridCol>
                <a:gridCol w="2512875">
                  <a:extLst>
                    <a:ext uri="{9D8B030D-6E8A-4147-A177-3AD203B41FA5}">
                      <a16:colId xmlns:a16="http://schemas.microsoft.com/office/drawing/2014/main" val="2232706347"/>
                    </a:ext>
                  </a:extLst>
                </a:gridCol>
              </a:tblGrid>
              <a:tr h="228574">
                <a:tc>
                  <a:txBody>
                    <a:bodyPr/>
                    <a:lstStyle/>
                    <a:p>
                      <a:pPr algn="ctr">
                        <a:spcAft>
                          <a:spcPts val="0"/>
                        </a:spcAft>
                      </a:pPr>
                      <a:r>
                        <a:rPr lang="it-IT" sz="1400" dirty="0">
                          <a:effectLst/>
                          <a:latin typeface="Calibri" panose="020F0502020204030204" pitchFamily="34" charset="0"/>
                          <a:cs typeface="Calibri" panose="020F0502020204030204" pitchFamily="34" charset="0"/>
                        </a:rPr>
                        <a:t>Results of analysis</a:t>
                      </a:r>
                      <a:endParaRPr lang="it-IT"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lgn="ctr">
                        <a:spcAft>
                          <a:spcPts val="0"/>
                        </a:spcAft>
                      </a:pPr>
                      <a:r>
                        <a:rPr lang="en-US" sz="1400" dirty="0">
                          <a:effectLst/>
                          <a:latin typeface="Calibri" panose="020F0502020204030204" pitchFamily="34" charset="0"/>
                          <a:cs typeface="Calibri" panose="020F0502020204030204" pitchFamily="34" charset="0"/>
                        </a:rPr>
                        <a:t>Infanrix hexa</a:t>
                      </a:r>
                      <a:endParaRPr lang="it-IT"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lgn="ctr">
                        <a:spcAft>
                          <a:spcPts val="0"/>
                        </a:spcAft>
                      </a:pPr>
                      <a:r>
                        <a:rPr lang="en-US" sz="1400" dirty="0">
                          <a:effectLst/>
                          <a:latin typeface="Calibri" panose="020F0502020204030204" pitchFamily="34" charset="0"/>
                          <a:cs typeface="Calibri" panose="020F0502020204030204" pitchFamily="34" charset="0"/>
                        </a:rPr>
                        <a:t>Hexyon</a:t>
                      </a:r>
                      <a:endParaRPr lang="it-IT"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lgn="ctr">
                        <a:spcAft>
                          <a:spcPts val="0"/>
                        </a:spcAft>
                      </a:pPr>
                      <a:r>
                        <a:rPr lang="en-US" sz="1400" dirty="0">
                          <a:effectLst/>
                          <a:latin typeface="Calibri" panose="020F0502020204030204" pitchFamily="34" charset="0"/>
                          <a:cs typeface="Calibri" panose="020F0502020204030204" pitchFamily="34" charset="0"/>
                        </a:rPr>
                        <a:t>Priorix tetra</a:t>
                      </a:r>
                      <a:endParaRPr lang="it-IT"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lgn="ctr">
                        <a:spcAft>
                          <a:spcPts val="0"/>
                        </a:spcAft>
                      </a:pPr>
                      <a:r>
                        <a:rPr lang="en-US" sz="1400" dirty="0">
                          <a:effectLst/>
                          <a:latin typeface="Calibri" panose="020F0502020204030204" pitchFamily="34" charset="0"/>
                          <a:cs typeface="Calibri" panose="020F0502020204030204" pitchFamily="34" charset="0"/>
                        </a:rPr>
                        <a:t>Gardasil 9</a:t>
                      </a:r>
                      <a:endParaRPr lang="it-IT"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extLst>
                  <a:ext uri="{0D108BD9-81ED-4DB2-BD59-A6C34878D82A}">
                    <a16:rowId xmlns:a16="http://schemas.microsoft.com/office/drawing/2014/main" val="3212606138"/>
                  </a:ext>
                </a:extLst>
              </a:tr>
              <a:tr h="1365599">
                <a:tc>
                  <a:txBody>
                    <a:bodyPr/>
                    <a:lstStyle/>
                    <a:p>
                      <a:pPr>
                        <a:spcAft>
                          <a:spcPts val="0"/>
                        </a:spcAft>
                      </a:pPr>
                      <a:r>
                        <a:rPr lang="it-IT" sz="1100" dirty="0">
                          <a:effectLst/>
                          <a:latin typeface="Calibri" panose="020F0502020204030204" pitchFamily="34" charset="0"/>
                          <a:cs typeface="Calibri" panose="020F0502020204030204" pitchFamily="34" charset="0"/>
                        </a:rPr>
                        <a:t> </a:t>
                      </a:r>
                    </a:p>
                    <a:p>
                      <a:pPr>
                        <a:spcAft>
                          <a:spcPts val="0"/>
                        </a:spcAft>
                      </a:pPr>
                      <a:r>
                        <a:rPr lang="it-IT" sz="1100" dirty="0">
                          <a:effectLst/>
                          <a:latin typeface="Calibri" panose="020F0502020204030204" pitchFamily="34" charset="0"/>
                          <a:cs typeface="Calibri" panose="020F0502020204030204" pitchFamily="34" charset="0"/>
                        </a:rPr>
                        <a:t> </a:t>
                      </a:r>
                    </a:p>
                    <a:p>
                      <a:pPr>
                        <a:spcAft>
                          <a:spcPts val="0"/>
                        </a:spcAft>
                      </a:pPr>
                      <a:r>
                        <a:rPr lang="it-IT" sz="1100" dirty="0">
                          <a:effectLst/>
                          <a:latin typeface="Calibri" panose="020F0502020204030204" pitchFamily="34" charset="0"/>
                          <a:cs typeface="Calibri" panose="020F0502020204030204" pitchFamily="34" charset="0"/>
                        </a:rPr>
                        <a:t>Antigens</a:t>
                      </a:r>
                      <a:endParaRPr lang="it-IT"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lgn="l">
                        <a:spcAft>
                          <a:spcPts val="0"/>
                        </a:spcAft>
                      </a:pPr>
                      <a:r>
                        <a:rPr lang="en-US" sz="1100" dirty="0">
                          <a:effectLst/>
                          <a:latin typeface="Calibri" panose="020F0502020204030204" pitchFamily="34" charset="0"/>
                          <a:cs typeface="Calibri" panose="020F0502020204030204" pitchFamily="34" charset="0"/>
                        </a:rPr>
                        <a:t>Protein antigens have not been identified.</a:t>
                      </a:r>
                      <a:endParaRPr lang="it-IT" sz="1100" dirty="0">
                        <a:effectLst/>
                        <a:latin typeface="Calibri" panose="020F0502020204030204" pitchFamily="34" charset="0"/>
                        <a:cs typeface="Calibri" panose="020F0502020204030204" pitchFamily="34" charset="0"/>
                      </a:endParaRPr>
                    </a:p>
                    <a:p>
                      <a:pPr algn="l">
                        <a:spcAft>
                          <a:spcPts val="0"/>
                        </a:spcAft>
                      </a:pPr>
                      <a:r>
                        <a:rPr lang="en-US" sz="1100" dirty="0">
                          <a:effectLst/>
                          <a:latin typeface="Calibri" panose="020F0502020204030204" pitchFamily="34" charset="0"/>
                          <a:cs typeface="Calibri" panose="020F0502020204030204" pitchFamily="34" charset="0"/>
                        </a:rPr>
                        <a:t>Presence of an insoluble and indigestible macromolecule that could not be sequenced.</a:t>
                      </a:r>
                      <a:endParaRPr lang="it-IT" sz="1100" dirty="0">
                        <a:effectLst/>
                        <a:latin typeface="Calibri" panose="020F0502020204030204" pitchFamily="34" charset="0"/>
                        <a:cs typeface="Calibri" panose="020F0502020204030204" pitchFamily="34" charset="0"/>
                      </a:endParaRPr>
                    </a:p>
                    <a:p>
                      <a:pPr algn="l">
                        <a:spcAft>
                          <a:spcPts val="0"/>
                        </a:spcAft>
                      </a:pPr>
                      <a:r>
                        <a:rPr lang="en-US" sz="1100" dirty="0">
                          <a:effectLst/>
                          <a:latin typeface="Calibri" panose="020F0502020204030204" pitchFamily="34" charset="0"/>
                          <a:cs typeface="Calibri" panose="020F0502020204030204" pitchFamily="34" charset="0"/>
                        </a:rPr>
                        <a:t>MALDI-TOF analysis of the macromolecule: it was not possible to study it because it included the analysis matrix.</a:t>
                      </a:r>
                      <a:endParaRPr lang="it-IT" sz="1100" dirty="0">
                        <a:effectLst/>
                        <a:latin typeface="Calibri" panose="020F0502020204030204" pitchFamily="34" charset="0"/>
                        <a:cs typeface="Calibri" panose="020F0502020204030204" pitchFamily="34" charset="0"/>
                      </a:endParaRPr>
                    </a:p>
                    <a:p>
                      <a:pPr algn="l">
                        <a:spcAft>
                          <a:spcPts val="0"/>
                        </a:spcAft>
                      </a:pPr>
                      <a:r>
                        <a:rPr lang="it-IT" sz="1100" dirty="0">
                          <a:effectLst/>
                          <a:latin typeface="Calibri" panose="020F0502020204030204" pitchFamily="34" charset="0"/>
                          <a:cs typeface="Calibri" panose="020F0502020204030204" pitchFamily="34" charset="0"/>
                        </a:rPr>
                        <a:t>"Prion" behavior?</a:t>
                      </a:r>
                    </a:p>
                    <a:p>
                      <a:pPr>
                        <a:spcAft>
                          <a:spcPts val="0"/>
                        </a:spcAft>
                      </a:pPr>
                      <a:r>
                        <a:rPr lang="it-IT" sz="1100" dirty="0">
                          <a:effectLst/>
                          <a:latin typeface="Calibri" panose="020F0502020204030204" pitchFamily="34" charset="0"/>
                          <a:cs typeface="Calibri" panose="020F0502020204030204" pitchFamily="34" charset="0"/>
                        </a:rPr>
                        <a:t> </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en-US" sz="1100" dirty="0">
                          <a:effectLst/>
                          <a:latin typeface="Calibri" panose="020F0502020204030204" pitchFamily="34" charset="0"/>
                          <a:cs typeface="Calibri" panose="020F0502020204030204" pitchFamily="34" charset="0"/>
                        </a:rPr>
                        <a:t>3 out of 6 protein antigens were identified and sequenced.</a:t>
                      </a:r>
                      <a:endParaRPr lang="it-IT" sz="1100" dirty="0">
                        <a:effectLst/>
                        <a:latin typeface="Calibri" panose="020F0502020204030204" pitchFamily="34" charset="0"/>
                        <a:cs typeface="Calibri" panose="020F0502020204030204" pitchFamily="34" charset="0"/>
                      </a:endParaRPr>
                    </a:p>
                    <a:p>
                      <a:pPr>
                        <a:spcAft>
                          <a:spcPts val="0"/>
                        </a:spcAft>
                      </a:pPr>
                      <a:r>
                        <a:rPr lang="en-US" sz="1100" dirty="0">
                          <a:effectLst/>
                          <a:latin typeface="Calibri" panose="020F0502020204030204" pitchFamily="34" charset="0"/>
                          <a:cs typeface="Calibri" panose="020F0502020204030204" pitchFamily="34" charset="0"/>
                        </a:rPr>
                        <a:t>"Prion" behavior? (the antigens aggregate and fall over time becoming insoluble)</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en-US" sz="1100" dirty="0">
                          <a:effectLst/>
                          <a:latin typeface="Calibri" panose="020F0502020204030204" pitchFamily="34" charset="0"/>
                          <a:cs typeface="Calibri" panose="020F0502020204030204" pitchFamily="34" charset="0"/>
                        </a:rPr>
                        <a:t>3 of the 4 attenuated viruses were identified and sequenced. Rubella was detected in a very low number of copies.</a:t>
                      </a:r>
                      <a:endParaRPr lang="it-IT" sz="1100" dirty="0">
                        <a:effectLst/>
                        <a:latin typeface="Calibri" panose="020F0502020204030204" pitchFamily="34" charset="0"/>
                        <a:cs typeface="Calibri" panose="020F0502020204030204" pitchFamily="34" charset="0"/>
                      </a:endParaRPr>
                    </a:p>
                    <a:p>
                      <a:pPr>
                        <a:spcAft>
                          <a:spcPts val="0"/>
                        </a:spcAft>
                      </a:pPr>
                      <a:r>
                        <a:rPr lang="en-US" sz="1100" dirty="0">
                          <a:effectLst/>
                          <a:latin typeface="Calibri" panose="020F0502020204030204" pitchFamily="34" charset="0"/>
                          <a:cs typeface="Calibri" panose="020F0502020204030204" pitchFamily="34" charset="0"/>
                        </a:rPr>
                        <a:t>Varicella, mumps and measles viruses present major mutations probably acquired during attenuation a large number of minor variants (quasispecies)</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en-US" sz="1100" dirty="0">
                          <a:effectLst/>
                          <a:latin typeface="Calibri" panose="020F0502020204030204" pitchFamily="34" charset="0"/>
                          <a:cs typeface="Calibri" panose="020F0502020204030204" pitchFamily="34" charset="0"/>
                        </a:rPr>
                        <a:t>7 of the 9 protein antigens were identified. (strains 11 and 58 are missing)</a:t>
                      </a:r>
                      <a:endParaRPr lang="it-IT" sz="1100" dirty="0">
                        <a:effectLst/>
                        <a:latin typeface="Calibri" panose="020F0502020204030204" pitchFamily="34" charset="0"/>
                        <a:cs typeface="Calibri" panose="020F0502020204030204" pitchFamily="34" charset="0"/>
                      </a:endParaRPr>
                    </a:p>
                    <a:p>
                      <a:pPr>
                        <a:spcAft>
                          <a:spcPts val="0"/>
                        </a:spcAft>
                      </a:pPr>
                      <a:r>
                        <a:rPr lang="en-US" sz="1100" dirty="0">
                          <a:effectLst/>
                          <a:latin typeface="Calibri" panose="020F0502020204030204" pitchFamily="34" charset="0"/>
                          <a:cs typeface="Calibri" panose="020F0502020204030204" pitchFamily="34" charset="0"/>
                        </a:rPr>
                        <a:t>"Prion" behavior? (the antigens aggregate and fall over time becoming insoluble)</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extLst>
                  <a:ext uri="{0D108BD9-81ED-4DB2-BD59-A6C34878D82A}">
                    <a16:rowId xmlns:a16="http://schemas.microsoft.com/office/drawing/2014/main" val="4149248377"/>
                  </a:ext>
                </a:extLst>
              </a:tr>
              <a:tr h="422219">
                <a:tc>
                  <a:txBody>
                    <a:bodyPr/>
                    <a:lstStyle/>
                    <a:p>
                      <a:pPr>
                        <a:spcAft>
                          <a:spcPts val="0"/>
                        </a:spcAft>
                      </a:pPr>
                      <a:r>
                        <a:rPr lang="it-IT" sz="1100" dirty="0">
                          <a:effectLst/>
                          <a:latin typeface="Calibri" panose="020F0502020204030204" pitchFamily="34" charset="0"/>
                          <a:cs typeface="Calibri" panose="020F0502020204030204" pitchFamily="34" charset="0"/>
                        </a:rPr>
                        <a:t>Chemical contaminants (signals)</a:t>
                      </a:r>
                      <a:endParaRPr lang="it-IT"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65 (35% known)</a:t>
                      </a:r>
                    </a:p>
                    <a:p>
                      <a:pPr>
                        <a:spcAft>
                          <a:spcPts val="0"/>
                        </a:spcAft>
                      </a:pPr>
                      <a:r>
                        <a:rPr lang="it-IT" sz="1100" dirty="0">
                          <a:effectLst/>
                          <a:latin typeface="Calibri" panose="020F0502020204030204" pitchFamily="34" charset="0"/>
                          <a:cs typeface="Calibri" panose="020F0502020204030204" pitchFamily="34" charset="0"/>
                        </a:rPr>
                        <a:t>PEG, formic acid</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216 (30% known)</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115-173 (29-43% known</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338 (22% known)</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extLst>
                  <a:ext uri="{0D108BD9-81ED-4DB2-BD59-A6C34878D82A}">
                    <a16:rowId xmlns:a16="http://schemas.microsoft.com/office/drawing/2014/main" val="4096050117"/>
                  </a:ext>
                </a:extLst>
              </a:tr>
              <a:tr h="193536">
                <a:tc>
                  <a:txBody>
                    <a:bodyPr/>
                    <a:lstStyle/>
                    <a:p>
                      <a:pPr>
                        <a:spcAft>
                          <a:spcPts val="0"/>
                        </a:spcAft>
                      </a:pPr>
                      <a:r>
                        <a:rPr lang="it-IT" sz="1100" dirty="0">
                          <a:effectLst/>
                          <a:latin typeface="Calibri" panose="020F0502020204030204" pitchFamily="34" charset="0"/>
                          <a:cs typeface="Calibri" panose="020F0502020204030204" pitchFamily="34" charset="0"/>
                        </a:rPr>
                        <a:t>Chemical toxins</a:t>
                      </a:r>
                      <a:endParaRPr lang="it-IT"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8</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16</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no</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10</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extLst>
                  <a:ext uri="{0D108BD9-81ED-4DB2-BD59-A6C34878D82A}">
                    <a16:rowId xmlns:a16="http://schemas.microsoft.com/office/drawing/2014/main" val="3722325037"/>
                  </a:ext>
                </a:extLst>
              </a:tr>
              <a:tr h="379083">
                <a:tc>
                  <a:txBody>
                    <a:bodyPr/>
                    <a:lstStyle/>
                    <a:p>
                      <a:pPr>
                        <a:spcAft>
                          <a:spcPts val="0"/>
                        </a:spcAft>
                      </a:pPr>
                      <a:r>
                        <a:rPr lang="it-IT" sz="1100" dirty="0">
                          <a:effectLst/>
                          <a:latin typeface="Calibri" panose="020F0502020204030204" pitchFamily="34" charset="0"/>
                          <a:cs typeface="Calibri" panose="020F0502020204030204" pitchFamily="34" charset="0"/>
                        </a:rPr>
                        <a:t>Protein contaminants</a:t>
                      </a:r>
                      <a:endParaRPr lang="it-IT"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no</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no</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Sarcoplasmin calcium-binding protein, Actina e Vimentina</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no</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extLst>
                  <a:ext uri="{0D108BD9-81ED-4DB2-BD59-A6C34878D82A}">
                    <a16:rowId xmlns:a16="http://schemas.microsoft.com/office/drawing/2014/main" val="1209290831"/>
                  </a:ext>
                </a:extLst>
              </a:tr>
              <a:tr h="234910">
                <a:tc>
                  <a:txBody>
                    <a:bodyPr/>
                    <a:lstStyle/>
                    <a:p>
                      <a:pPr>
                        <a:spcAft>
                          <a:spcPts val="0"/>
                        </a:spcAft>
                      </a:pPr>
                      <a:r>
                        <a:rPr lang="it-IT" sz="1100" dirty="0">
                          <a:effectLst/>
                          <a:latin typeface="Calibri" panose="020F0502020204030204" pitchFamily="34" charset="0"/>
                          <a:cs typeface="Calibri" panose="020F0502020204030204" pitchFamily="34" charset="0"/>
                        </a:rPr>
                        <a:t>Free peptide contaminants</a:t>
                      </a:r>
                      <a:endParaRPr lang="it-IT"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16 </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no</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no</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no</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extLst>
                  <a:ext uri="{0D108BD9-81ED-4DB2-BD59-A6C34878D82A}">
                    <a16:rowId xmlns:a16="http://schemas.microsoft.com/office/drawing/2014/main" val="3418195453"/>
                  </a:ext>
                </a:extLst>
              </a:tr>
              <a:tr h="1195527">
                <a:tc>
                  <a:txBody>
                    <a:bodyPr/>
                    <a:lstStyle/>
                    <a:p>
                      <a:pPr>
                        <a:spcAft>
                          <a:spcPts val="0"/>
                        </a:spcAft>
                      </a:pPr>
                      <a:r>
                        <a:rPr lang="en-US" sz="1100" dirty="0">
                          <a:solidFill>
                            <a:srgbClr val="C00000"/>
                          </a:solidFill>
                          <a:effectLst/>
                          <a:latin typeface="Calibri" panose="020F0502020204030204" pitchFamily="34" charset="0"/>
                          <a:cs typeface="Calibri" panose="020F0502020204030204" pitchFamily="34" charset="0"/>
                        </a:rPr>
                        <a:t>Residual DNA / RNA</a:t>
                      </a:r>
                      <a:endParaRPr lang="it-IT" sz="1100" dirty="0">
                        <a:solidFill>
                          <a:srgbClr val="C00000"/>
                        </a:solidFill>
                        <a:effectLst/>
                        <a:latin typeface="Calibri" panose="020F0502020204030204" pitchFamily="34" charset="0"/>
                        <a:cs typeface="Calibri" panose="020F0502020204030204" pitchFamily="34" charset="0"/>
                      </a:endParaRPr>
                    </a:p>
                    <a:p>
                      <a:pPr>
                        <a:spcAft>
                          <a:spcPts val="0"/>
                        </a:spcAft>
                      </a:pPr>
                      <a:r>
                        <a:rPr lang="en-US" sz="1100" dirty="0">
                          <a:solidFill>
                            <a:srgbClr val="C00000"/>
                          </a:solidFill>
                          <a:effectLst/>
                          <a:latin typeface="Calibri" panose="020F0502020204030204" pitchFamily="34" charset="0"/>
                          <a:cs typeface="Calibri" panose="020F0502020204030204" pitchFamily="34" charset="0"/>
                        </a:rPr>
                        <a:t>Coming from the culture cells</a:t>
                      </a:r>
                      <a:endParaRPr lang="it-IT" sz="11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lgn="l">
                        <a:spcAft>
                          <a:spcPts val="0"/>
                        </a:spcAft>
                      </a:pPr>
                      <a:r>
                        <a:rPr lang="en-US" sz="1100" dirty="0">
                          <a:effectLst/>
                          <a:latin typeface="Calibri" panose="020F0502020204030204" pitchFamily="34" charset="0"/>
                          <a:cs typeface="Calibri" panose="020F0502020204030204" pitchFamily="34" charset="0"/>
                        </a:rPr>
                        <a:t>Below the limits of detection of the instrument with standard fluorimetric methods (sensitivity limit 0.1 ng/</a:t>
                      </a:r>
                      <a:r>
                        <a:rPr lang="el-GR" sz="1100" dirty="0">
                          <a:effectLst/>
                          <a:latin typeface="Calibri" panose="020F0502020204030204" pitchFamily="34" charset="0"/>
                          <a:cs typeface="Calibri" panose="020F0502020204030204" pitchFamily="34" charset="0"/>
                        </a:rPr>
                        <a:t>μ</a:t>
                      </a:r>
                      <a:r>
                        <a:rPr lang="en-US" sz="1100" dirty="0">
                          <a:effectLst/>
                          <a:latin typeface="Calibri" panose="020F0502020204030204" pitchFamily="34" charset="0"/>
                          <a:cs typeface="Calibri" panose="020F0502020204030204" pitchFamily="34" charset="0"/>
                        </a:rPr>
                        <a:t>l)</a:t>
                      </a:r>
                    </a:p>
                    <a:p>
                      <a:pPr algn="l">
                        <a:spcAft>
                          <a:spcPts val="0"/>
                        </a:spcAft>
                      </a:pPr>
                      <a:endParaRPr lang="en-US" sz="1100" dirty="0">
                        <a:effectLst/>
                        <a:latin typeface="Calibri" panose="020F0502020204030204" pitchFamily="34" charset="0"/>
                        <a:cs typeface="Calibri" panose="020F0502020204030204" pitchFamily="34" charset="0"/>
                      </a:endParaRPr>
                    </a:p>
                    <a:p>
                      <a:pPr algn="l">
                        <a:spcAft>
                          <a:spcPts val="0"/>
                        </a:spcAft>
                      </a:pPr>
                      <a:r>
                        <a:rPr lang="en-US" sz="1100" dirty="0">
                          <a:effectLst/>
                          <a:latin typeface="Calibri" panose="020F0502020204030204" pitchFamily="34" charset="0"/>
                          <a:cs typeface="Calibri" panose="020F0502020204030204" pitchFamily="34" charset="0"/>
                        </a:rPr>
                        <a:t>Monkey 4.69% (sensitivity library DNA-seq kit 10 pg)</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en-US" sz="1100" dirty="0">
                          <a:effectLst/>
                          <a:latin typeface="Calibri" panose="020F0502020204030204" pitchFamily="34" charset="0"/>
                          <a:cs typeface="Calibri" panose="020F0502020204030204" pitchFamily="34" charset="0"/>
                        </a:rPr>
                        <a:t>DNA 6.88 ng; RNA 100.8 ng; DNA and RNA from bacterial cultures.  DNA / RNA of monkeys (Vero cells) and primates.</a:t>
                      </a:r>
                    </a:p>
                    <a:p>
                      <a:pPr>
                        <a:spcAft>
                          <a:spcPts val="0"/>
                        </a:spcAft>
                      </a:pPr>
                      <a:r>
                        <a:rPr lang="en-US" sz="1100" dirty="0">
                          <a:effectLst/>
                          <a:latin typeface="Calibri" panose="020F0502020204030204" pitchFamily="34" charset="0"/>
                          <a:cs typeface="Calibri" panose="020F0502020204030204" pitchFamily="34" charset="0"/>
                        </a:rPr>
                        <a:t>Poliovirus 1 and 2</a:t>
                      </a:r>
                    </a:p>
                    <a:p>
                      <a:pPr>
                        <a:spcAft>
                          <a:spcPts val="0"/>
                        </a:spcAft>
                      </a:pPr>
                      <a:endParaRPr lang="en-US" sz="1100" dirty="0">
                        <a:effectLst/>
                        <a:latin typeface="Calibri" panose="020F0502020204030204" pitchFamily="34" charset="0"/>
                        <a:cs typeface="Calibri" panose="020F0502020204030204" pitchFamily="34" charset="0"/>
                      </a:endParaRPr>
                    </a:p>
                    <a:p>
                      <a:pPr>
                        <a:spcAft>
                          <a:spcPts val="0"/>
                        </a:spcAft>
                      </a:pPr>
                      <a:r>
                        <a:rPr lang="en-US" sz="1100" dirty="0">
                          <a:effectLst/>
                          <a:latin typeface="Calibri" panose="020F0502020204030204" pitchFamily="34" charset="0"/>
                          <a:cs typeface="Calibri" panose="020F0502020204030204" pitchFamily="34" charset="0"/>
                        </a:rPr>
                        <a:t>The material found was in traces and degraded</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en-US" sz="1100" dirty="0">
                          <a:effectLst/>
                          <a:latin typeface="Calibri" panose="020F0502020204030204" pitchFamily="34" charset="0"/>
                          <a:cs typeface="Calibri" panose="020F0502020204030204" pitchFamily="34" charset="0"/>
                        </a:rPr>
                        <a:t>Total DNA: 1.7-3.7 µg / dose of which 80% human (human fetal DNA / RNA from the MRC-5 cell line).</a:t>
                      </a:r>
                      <a:endParaRPr lang="it-IT" sz="1100" dirty="0">
                        <a:effectLst/>
                        <a:latin typeface="Calibri" panose="020F0502020204030204" pitchFamily="34" charset="0"/>
                        <a:cs typeface="Calibri" panose="020F0502020204030204" pitchFamily="34" charset="0"/>
                      </a:endParaRPr>
                    </a:p>
                    <a:p>
                      <a:pPr>
                        <a:spcAft>
                          <a:spcPts val="0"/>
                        </a:spcAft>
                      </a:pPr>
                      <a:r>
                        <a:rPr lang="it-IT" sz="1100" dirty="0">
                          <a:effectLst/>
                          <a:latin typeface="Calibri" panose="020F0502020204030204" pitchFamily="34" charset="0"/>
                          <a:cs typeface="Calibri" panose="020F0502020204030204" pitchFamily="34" charset="0"/>
                        </a:rPr>
                        <a:t>Other DNA: chicken</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en-US" sz="1100" dirty="0">
                          <a:effectLst/>
                          <a:latin typeface="Calibri" panose="020F0502020204030204" pitchFamily="34" charset="0"/>
                          <a:cs typeface="Calibri" panose="020F0502020204030204" pitchFamily="34" charset="0"/>
                        </a:rPr>
                        <a:t>DNA below the limits of detection of the instrument with standard fluorimetric methods (sensitivity limit 0.1 ng/</a:t>
                      </a:r>
                      <a:r>
                        <a:rPr lang="el-GR" sz="1100" dirty="0">
                          <a:effectLst/>
                          <a:latin typeface="Calibri" panose="020F0502020204030204" pitchFamily="34" charset="0"/>
                          <a:cs typeface="Calibri" panose="020F0502020204030204" pitchFamily="34" charset="0"/>
                        </a:rPr>
                        <a:t>μ</a:t>
                      </a:r>
                      <a:r>
                        <a:rPr lang="en-US" sz="1100" dirty="0">
                          <a:effectLst/>
                          <a:latin typeface="Calibri" panose="020F0502020204030204" pitchFamily="34" charset="0"/>
                          <a:cs typeface="Calibri" panose="020F0502020204030204" pitchFamily="34" charset="0"/>
                        </a:rPr>
                        <a:t>l)</a:t>
                      </a:r>
                    </a:p>
                    <a:p>
                      <a:pPr>
                        <a:spcAft>
                          <a:spcPts val="0"/>
                        </a:spcAft>
                      </a:pPr>
                      <a:r>
                        <a:rPr lang="en-US" sz="1100" dirty="0">
                          <a:effectLst/>
                          <a:latin typeface="Calibri" panose="020F0502020204030204" pitchFamily="34" charset="0"/>
                          <a:cs typeface="Calibri" panose="020F0502020204030204" pitchFamily="34" charset="0"/>
                        </a:rPr>
                        <a:t>Human and mouse DNA (in traces)</a:t>
                      </a:r>
                    </a:p>
                    <a:p>
                      <a:pPr>
                        <a:spcAft>
                          <a:spcPts val="0"/>
                        </a:spcAft>
                      </a:pPr>
                      <a:endParaRPr lang="en-US" sz="1100" dirty="0">
                        <a:effectLst/>
                        <a:latin typeface="Calibri" panose="020F0502020204030204" pitchFamily="34" charset="0"/>
                        <a:cs typeface="Calibri" panose="020F0502020204030204" pitchFamily="34" charset="0"/>
                      </a:endParaRPr>
                    </a:p>
                    <a:p>
                      <a:pPr>
                        <a:spcAft>
                          <a:spcPts val="0"/>
                        </a:spcAft>
                      </a:pPr>
                      <a:r>
                        <a:rPr lang="en-US" sz="1100" dirty="0">
                          <a:effectLst/>
                          <a:latin typeface="Calibri" panose="020F0502020204030204" pitchFamily="34" charset="0"/>
                          <a:cs typeface="Calibri" panose="020F0502020204030204" pitchFamily="34" charset="0"/>
                        </a:rPr>
                        <a:t>RNA 8.732 ng</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extLst>
                  <a:ext uri="{0D108BD9-81ED-4DB2-BD59-A6C34878D82A}">
                    <a16:rowId xmlns:a16="http://schemas.microsoft.com/office/drawing/2014/main" val="968026961"/>
                  </a:ext>
                </a:extLst>
              </a:tr>
              <a:tr h="1365599">
                <a:tc>
                  <a:txBody>
                    <a:bodyPr/>
                    <a:lstStyle/>
                    <a:p>
                      <a:pPr>
                        <a:spcAft>
                          <a:spcPts val="0"/>
                        </a:spcAft>
                      </a:pPr>
                      <a:r>
                        <a:rPr lang="it-IT" sz="1100" dirty="0">
                          <a:solidFill>
                            <a:srgbClr val="C00000"/>
                          </a:solidFill>
                          <a:effectLst/>
                          <a:latin typeface="Calibri" panose="020F0502020204030204" pitchFamily="34" charset="0"/>
                          <a:cs typeface="Calibri" panose="020F0502020204030204" pitchFamily="34" charset="0"/>
                        </a:rPr>
                        <a:t>Adventitious viruses</a:t>
                      </a:r>
                      <a:endParaRPr lang="it-IT" sz="11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no</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en-US" sz="1100" dirty="0">
                          <a:effectLst/>
                          <a:latin typeface="Calibri" panose="020F0502020204030204" pitchFamily="34" charset="0"/>
                          <a:cs typeface="Calibri" panose="020F0502020204030204" pitchFamily="34" charset="0"/>
                        </a:rPr>
                        <a:t>Tetanus phage</a:t>
                      </a:r>
                      <a:endParaRPr lang="it-IT" sz="1100" dirty="0">
                        <a:effectLst/>
                        <a:latin typeface="Calibri" panose="020F0502020204030204" pitchFamily="34" charset="0"/>
                        <a:cs typeface="Calibri" panose="020F0502020204030204" pitchFamily="34" charset="0"/>
                      </a:endParaRPr>
                    </a:p>
                    <a:p>
                      <a:pPr>
                        <a:spcAft>
                          <a:spcPts val="0"/>
                        </a:spcAft>
                      </a:pPr>
                      <a:r>
                        <a:rPr lang="en-US" sz="1100" dirty="0">
                          <a:effectLst/>
                          <a:latin typeface="Calibri" panose="020F0502020204030204" pitchFamily="34" charset="0"/>
                          <a:cs typeface="Calibri" panose="020F0502020204030204" pitchFamily="34" charset="0"/>
                        </a:rPr>
                        <a:t>Vectors used for cloning</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en-US" sz="1100" dirty="0">
                          <a:effectLst/>
                          <a:latin typeface="Calibri" panose="020F0502020204030204" pitchFamily="34" charset="0"/>
                          <a:cs typeface="Calibri" panose="020F0502020204030204" pitchFamily="34" charset="0"/>
                        </a:rPr>
                        <a:t>Human endogenous retrovirus K</a:t>
                      </a:r>
                      <a:endParaRPr lang="it-IT" sz="1100" dirty="0">
                        <a:effectLst/>
                        <a:latin typeface="Calibri" panose="020F0502020204030204" pitchFamily="34" charset="0"/>
                        <a:cs typeface="Calibri" panose="020F0502020204030204" pitchFamily="34" charset="0"/>
                      </a:endParaRPr>
                    </a:p>
                    <a:p>
                      <a:pPr>
                        <a:spcAft>
                          <a:spcPts val="0"/>
                        </a:spcAft>
                      </a:pPr>
                      <a:r>
                        <a:rPr lang="en-US" sz="1100" dirty="0">
                          <a:effectLst/>
                          <a:latin typeface="Calibri" panose="020F0502020204030204" pitchFamily="34" charset="0"/>
                          <a:cs typeface="Calibri" panose="020F0502020204030204" pitchFamily="34" charset="0"/>
                        </a:rPr>
                        <a:t>Avian leukosis virus</a:t>
                      </a:r>
                      <a:endParaRPr lang="it-IT" sz="1100" dirty="0">
                        <a:effectLst/>
                        <a:latin typeface="Calibri" panose="020F0502020204030204" pitchFamily="34" charset="0"/>
                        <a:cs typeface="Calibri" panose="020F0502020204030204" pitchFamily="34" charset="0"/>
                      </a:endParaRPr>
                    </a:p>
                    <a:p>
                      <a:pPr>
                        <a:spcAft>
                          <a:spcPts val="0"/>
                        </a:spcAft>
                      </a:pPr>
                      <a:r>
                        <a:rPr lang="en-US" sz="1100" dirty="0">
                          <a:effectLst/>
                          <a:latin typeface="Calibri" panose="020F0502020204030204" pitchFamily="34" charset="0"/>
                          <a:cs typeface="Calibri" panose="020F0502020204030204" pitchFamily="34" charset="0"/>
                        </a:rPr>
                        <a:t>HERV-H/env62</a:t>
                      </a:r>
                      <a:endParaRPr lang="it-IT" sz="1100" dirty="0">
                        <a:effectLst/>
                        <a:latin typeface="Calibri" panose="020F0502020204030204" pitchFamily="34" charset="0"/>
                        <a:cs typeface="Calibri" panose="020F0502020204030204" pitchFamily="34" charset="0"/>
                      </a:endParaRPr>
                    </a:p>
                    <a:p>
                      <a:pPr>
                        <a:spcAft>
                          <a:spcPts val="0"/>
                        </a:spcAft>
                      </a:pPr>
                      <a:r>
                        <a:rPr lang="en-US" sz="1100" dirty="0">
                          <a:effectLst/>
                          <a:latin typeface="Calibri" panose="020F0502020204030204" pitchFamily="34" charset="0"/>
                          <a:cs typeface="Calibri" panose="020F0502020204030204" pitchFamily="34" charset="0"/>
                        </a:rPr>
                        <a:t> </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Molluscum contagious virus</a:t>
                      </a:r>
                    </a:p>
                    <a:p>
                      <a:pPr>
                        <a:spcAft>
                          <a:spcPts val="0"/>
                        </a:spcAft>
                      </a:pPr>
                      <a:r>
                        <a:rPr lang="it-IT" sz="1100" dirty="0">
                          <a:effectLst/>
                          <a:latin typeface="Calibri" panose="020F0502020204030204" pitchFamily="34" charset="0"/>
                          <a:cs typeface="Calibri" panose="020F0502020204030204" pitchFamily="34" charset="0"/>
                        </a:rPr>
                        <a:t>(Myoviridae) Fagi </a:t>
                      </a:r>
                    </a:p>
                    <a:p>
                      <a:pPr>
                        <a:spcAft>
                          <a:spcPts val="0"/>
                        </a:spcAft>
                      </a:pPr>
                      <a:r>
                        <a:rPr lang="it-IT" sz="1100" dirty="0">
                          <a:effectLst/>
                          <a:latin typeface="Calibri" panose="020F0502020204030204" pitchFamily="34" charset="0"/>
                          <a:cs typeface="Calibri" panose="020F0502020204030204" pitchFamily="34" charset="0"/>
                        </a:rPr>
                        <a:t>Retrovirus (DNA): </a:t>
                      </a:r>
                    </a:p>
                    <a:p>
                      <a:pPr>
                        <a:spcAft>
                          <a:spcPts val="0"/>
                        </a:spcAft>
                      </a:pPr>
                      <a:r>
                        <a:rPr lang="it-IT" sz="1100" dirty="0">
                          <a:effectLst/>
                          <a:latin typeface="Calibri" panose="020F0502020204030204" pitchFamily="34" charset="0"/>
                          <a:cs typeface="Calibri" panose="020F0502020204030204" pitchFamily="34" charset="0"/>
                        </a:rPr>
                        <a:t>Murine leukemia virus</a:t>
                      </a:r>
                    </a:p>
                    <a:p>
                      <a:pPr>
                        <a:spcAft>
                          <a:spcPts val="0"/>
                        </a:spcAft>
                      </a:pPr>
                      <a:r>
                        <a:rPr lang="en-US" sz="1100" dirty="0">
                          <a:effectLst/>
                          <a:latin typeface="Calibri" panose="020F0502020204030204" pitchFamily="34" charset="0"/>
                          <a:cs typeface="Calibri" panose="020F0502020204030204" pitchFamily="34" charset="0"/>
                        </a:rPr>
                        <a:t>Human endogenous retrovirus K</a:t>
                      </a:r>
                      <a:endParaRPr lang="it-IT" sz="1100" dirty="0">
                        <a:effectLst/>
                        <a:latin typeface="Calibri" panose="020F0502020204030204" pitchFamily="34" charset="0"/>
                        <a:cs typeface="Calibri" panose="020F0502020204030204" pitchFamily="34" charset="0"/>
                      </a:endParaRPr>
                    </a:p>
                    <a:p>
                      <a:pPr>
                        <a:spcAft>
                          <a:spcPts val="0"/>
                        </a:spcAft>
                      </a:pPr>
                      <a:r>
                        <a:rPr lang="en-US" sz="1100" dirty="0">
                          <a:effectLst/>
                          <a:latin typeface="Calibri" panose="020F0502020204030204" pitchFamily="34" charset="0"/>
                          <a:cs typeface="Calibri" panose="020F0502020204030204" pitchFamily="34" charset="0"/>
                        </a:rPr>
                        <a:t>Retrovirus (RNA):</a:t>
                      </a:r>
                      <a:endParaRPr lang="it-IT" sz="1100" dirty="0">
                        <a:effectLst/>
                        <a:latin typeface="Calibri" panose="020F0502020204030204" pitchFamily="34" charset="0"/>
                        <a:cs typeface="Calibri" panose="020F0502020204030204" pitchFamily="34" charset="0"/>
                      </a:endParaRPr>
                    </a:p>
                    <a:p>
                      <a:pPr>
                        <a:spcAft>
                          <a:spcPts val="0"/>
                        </a:spcAft>
                      </a:pPr>
                      <a:r>
                        <a:rPr lang="it-IT" sz="1100" dirty="0">
                          <a:effectLst/>
                          <a:latin typeface="Calibri" panose="020F0502020204030204" pitchFamily="34" charset="0"/>
                          <a:cs typeface="Calibri" panose="020F0502020204030204" pitchFamily="34" charset="0"/>
                        </a:rPr>
                        <a:t>Murine leukemia virus</a:t>
                      </a:r>
                    </a:p>
                    <a:p>
                      <a:pPr>
                        <a:spcAft>
                          <a:spcPts val="0"/>
                        </a:spcAft>
                      </a:pPr>
                      <a:r>
                        <a:rPr lang="en-US" sz="1100" dirty="0">
                          <a:effectLst/>
                          <a:latin typeface="Calibri" panose="020F0502020204030204" pitchFamily="34" charset="0"/>
                          <a:cs typeface="Calibri" panose="020F0502020204030204" pitchFamily="34" charset="0"/>
                        </a:rPr>
                        <a:t> </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extLst>
                  <a:ext uri="{0D108BD9-81ED-4DB2-BD59-A6C34878D82A}">
                    <a16:rowId xmlns:a16="http://schemas.microsoft.com/office/drawing/2014/main" val="966514889"/>
                  </a:ext>
                </a:extLst>
              </a:tr>
              <a:tr h="381970">
                <a:tc>
                  <a:txBody>
                    <a:bodyPr/>
                    <a:lstStyle/>
                    <a:p>
                      <a:pPr>
                        <a:spcAft>
                          <a:spcPts val="0"/>
                        </a:spcAft>
                      </a:pPr>
                      <a:r>
                        <a:rPr lang="it-IT" sz="1100" dirty="0">
                          <a:solidFill>
                            <a:srgbClr val="C00000"/>
                          </a:solidFill>
                          <a:effectLst/>
                          <a:latin typeface="Calibri" panose="020F0502020204030204" pitchFamily="34" charset="0"/>
                          <a:cs typeface="Calibri" panose="020F0502020204030204" pitchFamily="34" charset="0"/>
                        </a:rPr>
                        <a:t>Other microbial contaminants</a:t>
                      </a:r>
                      <a:endParaRPr lang="it-IT" sz="11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no</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no</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no</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Saccharomyces and its viruses</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extLst>
                  <a:ext uri="{0D108BD9-81ED-4DB2-BD59-A6C34878D82A}">
                    <a16:rowId xmlns:a16="http://schemas.microsoft.com/office/drawing/2014/main" val="4179879528"/>
                  </a:ext>
                </a:extLst>
              </a:tr>
              <a:tr h="707266">
                <a:tc>
                  <a:txBody>
                    <a:bodyPr/>
                    <a:lstStyle/>
                    <a:p>
                      <a:pPr>
                        <a:spcAft>
                          <a:spcPts val="0"/>
                        </a:spcAft>
                      </a:pPr>
                      <a:r>
                        <a:rPr lang="en-US" sz="1100" dirty="0">
                          <a:solidFill>
                            <a:srgbClr val="C00000"/>
                          </a:solidFill>
                          <a:effectLst/>
                          <a:latin typeface="Calibri" panose="020F0502020204030204" pitchFamily="34" charset="0"/>
                          <a:cs typeface="Calibri" panose="020F0502020204030204" pitchFamily="34" charset="0"/>
                        </a:rPr>
                        <a:t>Processing residues of genetic material</a:t>
                      </a:r>
                      <a:endParaRPr lang="it-IT" sz="11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no</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no</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it-IT" sz="1100" dirty="0">
                          <a:effectLst/>
                          <a:latin typeface="Calibri" panose="020F0502020204030204" pitchFamily="34" charset="0"/>
                          <a:cs typeface="Calibri" panose="020F0502020204030204" pitchFamily="34" charset="0"/>
                        </a:rPr>
                        <a:t>no</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en-US" sz="1100" dirty="0">
                          <a:effectLst/>
                          <a:latin typeface="Calibri" panose="020F0502020204030204" pitchFamily="34" charset="0"/>
                          <a:cs typeface="Calibri" panose="020F0502020204030204" pitchFamily="34" charset="0"/>
                        </a:rPr>
                        <a:t>DNA: L1 fragments (missing the 58 strain; presence 20)</a:t>
                      </a:r>
                      <a:endParaRPr lang="it-IT" sz="1100" dirty="0">
                        <a:effectLst/>
                        <a:latin typeface="Calibri" panose="020F0502020204030204" pitchFamily="34" charset="0"/>
                        <a:cs typeface="Calibri" panose="020F0502020204030204" pitchFamily="34" charset="0"/>
                      </a:endParaRPr>
                    </a:p>
                    <a:p>
                      <a:pPr>
                        <a:spcAft>
                          <a:spcPts val="0"/>
                        </a:spcAft>
                      </a:pPr>
                      <a:r>
                        <a:rPr lang="en-US" sz="1100" dirty="0">
                          <a:effectLst/>
                          <a:latin typeface="Calibri" panose="020F0502020204030204" pitchFamily="34" charset="0"/>
                          <a:cs typeface="Calibri" panose="020F0502020204030204" pitchFamily="34" charset="0"/>
                        </a:rPr>
                        <a:t>The L1 18, 16, 6 (RNA) fragments were sequenced</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extLst>
                  <a:ext uri="{0D108BD9-81ED-4DB2-BD59-A6C34878D82A}">
                    <a16:rowId xmlns:a16="http://schemas.microsoft.com/office/drawing/2014/main" val="533753098"/>
                  </a:ext>
                </a:extLst>
              </a:tr>
              <a:tr h="383718">
                <a:tc>
                  <a:txBody>
                    <a:bodyPr/>
                    <a:lstStyle/>
                    <a:p>
                      <a:pPr>
                        <a:spcAft>
                          <a:spcPts val="0"/>
                        </a:spcAft>
                      </a:pPr>
                      <a:r>
                        <a:rPr lang="it-IT" sz="1100" dirty="0">
                          <a:solidFill>
                            <a:srgbClr val="0063AB"/>
                          </a:solidFill>
                          <a:effectLst/>
                          <a:latin typeface="Calibri" panose="020F0502020204030204" pitchFamily="34" charset="0"/>
                          <a:cs typeface="Calibri" panose="020F0502020204030204" pitchFamily="34" charset="0"/>
                        </a:rPr>
                        <a:t>Metals </a:t>
                      </a:r>
                    </a:p>
                    <a:p>
                      <a:pPr>
                        <a:spcAft>
                          <a:spcPts val="0"/>
                        </a:spcAft>
                      </a:pPr>
                      <a:r>
                        <a:rPr lang="it-IT" sz="1100" dirty="0">
                          <a:effectLst/>
                          <a:latin typeface="Calibri" panose="020F0502020204030204" pitchFamily="34" charset="0"/>
                          <a:cs typeface="Calibri" panose="020F0502020204030204" pitchFamily="34" charset="0"/>
                        </a:rPr>
                        <a:t> </a:t>
                      </a:r>
                      <a:endParaRPr lang="it-IT"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en-US" sz="1100" dirty="0">
                          <a:effectLst/>
                          <a:latin typeface="Calibri" panose="020F0502020204030204" pitchFamily="34" charset="0"/>
                          <a:cs typeface="Calibri" panose="020F0502020204030204" pitchFamily="34" charset="0"/>
                        </a:rPr>
                        <a:t>Aluminum equal to 723.5 </a:t>
                      </a:r>
                      <a:r>
                        <a:rPr lang="it-IT" sz="1100" dirty="0">
                          <a:effectLst/>
                          <a:latin typeface="Calibri" panose="020F0502020204030204" pitchFamily="34" charset="0"/>
                          <a:cs typeface="Calibri" panose="020F0502020204030204" pitchFamily="34" charset="0"/>
                        </a:rPr>
                        <a:t>μ</a:t>
                      </a:r>
                      <a:r>
                        <a:rPr lang="en-US" sz="1100" dirty="0">
                          <a:effectLst/>
                          <a:latin typeface="Calibri" panose="020F0502020204030204" pitchFamily="34" charset="0"/>
                          <a:cs typeface="Calibri" panose="020F0502020204030204" pitchFamily="34" charset="0"/>
                        </a:rPr>
                        <a:t>g ± 130 </a:t>
                      </a:r>
                      <a:r>
                        <a:rPr lang="it-IT" sz="1100" dirty="0">
                          <a:effectLst/>
                          <a:latin typeface="Calibri" panose="020F0502020204030204" pitchFamily="34" charset="0"/>
                          <a:cs typeface="Calibri" panose="020F0502020204030204" pitchFamily="34" charset="0"/>
                        </a:rPr>
                        <a:t>μ</a:t>
                      </a:r>
                      <a:r>
                        <a:rPr lang="en-US" sz="1100" dirty="0">
                          <a:effectLst/>
                          <a:latin typeface="Calibri" panose="020F0502020204030204" pitchFamily="34" charset="0"/>
                          <a:cs typeface="Calibri" panose="020F0502020204030204" pitchFamily="34" charset="0"/>
                        </a:rPr>
                        <a:t>g / dose</a:t>
                      </a:r>
                      <a:endParaRPr lang="it-IT" sz="1100" dirty="0">
                        <a:effectLst/>
                        <a:latin typeface="Calibri" panose="020F0502020204030204" pitchFamily="34" charset="0"/>
                        <a:cs typeface="Calibri" panose="020F0502020204030204" pitchFamily="34" charset="0"/>
                      </a:endParaRPr>
                    </a:p>
                    <a:p>
                      <a:pPr>
                        <a:spcAft>
                          <a:spcPts val="0"/>
                        </a:spcAft>
                      </a:pPr>
                      <a:r>
                        <a:rPr lang="en-US" sz="1100" dirty="0">
                          <a:effectLst/>
                          <a:latin typeface="Calibri" panose="020F0502020204030204" pitchFamily="34" charset="0"/>
                          <a:cs typeface="Calibri" panose="020F0502020204030204" pitchFamily="34" charset="0"/>
                        </a:rPr>
                        <a:t>Other metals below 5ng / dose</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en-US" sz="1100" dirty="0">
                          <a:effectLst/>
                          <a:latin typeface="Calibri" panose="020F0502020204030204" pitchFamily="34" charset="0"/>
                          <a:cs typeface="Calibri" panose="020F0502020204030204" pitchFamily="34" charset="0"/>
                        </a:rPr>
                        <a:t>Aluminum 546 </a:t>
                      </a:r>
                      <a:r>
                        <a:rPr lang="it-IT" sz="1100" dirty="0">
                          <a:effectLst/>
                          <a:latin typeface="Calibri" panose="020F0502020204030204" pitchFamily="34" charset="0"/>
                          <a:cs typeface="Calibri" panose="020F0502020204030204" pitchFamily="34" charset="0"/>
                        </a:rPr>
                        <a:t>μ</a:t>
                      </a:r>
                      <a:r>
                        <a:rPr lang="en-US" sz="1100" dirty="0">
                          <a:effectLst/>
                          <a:latin typeface="Calibri" panose="020F0502020204030204" pitchFamily="34" charset="0"/>
                          <a:cs typeface="Calibri" panose="020F0502020204030204" pitchFamily="34" charset="0"/>
                        </a:rPr>
                        <a:t>g ± 98.5 </a:t>
                      </a:r>
                      <a:r>
                        <a:rPr lang="it-IT" sz="1100" dirty="0">
                          <a:effectLst/>
                          <a:latin typeface="Calibri" panose="020F0502020204030204" pitchFamily="34" charset="0"/>
                          <a:cs typeface="Calibri" panose="020F0502020204030204" pitchFamily="34" charset="0"/>
                        </a:rPr>
                        <a:t>μ</a:t>
                      </a:r>
                      <a:r>
                        <a:rPr lang="en-US" sz="1100" dirty="0">
                          <a:effectLst/>
                          <a:latin typeface="Calibri" panose="020F0502020204030204" pitchFamily="34" charset="0"/>
                          <a:cs typeface="Calibri" panose="020F0502020204030204" pitchFamily="34" charset="0"/>
                        </a:rPr>
                        <a:t>g / dose</a:t>
                      </a:r>
                      <a:endParaRPr lang="it-IT" sz="1100" dirty="0">
                        <a:effectLst/>
                        <a:latin typeface="Calibri" panose="020F0502020204030204" pitchFamily="34" charset="0"/>
                        <a:cs typeface="Calibri" panose="020F0502020204030204" pitchFamily="34" charset="0"/>
                      </a:endParaRPr>
                    </a:p>
                    <a:p>
                      <a:pPr>
                        <a:spcAft>
                          <a:spcPts val="0"/>
                        </a:spcAft>
                      </a:pPr>
                      <a:r>
                        <a:rPr lang="en-US" sz="1100" dirty="0">
                          <a:effectLst/>
                          <a:latin typeface="Calibri" panose="020F0502020204030204" pitchFamily="34" charset="0"/>
                          <a:cs typeface="Calibri" panose="020F0502020204030204" pitchFamily="34" charset="0"/>
                        </a:rPr>
                        <a:t>Other metals below 5ng / dose</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en-US" sz="1100" dirty="0">
                          <a:effectLst/>
                          <a:latin typeface="Calibri" panose="020F0502020204030204" pitchFamily="34" charset="0"/>
                          <a:cs typeface="Calibri" panose="020F0502020204030204" pitchFamily="34" charset="0"/>
                        </a:rPr>
                        <a:t>Aluminum equal to 0.8 </a:t>
                      </a:r>
                      <a:r>
                        <a:rPr lang="it-IT" sz="1100" dirty="0">
                          <a:effectLst/>
                          <a:latin typeface="Calibri" panose="020F0502020204030204" pitchFamily="34" charset="0"/>
                          <a:cs typeface="Calibri" panose="020F0502020204030204" pitchFamily="34" charset="0"/>
                        </a:rPr>
                        <a:t>μ</a:t>
                      </a:r>
                      <a:r>
                        <a:rPr lang="en-US" sz="1100" dirty="0">
                          <a:effectLst/>
                          <a:latin typeface="Calibri" panose="020F0502020204030204" pitchFamily="34" charset="0"/>
                          <a:cs typeface="Calibri" panose="020F0502020204030204" pitchFamily="34" charset="0"/>
                        </a:rPr>
                        <a:t>g ± 0.15 </a:t>
                      </a:r>
                      <a:r>
                        <a:rPr lang="it-IT" sz="1100" dirty="0">
                          <a:effectLst/>
                          <a:latin typeface="Calibri" panose="020F0502020204030204" pitchFamily="34" charset="0"/>
                          <a:cs typeface="Calibri" panose="020F0502020204030204" pitchFamily="34" charset="0"/>
                        </a:rPr>
                        <a:t>μ</a:t>
                      </a:r>
                      <a:r>
                        <a:rPr lang="en-US" sz="1100" dirty="0">
                          <a:effectLst/>
                          <a:latin typeface="Calibri" panose="020F0502020204030204" pitchFamily="34" charset="0"/>
                          <a:cs typeface="Calibri" panose="020F0502020204030204" pitchFamily="34" charset="0"/>
                        </a:rPr>
                        <a:t>g / dose</a:t>
                      </a:r>
                      <a:endParaRPr lang="it-IT" sz="1100" dirty="0">
                        <a:effectLst/>
                        <a:latin typeface="Calibri" panose="020F0502020204030204" pitchFamily="34" charset="0"/>
                        <a:cs typeface="Calibri" panose="020F0502020204030204" pitchFamily="34" charset="0"/>
                      </a:endParaRPr>
                    </a:p>
                    <a:p>
                      <a:pPr>
                        <a:spcAft>
                          <a:spcPts val="0"/>
                        </a:spcAft>
                      </a:pPr>
                      <a:r>
                        <a:rPr lang="en-US" sz="1100" dirty="0">
                          <a:effectLst/>
                          <a:latin typeface="Calibri" panose="020F0502020204030204" pitchFamily="34" charset="0"/>
                          <a:cs typeface="Calibri" panose="020F0502020204030204" pitchFamily="34" charset="0"/>
                        </a:rPr>
                        <a:t>Other metals below 5ng / dose</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tc>
                  <a:txBody>
                    <a:bodyPr/>
                    <a:lstStyle/>
                    <a:p>
                      <a:pPr>
                        <a:spcAft>
                          <a:spcPts val="0"/>
                        </a:spcAft>
                      </a:pPr>
                      <a:r>
                        <a:rPr lang="en-US" sz="1100" dirty="0">
                          <a:effectLst/>
                          <a:latin typeface="Calibri" panose="020F0502020204030204" pitchFamily="34" charset="0"/>
                          <a:cs typeface="Calibri" panose="020F0502020204030204" pitchFamily="34" charset="0"/>
                        </a:rPr>
                        <a:t>Aluminum equal to 416 </a:t>
                      </a:r>
                      <a:r>
                        <a:rPr lang="it-IT" sz="1100" dirty="0">
                          <a:effectLst/>
                          <a:latin typeface="Calibri" panose="020F0502020204030204" pitchFamily="34" charset="0"/>
                          <a:cs typeface="Calibri" panose="020F0502020204030204" pitchFamily="34" charset="0"/>
                        </a:rPr>
                        <a:t>μ</a:t>
                      </a:r>
                      <a:r>
                        <a:rPr lang="en-US" sz="1100" dirty="0">
                          <a:effectLst/>
                          <a:latin typeface="Calibri" panose="020F0502020204030204" pitchFamily="34" charset="0"/>
                          <a:cs typeface="Calibri" panose="020F0502020204030204" pitchFamily="34" charset="0"/>
                        </a:rPr>
                        <a:t>g ± 75 </a:t>
                      </a:r>
                      <a:r>
                        <a:rPr lang="it-IT" sz="1100" dirty="0">
                          <a:effectLst/>
                          <a:latin typeface="Calibri" panose="020F0502020204030204" pitchFamily="34" charset="0"/>
                          <a:cs typeface="Calibri" panose="020F0502020204030204" pitchFamily="34" charset="0"/>
                        </a:rPr>
                        <a:t>μ</a:t>
                      </a:r>
                      <a:r>
                        <a:rPr lang="en-US" sz="1100" dirty="0">
                          <a:effectLst/>
                          <a:latin typeface="Calibri" panose="020F0502020204030204" pitchFamily="34" charset="0"/>
                          <a:cs typeface="Calibri" panose="020F0502020204030204" pitchFamily="34" charset="0"/>
                        </a:rPr>
                        <a:t>g / dose</a:t>
                      </a:r>
                      <a:endParaRPr lang="it-IT" sz="1100" dirty="0">
                        <a:effectLst/>
                        <a:latin typeface="Calibri" panose="020F0502020204030204" pitchFamily="34" charset="0"/>
                        <a:cs typeface="Calibri" panose="020F0502020204030204" pitchFamily="34" charset="0"/>
                      </a:endParaRPr>
                    </a:p>
                    <a:p>
                      <a:pPr>
                        <a:spcAft>
                          <a:spcPts val="0"/>
                        </a:spcAft>
                      </a:pPr>
                      <a:r>
                        <a:rPr lang="en-US" sz="1100" dirty="0">
                          <a:effectLst/>
                          <a:latin typeface="Calibri" panose="020F0502020204030204" pitchFamily="34" charset="0"/>
                          <a:cs typeface="Calibri" panose="020F0502020204030204" pitchFamily="34" charset="0"/>
                        </a:rPr>
                        <a:t>Other metals below 5ng / dose</a:t>
                      </a:r>
                      <a:endParaRPr lang="it-IT"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9805" marR="19805" marT="4951" marB="0"/>
                </a:tc>
                <a:extLst>
                  <a:ext uri="{0D108BD9-81ED-4DB2-BD59-A6C34878D82A}">
                    <a16:rowId xmlns:a16="http://schemas.microsoft.com/office/drawing/2014/main" val="1521253798"/>
                  </a:ext>
                </a:extLst>
              </a:tr>
            </a:tbl>
          </a:graphicData>
        </a:graphic>
      </p:graphicFrame>
      <p:sp>
        <p:nvSpPr>
          <p:cNvPr id="9" name="Rettangolo 8">
            <a:extLst>
              <a:ext uri="{FF2B5EF4-FFF2-40B4-BE49-F238E27FC236}">
                <a16:creationId xmlns:a16="http://schemas.microsoft.com/office/drawing/2014/main" id="{BDBA0530-D75F-4F46-8B71-1E8123B9005C}"/>
              </a:ext>
            </a:extLst>
          </p:cNvPr>
          <p:cNvSpPr/>
          <p:nvPr/>
        </p:nvSpPr>
        <p:spPr>
          <a:xfrm>
            <a:off x="2" y="6536770"/>
            <a:ext cx="12192000" cy="230832"/>
          </a:xfrm>
          <a:prstGeom prst="rect">
            <a:avLst/>
          </a:prstGeom>
        </p:spPr>
        <p:txBody>
          <a:bodyPr wrap="square">
            <a:spAutoFit/>
          </a:bodyPr>
          <a:lstStyle/>
          <a:p>
            <a:pPr algn="just">
              <a:spcAft>
                <a:spcPts val="0"/>
              </a:spcAft>
            </a:pPr>
            <a:r>
              <a:rPr lang="en-US" sz="900" dirty="0">
                <a:latin typeface="Calibri" panose="020F0502020204030204" pitchFamily="34" charset="0"/>
                <a:ea typeface="Times New Roman" panose="02020603050405020304" pitchFamily="18" charset="0"/>
                <a:cs typeface="Calibri" panose="020F0502020204030204" pitchFamily="34" charset="0"/>
              </a:rPr>
              <a:t>*</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1357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AD880B-D677-2F4D-95B3-A2B5ABC61137}"/>
              </a:ext>
            </a:extLst>
          </p:cNvPr>
          <p:cNvSpPr>
            <a:spLocks noGrp="1"/>
          </p:cNvSpPr>
          <p:nvPr>
            <p:ph type="title"/>
          </p:nvPr>
        </p:nvSpPr>
        <p:spPr/>
        <p:txBody>
          <a:bodyPr/>
          <a:lstStyle/>
          <a:p>
            <a:pPr algn="ctr"/>
            <a:r>
              <a:rPr lang="it-IT" b="1" dirty="0">
                <a:solidFill>
                  <a:schemeClr val="bg1"/>
                </a:solidFill>
              </a:rPr>
              <a:t>         </a:t>
            </a:r>
            <a:r>
              <a:rPr lang="it-IT" sz="4000" b="1" dirty="0">
                <a:solidFill>
                  <a:schemeClr val="bg1"/>
                </a:solidFill>
                <a:latin typeface="Calibri" panose="020F0502020204030204" pitchFamily="34" charset="0"/>
                <a:cs typeface="Calibri" panose="020F0502020204030204" pitchFamily="34" charset="0"/>
              </a:rPr>
              <a:t>UPDATES</a:t>
            </a:r>
            <a:r>
              <a:rPr lang="it-IT" sz="4000" dirty="0">
                <a:latin typeface="Calibri" panose="020F0502020204030204" pitchFamily="34" charset="0"/>
                <a:cs typeface="Calibri" panose="020F0502020204030204" pitchFamily="34" charset="0"/>
              </a:rPr>
              <a:t> </a:t>
            </a:r>
          </a:p>
        </p:txBody>
      </p:sp>
      <p:sp>
        <p:nvSpPr>
          <p:cNvPr id="3" name="Segnaposto contenuto 2">
            <a:extLst>
              <a:ext uri="{FF2B5EF4-FFF2-40B4-BE49-F238E27FC236}">
                <a16:creationId xmlns:a16="http://schemas.microsoft.com/office/drawing/2014/main" id="{F305C958-80DB-D44A-8DEA-D27E8808C331}"/>
              </a:ext>
            </a:extLst>
          </p:cNvPr>
          <p:cNvSpPr>
            <a:spLocks noGrp="1"/>
          </p:cNvSpPr>
          <p:nvPr>
            <p:ph idx="1"/>
          </p:nvPr>
        </p:nvSpPr>
        <p:spPr>
          <a:xfrm>
            <a:off x="588754" y="2303585"/>
            <a:ext cx="11122600" cy="4360983"/>
          </a:xfrm>
        </p:spPr>
        <p:txBody>
          <a:bodyPr>
            <a:normAutofit fontScale="85000" lnSpcReduction="20000"/>
          </a:bodyPr>
          <a:lstStyle/>
          <a:p>
            <a:r>
              <a:rPr lang="it-IT" b="1" dirty="0">
                <a:solidFill>
                  <a:srgbClr val="0063AB"/>
                </a:solidFill>
                <a:latin typeface="Calibri" panose="020F0502020204030204" pitchFamily="34" charset="0"/>
                <a:cs typeface="Calibri" panose="020F0502020204030204" pitchFamily="34" charset="0"/>
              </a:rPr>
              <a:t>STUDY OF MACRO-MOLECULE IN THE INFANRIX VACCINE HEXA WITH MALDI-TOF-MS</a:t>
            </a:r>
          </a:p>
          <a:p>
            <a:r>
              <a:rPr lang="it-IT" b="1" dirty="0">
                <a:solidFill>
                  <a:srgbClr val="0063AB"/>
                </a:solidFill>
                <a:latin typeface="Calibri" panose="020F0502020204030204" pitchFamily="34" charset="0"/>
                <a:cs typeface="Calibri" panose="020F0502020204030204" pitchFamily="34" charset="0"/>
              </a:rPr>
              <a:t>STUDY OF THE QUASISPECIE IN THE PRIORIX TETRA VACCINE</a:t>
            </a:r>
          </a:p>
          <a:p>
            <a:r>
              <a:rPr lang="it-IT" b="1" dirty="0">
                <a:solidFill>
                  <a:srgbClr val="0063AB"/>
                </a:solidFill>
                <a:latin typeface="Calibri" panose="020F0502020204030204" pitchFamily="34" charset="0"/>
                <a:cs typeface="Calibri" panose="020F0502020204030204" pitchFamily="34" charset="0"/>
              </a:rPr>
              <a:t>STUDY OF L1 SEQUENCES IN THE GARDASIL VACCINE 9</a:t>
            </a:r>
          </a:p>
          <a:p>
            <a:r>
              <a:rPr lang="it-IT" b="1" dirty="0">
                <a:solidFill>
                  <a:srgbClr val="0063AB"/>
                </a:solidFill>
                <a:latin typeface="Calibri" panose="020F0502020204030204" pitchFamily="34" charset="0"/>
                <a:cs typeface="Calibri" panose="020F0502020204030204" pitchFamily="34" charset="0"/>
              </a:rPr>
              <a:t>QUANTITATIVE ANALYSIS OF METALS BY ICP-MS</a:t>
            </a:r>
          </a:p>
          <a:p>
            <a:r>
              <a:rPr lang="it-IT" b="1" dirty="0">
                <a:solidFill>
                  <a:srgbClr val="0063AB"/>
                </a:solidFill>
                <a:latin typeface="Calibri" panose="020F0502020204030204" pitchFamily="34" charset="0"/>
                <a:cs typeface="Calibri" panose="020F0502020204030204" pitchFamily="34" charset="0"/>
              </a:rPr>
              <a:t>SECOND-LEVEL SCREENING OF THE UNKNOWN PART </a:t>
            </a:r>
          </a:p>
          <a:p>
            <a:endParaRPr lang="it-IT" b="1" dirty="0">
              <a:solidFill>
                <a:srgbClr val="0063AB"/>
              </a:solidFill>
              <a:latin typeface="Calibri" panose="020F0502020204030204" pitchFamily="34" charset="0"/>
              <a:cs typeface="Calibri" panose="020F0502020204030204" pitchFamily="34" charset="0"/>
            </a:endParaRPr>
          </a:p>
          <a:p>
            <a:pPr marL="0" indent="0" algn="ctr">
              <a:buClr>
                <a:srgbClr val="C00000"/>
              </a:buClr>
              <a:buNone/>
            </a:pPr>
            <a:r>
              <a:rPr lang="it-IT" b="1" dirty="0">
                <a:solidFill>
                  <a:srgbClr val="FF0000"/>
                </a:solidFill>
                <a:latin typeface="Calibri" panose="020F0502020204030204" pitchFamily="34" charset="0"/>
                <a:cs typeface="Calibri" panose="020F0502020204030204" pitchFamily="34" charset="0"/>
              </a:rPr>
              <a:t>IN PROGRESS</a:t>
            </a:r>
          </a:p>
          <a:p>
            <a:pPr>
              <a:buClr>
                <a:srgbClr val="C00000"/>
              </a:buClr>
            </a:pPr>
            <a:r>
              <a:rPr lang="it-IT" b="1" dirty="0">
                <a:solidFill>
                  <a:srgbClr val="0063AB"/>
                </a:solidFill>
                <a:latin typeface="Calibri" panose="020F0502020204030204" pitchFamily="34" charset="0"/>
                <a:cs typeface="Calibri" panose="020F0502020204030204" pitchFamily="34" charset="0"/>
              </a:rPr>
              <a:t>GENOMA SEQUENCING OF MRC-5 FETAL CELLS</a:t>
            </a:r>
          </a:p>
          <a:p>
            <a:pPr>
              <a:buClr>
                <a:srgbClr val="C00000"/>
              </a:buClr>
            </a:pPr>
            <a:r>
              <a:rPr lang="it-IT" b="1" dirty="0">
                <a:solidFill>
                  <a:srgbClr val="0063AB"/>
                </a:solidFill>
                <a:latin typeface="Calibri" panose="020F0502020204030204" pitchFamily="34" charset="0"/>
                <a:cs typeface="Calibri" panose="020F0502020204030204" pitchFamily="34" charset="0"/>
              </a:rPr>
              <a:t>INTERLABORATORY ANALYSIS</a:t>
            </a:r>
          </a:p>
          <a:p>
            <a:pPr marL="0" indent="0" algn="ctr">
              <a:buClr>
                <a:schemeClr val="tx2"/>
              </a:buClr>
              <a:buNone/>
            </a:pPr>
            <a:r>
              <a:rPr lang="it-IT" b="1" dirty="0">
                <a:solidFill>
                  <a:srgbClr val="00B050"/>
                </a:solidFill>
                <a:latin typeface="Calibri" panose="020F0502020204030204" pitchFamily="34" charset="0"/>
                <a:cs typeface="Calibri" panose="020F0502020204030204" pitchFamily="34" charset="0"/>
              </a:rPr>
              <a:t>SCHEDULED</a:t>
            </a:r>
          </a:p>
          <a:p>
            <a:pPr>
              <a:buClr>
                <a:srgbClr val="0063AB"/>
              </a:buClr>
            </a:pPr>
            <a:r>
              <a:rPr lang="it-IT" b="1" dirty="0">
                <a:solidFill>
                  <a:srgbClr val="0063AB"/>
                </a:solidFill>
                <a:latin typeface="Calibri" panose="020F0502020204030204" pitchFamily="34" charset="0"/>
                <a:cs typeface="Calibri" panose="020F0502020204030204" pitchFamily="34" charset="0"/>
              </a:rPr>
              <a:t>STUDY OF ALLUMINUM-BOUND ANTIGENS (PRIONS)</a:t>
            </a:r>
          </a:p>
          <a:p>
            <a:pPr>
              <a:buClr>
                <a:srgbClr val="0063AB"/>
              </a:buClr>
            </a:pPr>
            <a:r>
              <a:rPr lang="it-IT" b="1" dirty="0">
                <a:solidFill>
                  <a:srgbClr val="0063AB"/>
                </a:solidFill>
                <a:latin typeface="Calibri" panose="020F0502020204030204" pitchFamily="34" charset="0"/>
                <a:cs typeface="Calibri" panose="020F0502020204030204" pitchFamily="34" charset="0"/>
              </a:rPr>
              <a:t>STUDY OF THE SEQUENCE HOMOLOGY BETWEEN VACCINE ANTIGENS AND HOST PROTEINS (PRIONS), HOST VIRUSES (PHAGES, HERVs)</a:t>
            </a:r>
          </a:p>
          <a:p>
            <a:pPr>
              <a:buClr>
                <a:srgbClr val="0063AB"/>
              </a:buClr>
            </a:pPr>
            <a:r>
              <a:rPr lang="it-IT" b="1" dirty="0">
                <a:solidFill>
                  <a:srgbClr val="0063AB"/>
                </a:solidFill>
                <a:latin typeface="Calibri" panose="020F0502020204030204" pitchFamily="34" charset="0"/>
                <a:cs typeface="Calibri" panose="020F0502020204030204" pitchFamily="34" charset="0"/>
              </a:rPr>
              <a:t>STUDY OF THE QUASISPECIE OF OTHER VACCINES (MMR AND MMRV) AND MORE BATCHES</a:t>
            </a:r>
          </a:p>
          <a:p>
            <a:pPr>
              <a:buClr>
                <a:srgbClr val="0063AB"/>
              </a:buClr>
            </a:pPr>
            <a:r>
              <a:rPr lang="it-IT" b="1" dirty="0">
                <a:solidFill>
                  <a:srgbClr val="0063AB"/>
                </a:solidFill>
                <a:latin typeface="Calibri" panose="020F0502020204030204" pitchFamily="34" charset="0"/>
                <a:cs typeface="Calibri" panose="020F0502020204030204" pitchFamily="34" charset="0"/>
              </a:rPr>
              <a:t>STUDY OF THE POTENCY OF ANTIGENS IN VITRO AND IN VIVO</a:t>
            </a:r>
          </a:p>
          <a:p>
            <a:pPr marL="0" indent="0">
              <a:buNone/>
            </a:pPr>
            <a:endParaRPr lang="it-IT" b="1" dirty="0">
              <a:solidFill>
                <a:srgbClr val="0063AB"/>
              </a:solidFill>
            </a:endParaRPr>
          </a:p>
          <a:p>
            <a:pPr algn="just">
              <a:buClr>
                <a:srgbClr val="C00000"/>
              </a:buClr>
            </a:pPr>
            <a:endParaRPr lang="it-IT" dirty="0"/>
          </a:p>
        </p:txBody>
      </p:sp>
      <p:pic>
        <p:nvPicPr>
          <p:cNvPr id="4" name="Immagine 3">
            <a:extLst>
              <a:ext uri="{FF2B5EF4-FFF2-40B4-BE49-F238E27FC236}">
                <a16:creationId xmlns:a16="http://schemas.microsoft.com/office/drawing/2014/main" id="{ACE758B5-7F0F-274F-9E0A-FB9C29536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103" y="493741"/>
            <a:ext cx="678097" cy="674659"/>
          </a:xfrm>
          <a:prstGeom prst="rect">
            <a:avLst/>
          </a:prstGeom>
        </p:spPr>
      </p:pic>
    </p:spTree>
    <p:extLst>
      <p:ext uri="{BB962C8B-B14F-4D97-AF65-F5344CB8AC3E}">
        <p14:creationId xmlns:p14="http://schemas.microsoft.com/office/powerpoint/2010/main" val="425962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5" name="Rettangolo 4">
            <a:extLst>
              <a:ext uri="{FF2B5EF4-FFF2-40B4-BE49-F238E27FC236}">
                <a16:creationId xmlns:a16="http://schemas.microsoft.com/office/drawing/2014/main" id="{0F2BBBCC-0F89-AE44-980F-F6C0BC598C07}"/>
              </a:ext>
            </a:extLst>
          </p:cNvPr>
          <p:cNvSpPr/>
          <p:nvPr/>
        </p:nvSpPr>
        <p:spPr>
          <a:xfrm>
            <a:off x="660400" y="1155760"/>
            <a:ext cx="11006668" cy="4893647"/>
          </a:xfrm>
          <a:prstGeom prst="rect">
            <a:avLst/>
          </a:prstGeom>
        </p:spPr>
        <p:txBody>
          <a:bodyPr wrap="square">
            <a:spAutoFit/>
          </a:bodyPr>
          <a:lstStyle/>
          <a:p>
            <a:pPr algn="just"/>
            <a:r>
              <a:rPr lang="it-IT" sz="2400" b="1" dirty="0">
                <a:solidFill>
                  <a:schemeClr val="accent4">
                    <a:lumMod val="50000"/>
                  </a:schemeClr>
                </a:solidFill>
                <a:latin typeface="Calibri" panose="020F0502020204030204" pitchFamily="34" charset="0"/>
                <a:cs typeface="Calibri" panose="020F0502020204030204" pitchFamily="34" charset="0"/>
              </a:rPr>
              <a:t>From the analyzes performed it was not possible to identify the compound but to detect some chemical-physical properties to pay attention to:</a:t>
            </a:r>
          </a:p>
          <a:p>
            <a:pPr marL="457200" indent="-457200" algn="just">
              <a:buClr>
                <a:srgbClr val="C00000"/>
              </a:buClr>
              <a:buFont typeface="+mj-lt"/>
              <a:buAutoNum type="alphaUcPeriod"/>
            </a:pPr>
            <a:r>
              <a:rPr lang="it-IT" sz="2400" b="1" dirty="0">
                <a:solidFill>
                  <a:schemeClr val="accent4">
                    <a:lumMod val="50000"/>
                  </a:schemeClr>
                </a:solidFill>
                <a:latin typeface="Calibri" panose="020F0502020204030204" pitchFamily="34" charset="0"/>
                <a:cs typeface="Calibri" panose="020F0502020204030204" pitchFamily="34" charset="0"/>
              </a:rPr>
              <a:t>Insolubility of the compound in polar media;</a:t>
            </a:r>
          </a:p>
          <a:p>
            <a:pPr marL="457200" indent="-457200" algn="just">
              <a:buClr>
                <a:srgbClr val="C00000"/>
              </a:buClr>
              <a:buFont typeface="+mj-lt"/>
              <a:buAutoNum type="alphaUcPeriod"/>
            </a:pPr>
            <a:r>
              <a:rPr lang="it-IT" sz="2400" b="1" dirty="0">
                <a:solidFill>
                  <a:schemeClr val="accent4">
                    <a:lumMod val="50000"/>
                  </a:schemeClr>
                </a:solidFill>
                <a:latin typeface="Calibri" panose="020F0502020204030204" pitchFamily="34" charset="0"/>
                <a:cs typeface="Calibri" panose="020F0502020204030204" pitchFamily="34" charset="0"/>
              </a:rPr>
              <a:t>Potential ability of the compound to aggregate and sequester organic nature analytes;</a:t>
            </a:r>
          </a:p>
          <a:p>
            <a:pPr marL="457200" indent="-457200" algn="just">
              <a:buClr>
                <a:srgbClr val="C00000"/>
              </a:buClr>
              <a:buFont typeface="+mj-lt"/>
              <a:buAutoNum type="alphaUcPeriod"/>
            </a:pPr>
            <a:r>
              <a:rPr lang="it-IT" sz="2400" b="1" dirty="0">
                <a:solidFill>
                  <a:schemeClr val="accent4">
                    <a:lumMod val="50000"/>
                  </a:schemeClr>
                </a:solidFill>
                <a:latin typeface="Calibri" panose="020F0502020204030204" pitchFamily="34" charset="0"/>
                <a:cs typeface="Calibri" panose="020F0502020204030204" pitchFamily="34" charset="0"/>
              </a:rPr>
              <a:t>Non-volatile compound even if irradiated with MALDI laser light.</a:t>
            </a:r>
          </a:p>
          <a:p>
            <a:pPr marL="457200" indent="-457200" algn="just">
              <a:buClr>
                <a:srgbClr val="C00000"/>
              </a:buClr>
              <a:buFont typeface="+mj-lt"/>
              <a:buAutoNum type="alphaUcPeriod"/>
            </a:pPr>
            <a:endParaRPr lang="it-IT" sz="2400" b="1" dirty="0">
              <a:solidFill>
                <a:schemeClr val="accent4">
                  <a:lumMod val="50000"/>
                </a:schemeClr>
              </a:solidFill>
              <a:latin typeface="Calibri" panose="020F0502020204030204" pitchFamily="34" charset="0"/>
              <a:cs typeface="Calibri" panose="020F0502020204030204" pitchFamily="34" charset="0"/>
            </a:endParaRPr>
          </a:p>
          <a:p>
            <a:pPr algn="just"/>
            <a:r>
              <a:rPr lang="it-IT" sz="2400" b="1" dirty="0">
                <a:solidFill>
                  <a:schemeClr val="accent4">
                    <a:lumMod val="50000"/>
                  </a:schemeClr>
                </a:solidFill>
                <a:latin typeface="Calibri" panose="020F0502020204030204" pitchFamily="34" charset="0"/>
                <a:cs typeface="Calibri" panose="020F0502020204030204" pitchFamily="34" charset="0"/>
              </a:rPr>
              <a:t>The characteristics mentioned above are typical of different compounds including:</a:t>
            </a:r>
          </a:p>
          <a:p>
            <a:pPr marL="457200" indent="-457200" algn="just">
              <a:buClr>
                <a:srgbClr val="00B050"/>
              </a:buClr>
              <a:buFont typeface="+mj-lt"/>
              <a:buAutoNum type="alphaUcPeriod"/>
            </a:pPr>
            <a:r>
              <a:rPr lang="it-IT" sz="2400" b="1" dirty="0">
                <a:solidFill>
                  <a:schemeClr val="accent4">
                    <a:lumMod val="50000"/>
                  </a:schemeClr>
                </a:solidFill>
                <a:latin typeface="Calibri" panose="020F0502020204030204" pitchFamily="34" charset="0"/>
                <a:cs typeface="Calibri" panose="020F0502020204030204" pitchFamily="34" charset="0"/>
              </a:rPr>
              <a:t>Functionalized resins (used for example in the variant of the MALDI technology called SELDI, due to their property of not vaporising under the emission of laser light);</a:t>
            </a:r>
          </a:p>
          <a:p>
            <a:pPr marL="457200" indent="-457200" algn="just">
              <a:buClr>
                <a:srgbClr val="00B050"/>
              </a:buClr>
              <a:buFont typeface="+mj-lt"/>
              <a:buAutoNum type="alphaUcPeriod"/>
            </a:pPr>
            <a:r>
              <a:rPr lang="it-IT" sz="2400" b="1" dirty="0">
                <a:solidFill>
                  <a:schemeClr val="accent4">
                    <a:lumMod val="50000"/>
                  </a:schemeClr>
                </a:solidFill>
                <a:latin typeface="Calibri" panose="020F0502020204030204" pitchFamily="34" charset="0"/>
                <a:cs typeface="Calibri" panose="020F0502020204030204" pitchFamily="34" charset="0"/>
              </a:rPr>
              <a:t>Macromolecular compounds with altered, aggregated and retentive conformation (insoluble with high resistance to digestion eg: prions);</a:t>
            </a:r>
            <a:endParaRPr lang="it-IT" sz="2400" dirty="0">
              <a:latin typeface="Calibri" panose="020F0502020204030204" pitchFamily="34" charset="0"/>
              <a:cs typeface="Calibri" panose="020F0502020204030204" pitchFamily="34" charset="0"/>
            </a:endParaRPr>
          </a:p>
        </p:txBody>
      </p:sp>
      <p:pic>
        <p:nvPicPr>
          <p:cNvPr id="3" name="Immagine 2">
            <a:extLst>
              <a:ext uri="{FF2B5EF4-FFF2-40B4-BE49-F238E27FC236}">
                <a16:creationId xmlns:a16="http://schemas.microsoft.com/office/drawing/2014/main" id="{5BFA1AB3-EA20-354F-9A22-935330AE1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63216" cy="1157319"/>
          </a:xfrm>
          <a:prstGeom prst="rect">
            <a:avLst/>
          </a:prstGeom>
        </p:spPr>
      </p:pic>
      <p:sp>
        <p:nvSpPr>
          <p:cNvPr id="2" name="Rettangolo 1">
            <a:extLst>
              <a:ext uri="{FF2B5EF4-FFF2-40B4-BE49-F238E27FC236}">
                <a16:creationId xmlns:a16="http://schemas.microsoft.com/office/drawing/2014/main" id="{3BD84F9C-DE11-8E4F-B98A-3406A297C129}"/>
              </a:ext>
            </a:extLst>
          </p:cNvPr>
          <p:cNvSpPr/>
          <p:nvPr/>
        </p:nvSpPr>
        <p:spPr>
          <a:xfrm>
            <a:off x="4148667" y="570984"/>
            <a:ext cx="4397456" cy="584775"/>
          </a:xfrm>
          <a:prstGeom prst="rect">
            <a:avLst/>
          </a:prstGeom>
        </p:spPr>
        <p:txBody>
          <a:bodyPr wrap="square">
            <a:spAutoFit/>
          </a:bodyPr>
          <a:lstStyle/>
          <a:p>
            <a:pPr algn="ctr"/>
            <a:r>
              <a:rPr lang="it-IT" sz="3200" b="1" dirty="0">
                <a:solidFill>
                  <a:srgbClr val="00B050"/>
                </a:solidFill>
                <a:latin typeface="Calibri" panose="020F0502020204030204" pitchFamily="34" charset="0"/>
                <a:cs typeface="Calibri" panose="020F0502020204030204" pitchFamily="34" charset="0"/>
              </a:rPr>
              <a:t>UPDATE </a:t>
            </a:r>
            <a:r>
              <a:rPr lang="it-IT" sz="3200" b="1" dirty="0">
                <a:solidFill>
                  <a:srgbClr val="0063AB"/>
                </a:solidFill>
                <a:latin typeface="Calibri" panose="020F0502020204030204" pitchFamily="34" charset="0"/>
                <a:cs typeface="Calibri" panose="020F0502020204030204" pitchFamily="34" charset="0"/>
              </a:rPr>
              <a:t>MALDI-TOF-MS</a:t>
            </a:r>
            <a:endParaRPr lang="it-IT" sz="32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4997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C8F8DFD-EFCB-A04D-89EC-0F833E3BB20A}"/>
              </a:ext>
            </a:extLst>
          </p:cNvPr>
          <p:cNvSpPr>
            <a:spLocks noGrp="1"/>
          </p:cNvSpPr>
          <p:nvPr>
            <p:ph idx="1"/>
          </p:nvPr>
        </p:nvSpPr>
        <p:spPr>
          <a:xfrm>
            <a:off x="355599" y="0"/>
            <a:ext cx="11548533" cy="6858000"/>
          </a:xfrm>
        </p:spPr>
        <p:txBody>
          <a:bodyPr>
            <a:normAutofit fontScale="92500" lnSpcReduction="10000"/>
          </a:bodyPr>
          <a:lstStyle/>
          <a:p>
            <a:pPr algn="just"/>
            <a:endParaRPr lang="it-IT" b="1" dirty="0">
              <a:solidFill>
                <a:srgbClr val="0063AB"/>
              </a:solidFill>
              <a:latin typeface="Calibri" panose="020F0502020204030204" pitchFamily="34" charset="0"/>
              <a:cs typeface="Calibri" panose="020F0502020204030204" pitchFamily="34" charset="0"/>
            </a:endParaRPr>
          </a:p>
          <a:p>
            <a:pPr marL="0" indent="0" algn="ctr">
              <a:buNone/>
            </a:pPr>
            <a:r>
              <a:rPr lang="it-IT" sz="3600" b="1" dirty="0">
                <a:solidFill>
                  <a:srgbClr val="00B050"/>
                </a:solidFill>
                <a:latin typeface="Calibri" panose="020F0502020204030204" pitchFamily="34" charset="0"/>
                <a:cs typeface="Calibri" panose="020F0502020204030204" pitchFamily="34" charset="0"/>
              </a:rPr>
              <a:t>UPDATE </a:t>
            </a:r>
            <a:r>
              <a:rPr lang="it-IT" sz="3600" b="1" dirty="0">
                <a:solidFill>
                  <a:srgbClr val="C00000"/>
                </a:solidFill>
                <a:latin typeface="Calibri" panose="020F0502020204030204" pitchFamily="34" charset="0"/>
                <a:cs typeface="Calibri" panose="020F0502020204030204" pitchFamily="34" charset="0"/>
              </a:rPr>
              <a:t>THE QUASI-SPECIES</a:t>
            </a:r>
            <a:endParaRPr lang="it-IT" sz="3600" b="1" dirty="0">
              <a:solidFill>
                <a:srgbClr val="0063AB"/>
              </a:solidFill>
              <a:latin typeface="Calibri" panose="020F0502020204030204" pitchFamily="34" charset="0"/>
              <a:cs typeface="Calibri" panose="020F0502020204030204" pitchFamily="34" charset="0"/>
            </a:endParaRPr>
          </a:p>
          <a:p>
            <a:pPr algn="just"/>
            <a:r>
              <a:rPr lang="it-IT" sz="2200" b="1" dirty="0">
                <a:solidFill>
                  <a:srgbClr val="0063AB"/>
                </a:solidFill>
                <a:latin typeface="Calibri" panose="020F0502020204030204" pitchFamily="34" charset="0"/>
                <a:cs typeface="Calibri" panose="020F0502020204030204" pitchFamily="34" charset="0"/>
              </a:rPr>
              <a:t>In the vaccine </a:t>
            </a:r>
            <a:r>
              <a:rPr lang="it-IT" sz="2200" b="1" dirty="0">
                <a:solidFill>
                  <a:schemeClr val="tx1"/>
                </a:solidFill>
                <a:latin typeface="Calibri" panose="020F0502020204030204" pitchFamily="34" charset="0"/>
                <a:cs typeface="Calibri" panose="020F0502020204030204" pitchFamily="34" charset="0"/>
              </a:rPr>
              <a:t>VARICELLA</a:t>
            </a:r>
            <a:r>
              <a:rPr lang="it-IT" sz="2200" b="1" dirty="0">
                <a:solidFill>
                  <a:srgbClr val="0063AB"/>
                </a:solidFill>
                <a:latin typeface="Calibri" panose="020F0502020204030204" pitchFamily="34" charset="0"/>
                <a:cs typeface="Calibri" panose="020F0502020204030204" pitchFamily="34" charset="0"/>
              </a:rPr>
              <a:t> </a:t>
            </a:r>
            <a:r>
              <a:rPr lang="it-IT" sz="2200" b="1" dirty="0">
                <a:solidFill>
                  <a:schemeClr val="tx1"/>
                </a:solidFill>
                <a:latin typeface="Calibri" panose="020F0502020204030204" pitchFamily="34" charset="0"/>
                <a:cs typeface="Calibri" panose="020F0502020204030204" pitchFamily="34" charset="0"/>
              </a:rPr>
              <a:t>GENOME</a:t>
            </a:r>
            <a:r>
              <a:rPr lang="it-IT" sz="2200" b="1" dirty="0">
                <a:solidFill>
                  <a:srgbClr val="0063AB"/>
                </a:solidFill>
                <a:latin typeface="Calibri" panose="020F0502020204030204" pitchFamily="34" charset="0"/>
                <a:cs typeface="Calibri" panose="020F0502020204030204" pitchFamily="34" charset="0"/>
              </a:rPr>
              <a:t> </a:t>
            </a:r>
            <a:r>
              <a:rPr lang="it-IT" sz="2200" b="1" dirty="0">
                <a:solidFill>
                  <a:srgbClr val="FF0000"/>
                </a:solidFill>
                <a:latin typeface="Calibri" panose="020F0502020204030204" pitchFamily="34" charset="0"/>
                <a:cs typeface="Calibri" panose="020F0502020204030204" pitchFamily="34" charset="0"/>
              </a:rPr>
              <a:t>245 variants </a:t>
            </a:r>
            <a:r>
              <a:rPr lang="it-IT" sz="2200" b="1" dirty="0">
                <a:solidFill>
                  <a:srgbClr val="0063AB"/>
                </a:solidFill>
                <a:latin typeface="Calibri" panose="020F0502020204030204" pitchFamily="34" charset="0"/>
                <a:cs typeface="Calibri" panose="020F0502020204030204" pitchFamily="34" charset="0"/>
              </a:rPr>
              <a:t>have been identified with respect to the reference genome used for the analysis (wild genome of the Dumas strain). Of these variants, </a:t>
            </a:r>
            <a:r>
              <a:rPr lang="it-IT" sz="2200" b="1" dirty="0">
                <a:solidFill>
                  <a:srgbClr val="FF0000"/>
                </a:solidFill>
                <a:latin typeface="Calibri" panose="020F0502020204030204" pitchFamily="34" charset="0"/>
                <a:cs typeface="Calibri" panose="020F0502020204030204" pitchFamily="34" charset="0"/>
              </a:rPr>
              <a:t>154 are ‘major' variants </a:t>
            </a:r>
            <a:r>
              <a:rPr lang="it-IT" sz="2200" b="1" dirty="0">
                <a:solidFill>
                  <a:srgbClr val="0063AB"/>
                </a:solidFill>
                <a:latin typeface="Calibri" panose="020F0502020204030204" pitchFamily="34" charset="0"/>
                <a:cs typeface="Calibri" panose="020F0502020204030204" pitchFamily="34" charset="0"/>
              </a:rPr>
              <a:t>of the wild virus supported by the totality of the sequences that cover the polymorphic site, while the remaining </a:t>
            </a:r>
            <a:r>
              <a:rPr lang="it-IT" sz="2200" b="1" dirty="0">
                <a:solidFill>
                  <a:srgbClr val="FF0000"/>
                </a:solidFill>
                <a:latin typeface="Calibri" panose="020F0502020204030204" pitchFamily="34" charset="0"/>
                <a:cs typeface="Calibri" panose="020F0502020204030204" pitchFamily="34" charset="0"/>
              </a:rPr>
              <a:t>91 are minor variants </a:t>
            </a:r>
            <a:r>
              <a:rPr lang="it-IT" sz="2200" b="1" dirty="0">
                <a:solidFill>
                  <a:srgbClr val="0063AB"/>
                </a:solidFill>
                <a:latin typeface="Calibri" panose="020F0502020204030204" pitchFamily="34" charset="0"/>
                <a:cs typeface="Calibri" panose="020F0502020204030204" pitchFamily="34" charset="0"/>
              </a:rPr>
              <a:t>(minority variants), that is sites that show, with respect to the reference genome, a mutation with frequency below 100% (generally between 1% and 80%).</a:t>
            </a:r>
          </a:p>
          <a:p>
            <a:pPr algn="just"/>
            <a:r>
              <a:rPr lang="it-IT" sz="2200" b="1" dirty="0">
                <a:solidFill>
                  <a:srgbClr val="0063AB"/>
                </a:solidFill>
                <a:latin typeface="Calibri" panose="020F0502020204030204" pitchFamily="34" charset="0"/>
                <a:cs typeface="Calibri" panose="020F0502020204030204" pitchFamily="34" charset="0"/>
              </a:rPr>
              <a:t>There is no difference between the variants found in the two lots, because chickenpox is a DNA virus with a lower mutation frequency.</a:t>
            </a:r>
            <a:endParaRPr lang="it-IT" sz="2200" dirty="0">
              <a:latin typeface="Calibri" panose="020F0502020204030204" pitchFamily="34" charset="0"/>
              <a:cs typeface="Calibri" panose="020F0502020204030204" pitchFamily="34" charset="0"/>
            </a:endParaRPr>
          </a:p>
          <a:p>
            <a:pPr marL="0" indent="0" algn="ctr">
              <a:buNone/>
            </a:pPr>
            <a:r>
              <a:rPr lang="it-IT" dirty="0">
                <a:latin typeface="Calibri" panose="020F0502020204030204" pitchFamily="34" charset="0"/>
                <a:cs typeface="Calibri" panose="020F0502020204030204" pitchFamily="34" charset="0"/>
              </a:rPr>
              <a:t>To understand more clearly what is meant by a minor variant, here is a simple example:</a:t>
            </a:r>
          </a:p>
          <a:p>
            <a:pPr marL="0" indent="0" algn="ctr">
              <a:buNone/>
            </a:pPr>
            <a:r>
              <a:rPr lang="it-IT" dirty="0">
                <a:latin typeface="Calibri" panose="020F0502020204030204" pitchFamily="34" charset="0"/>
                <a:cs typeface="Calibri" panose="020F0502020204030204" pitchFamily="34" charset="0"/>
              </a:rPr>
              <a:t>polymorphic site </a:t>
            </a:r>
            <a:r>
              <a:rPr lang="it-IT" b="1" dirty="0">
                <a:solidFill>
                  <a:srgbClr val="C00000"/>
                </a:solidFill>
                <a:latin typeface="Calibri" panose="020F0502020204030204" pitchFamily="34" charset="0"/>
                <a:cs typeface="Calibri" panose="020F0502020204030204" pitchFamily="34" charset="0"/>
              </a:rPr>
              <a:t>G</a:t>
            </a:r>
            <a:r>
              <a:rPr lang="it-IT" dirty="0"/>
              <a:t> </a:t>
            </a:r>
          </a:p>
          <a:p>
            <a:pPr marL="0" indent="0" algn="ctr">
              <a:buNone/>
            </a:pPr>
            <a:r>
              <a:rPr lang="it-IT" b="1" dirty="0">
                <a:solidFill>
                  <a:srgbClr val="00B050"/>
                </a:solidFill>
                <a:latin typeface="Calibri" panose="020F0502020204030204" pitchFamily="34" charset="0"/>
                <a:cs typeface="Calibri" panose="020F0502020204030204" pitchFamily="34" charset="0"/>
              </a:rPr>
              <a:t>MAJOR VARIANT</a:t>
            </a:r>
          </a:p>
          <a:p>
            <a:pPr marL="0" indent="0" algn="ctr">
              <a:buNone/>
            </a:pPr>
            <a:r>
              <a:rPr lang="it-IT" dirty="0">
                <a:latin typeface="Calibri" panose="020F0502020204030204" pitchFamily="34" charset="0"/>
                <a:cs typeface="Calibri" panose="020F0502020204030204" pitchFamily="34" charset="0"/>
              </a:rPr>
              <a:t>ACTGTAC</a:t>
            </a:r>
            <a:r>
              <a:rPr lang="it-IT" b="1" dirty="0">
                <a:solidFill>
                  <a:srgbClr val="C00000"/>
                </a:solidFill>
                <a:latin typeface="Calibri" panose="020F0502020204030204" pitchFamily="34" charset="0"/>
                <a:cs typeface="Calibri" panose="020F0502020204030204" pitchFamily="34" charset="0"/>
              </a:rPr>
              <a:t>G</a:t>
            </a:r>
            <a:r>
              <a:rPr lang="it-IT" dirty="0">
                <a:latin typeface="Calibri" panose="020F0502020204030204" pitchFamily="34" charset="0"/>
                <a:cs typeface="Calibri" panose="020F0502020204030204" pitchFamily="34" charset="0"/>
              </a:rPr>
              <a:t>TTTTAGTC      Reference Genoma</a:t>
            </a:r>
          </a:p>
          <a:p>
            <a:pPr marL="0" indent="0">
              <a:buNone/>
            </a:pPr>
            <a:r>
              <a:rPr lang="it-IT" dirty="0">
                <a:latin typeface="Calibri" panose="020F0502020204030204" pitchFamily="34" charset="0"/>
                <a:cs typeface="Calibri" panose="020F0502020204030204" pitchFamily="34" charset="0"/>
              </a:rPr>
              <a:t>						                  ACTGTAC</a:t>
            </a:r>
            <a:r>
              <a:rPr lang="it-IT" b="1" dirty="0">
                <a:solidFill>
                  <a:srgbClr val="00B050"/>
                </a:solidFill>
                <a:latin typeface="Calibri" panose="020F0502020204030204" pitchFamily="34" charset="0"/>
                <a:cs typeface="Calibri" panose="020F0502020204030204" pitchFamily="34" charset="0"/>
              </a:rPr>
              <a:t>A</a:t>
            </a:r>
            <a:r>
              <a:rPr lang="it-IT" dirty="0">
                <a:latin typeface="Calibri" panose="020F0502020204030204" pitchFamily="34" charset="0"/>
                <a:cs typeface="Calibri" panose="020F0502020204030204" pitchFamily="34" charset="0"/>
              </a:rPr>
              <a:t>TTTTAGTC     100% of the sequences have </a:t>
            </a:r>
            <a:r>
              <a:rPr lang="it-IT" b="1" dirty="0">
                <a:solidFill>
                  <a:srgbClr val="00B050"/>
                </a:solidFill>
                <a:latin typeface="Calibri" panose="020F0502020204030204" pitchFamily="34" charset="0"/>
                <a:cs typeface="Calibri" panose="020F0502020204030204" pitchFamily="34" charset="0"/>
              </a:rPr>
              <a:t>A</a:t>
            </a:r>
          </a:p>
          <a:p>
            <a:pPr marL="0" indent="0">
              <a:buNone/>
            </a:pPr>
            <a:endParaRPr lang="it-IT" b="1" dirty="0">
              <a:solidFill>
                <a:srgbClr val="00B050"/>
              </a:solidFill>
              <a:latin typeface="Calibri" panose="020F0502020204030204" pitchFamily="34" charset="0"/>
              <a:cs typeface="Calibri" panose="020F0502020204030204" pitchFamily="34" charset="0"/>
            </a:endParaRPr>
          </a:p>
          <a:p>
            <a:pPr marL="0" indent="0" algn="ctr">
              <a:buNone/>
            </a:pPr>
            <a:r>
              <a:rPr lang="it-IT" b="1" dirty="0">
                <a:solidFill>
                  <a:srgbClr val="0063AB"/>
                </a:solidFill>
                <a:latin typeface="Calibri" panose="020F0502020204030204" pitchFamily="34" charset="0"/>
                <a:cs typeface="Calibri" panose="020F0502020204030204" pitchFamily="34" charset="0"/>
              </a:rPr>
              <a:t>MINOR VARIANT</a:t>
            </a:r>
          </a:p>
          <a:p>
            <a:pPr marL="0" indent="0" algn="ctr">
              <a:buNone/>
            </a:pPr>
            <a:r>
              <a:rPr lang="it-IT" dirty="0">
                <a:latin typeface="Calibri" panose="020F0502020204030204" pitchFamily="34" charset="0"/>
                <a:cs typeface="Calibri" panose="020F0502020204030204" pitchFamily="34" charset="0"/>
              </a:rPr>
              <a:t>ACTGTAC</a:t>
            </a:r>
            <a:r>
              <a:rPr lang="it-IT" b="1" dirty="0">
                <a:solidFill>
                  <a:srgbClr val="C00000"/>
                </a:solidFill>
                <a:latin typeface="Calibri" panose="020F0502020204030204" pitchFamily="34" charset="0"/>
                <a:cs typeface="Calibri" panose="020F0502020204030204" pitchFamily="34" charset="0"/>
              </a:rPr>
              <a:t>G</a:t>
            </a:r>
            <a:r>
              <a:rPr lang="it-IT" dirty="0">
                <a:latin typeface="Calibri" panose="020F0502020204030204" pitchFamily="34" charset="0"/>
                <a:cs typeface="Calibri" panose="020F0502020204030204" pitchFamily="34" charset="0"/>
              </a:rPr>
              <a:t>TTTTAGTC      Reference Genoma</a:t>
            </a:r>
          </a:p>
          <a:p>
            <a:pPr marL="0" indent="0" algn="ctr">
              <a:buNone/>
            </a:pPr>
            <a:r>
              <a:rPr lang="it-IT" dirty="0">
                <a:latin typeface="Calibri" panose="020F0502020204030204" pitchFamily="34" charset="0"/>
                <a:cs typeface="Calibri" panose="020F0502020204030204" pitchFamily="34" charset="0"/>
              </a:rPr>
              <a:t>                                                             ACTGTAC</a:t>
            </a:r>
            <a:r>
              <a:rPr lang="it-IT" b="1" dirty="0">
                <a:solidFill>
                  <a:srgbClr val="C00000"/>
                </a:solidFill>
                <a:latin typeface="Calibri" panose="020F0502020204030204" pitchFamily="34" charset="0"/>
                <a:cs typeface="Calibri" panose="020F0502020204030204" pitchFamily="34" charset="0"/>
              </a:rPr>
              <a:t>G</a:t>
            </a:r>
            <a:r>
              <a:rPr lang="it-IT" dirty="0">
                <a:latin typeface="Calibri" panose="020F0502020204030204" pitchFamily="34" charset="0"/>
                <a:cs typeface="Calibri" panose="020F0502020204030204" pitchFamily="34" charset="0"/>
              </a:rPr>
              <a:t>TTTTAGTC     80% of the sequences have </a:t>
            </a:r>
            <a:r>
              <a:rPr lang="it-IT" b="1" dirty="0">
                <a:solidFill>
                  <a:srgbClr val="C00000"/>
                </a:solidFill>
                <a:latin typeface="Calibri" panose="020F0502020204030204" pitchFamily="34" charset="0"/>
                <a:cs typeface="Calibri" panose="020F0502020204030204" pitchFamily="34" charset="0"/>
              </a:rPr>
              <a:t>G </a:t>
            </a:r>
            <a:r>
              <a:rPr lang="it-IT" dirty="0">
                <a:solidFill>
                  <a:schemeClr val="tx1"/>
                </a:solidFill>
                <a:latin typeface="Calibri" panose="020F0502020204030204" pitchFamily="34" charset="0"/>
                <a:cs typeface="Calibri" panose="020F0502020204030204" pitchFamily="34" charset="0"/>
              </a:rPr>
              <a:t>as the reference genoma</a:t>
            </a:r>
          </a:p>
          <a:p>
            <a:pPr marL="0" indent="0" algn="ctr">
              <a:buNone/>
            </a:pPr>
            <a:r>
              <a:rPr lang="it-IT" dirty="0">
                <a:latin typeface="Calibri" panose="020F0502020204030204" pitchFamily="34" charset="0"/>
                <a:cs typeface="Calibri" panose="020F0502020204030204" pitchFamily="34" charset="0"/>
              </a:rPr>
              <a:t>                  ACTGTAC</a:t>
            </a:r>
            <a:r>
              <a:rPr lang="it-IT" b="1" dirty="0">
                <a:solidFill>
                  <a:srgbClr val="0063AB"/>
                </a:solidFill>
                <a:latin typeface="Calibri" panose="020F0502020204030204" pitchFamily="34" charset="0"/>
                <a:cs typeface="Calibri" panose="020F0502020204030204" pitchFamily="34" charset="0"/>
              </a:rPr>
              <a:t>C</a:t>
            </a:r>
            <a:r>
              <a:rPr lang="it-IT" dirty="0">
                <a:latin typeface="Calibri" panose="020F0502020204030204" pitchFamily="34" charset="0"/>
                <a:cs typeface="Calibri" panose="020F0502020204030204" pitchFamily="34" charset="0"/>
              </a:rPr>
              <a:t>TTTTAGTC     20% of the sequences have </a:t>
            </a:r>
            <a:r>
              <a:rPr lang="it-IT" b="1" dirty="0">
                <a:solidFill>
                  <a:srgbClr val="0063AB"/>
                </a:solidFill>
                <a:latin typeface="Calibri" panose="020F0502020204030204" pitchFamily="34" charset="0"/>
                <a:cs typeface="Calibri" panose="020F0502020204030204" pitchFamily="34" charset="0"/>
              </a:rPr>
              <a:t>C</a:t>
            </a:r>
            <a:endParaRPr lang="it-IT" dirty="0">
              <a:solidFill>
                <a:srgbClr val="0063AB"/>
              </a:solidFill>
              <a:latin typeface="Calibri" panose="020F0502020204030204" pitchFamily="34" charset="0"/>
              <a:cs typeface="Calibri" panose="020F0502020204030204" pitchFamily="34" charset="0"/>
            </a:endParaRPr>
          </a:p>
          <a:p>
            <a:pPr marL="0" indent="0">
              <a:buNone/>
            </a:pPr>
            <a:endParaRPr lang="it-IT" dirty="0">
              <a:latin typeface="Calibri" panose="020F0502020204030204" pitchFamily="34" charset="0"/>
              <a:cs typeface="Calibri" panose="020F0502020204030204" pitchFamily="34" charset="0"/>
            </a:endParaRPr>
          </a:p>
        </p:txBody>
      </p:sp>
      <p:pic>
        <p:nvPicPr>
          <p:cNvPr id="6" name="Immagine 5">
            <a:extLst>
              <a:ext uri="{FF2B5EF4-FFF2-40B4-BE49-F238E27FC236}">
                <a16:creationId xmlns:a16="http://schemas.microsoft.com/office/drawing/2014/main" id="{669CBF22-31A0-934D-A38D-5F572FD9B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2" y="5700681"/>
            <a:ext cx="1163216" cy="1157319"/>
          </a:xfrm>
          <a:prstGeom prst="rect">
            <a:avLst/>
          </a:prstGeom>
        </p:spPr>
      </p:pic>
    </p:spTree>
    <p:extLst>
      <p:ext uri="{BB962C8B-B14F-4D97-AF65-F5344CB8AC3E}">
        <p14:creationId xmlns:p14="http://schemas.microsoft.com/office/powerpoint/2010/main" val="1308504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035F750A-CB52-7149-A07B-AA5CF9223F7C}"/>
              </a:ext>
            </a:extLst>
          </p:cNvPr>
          <p:cNvSpPr>
            <a:spLocks noGrp="1"/>
          </p:cNvSpPr>
          <p:nvPr>
            <p:ph idx="1"/>
          </p:nvPr>
        </p:nvSpPr>
        <p:spPr>
          <a:xfrm>
            <a:off x="236538" y="152400"/>
            <a:ext cx="11617325" cy="6535738"/>
          </a:xfrm>
        </p:spPr>
        <p:txBody>
          <a:bodyPr>
            <a:normAutofit/>
          </a:bodyPr>
          <a:lstStyle/>
          <a:p>
            <a:pPr algn="just"/>
            <a:r>
              <a:rPr lang="it-IT" b="1" dirty="0">
                <a:solidFill>
                  <a:srgbClr val="0063AB"/>
                </a:solidFill>
                <a:latin typeface="Calibri" panose="020F0502020204030204" pitchFamily="34" charset="0"/>
                <a:cs typeface="Calibri" panose="020F0502020204030204" pitchFamily="34" charset="0"/>
              </a:rPr>
              <a:t>In the </a:t>
            </a:r>
            <a:r>
              <a:rPr lang="it-IT" b="1" dirty="0">
                <a:solidFill>
                  <a:schemeClr val="tx1"/>
                </a:solidFill>
                <a:latin typeface="Calibri" panose="020F0502020204030204" pitchFamily="34" charset="0"/>
                <a:cs typeface="Calibri" panose="020F0502020204030204" pitchFamily="34" charset="0"/>
              </a:rPr>
              <a:t>MUMPS VACCINE GENOME</a:t>
            </a:r>
            <a:r>
              <a:rPr lang="it-IT" b="1" dirty="0">
                <a:solidFill>
                  <a:srgbClr val="0063AB"/>
                </a:solidFill>
                <a:latin typeface="Calibri" panose="020F0502020204030204" pitchFamily="34" charset="0"/>
                <a:cs typeface="Calibri" panose="020F0502020204030204" pitchFamily="34" charset="0"/>
              </a:rPr>
              <a:t>, </a:t>
            </a:r>
            <a:r>
              <a:rPr lang="it-IT" b="1" dirty="0">
                <a:solidFill>
                  <a:srgbClr val="FF0000"/>
                </a:solidFill>
                <a:latin typeface="Calibri" panose="020F0502020204030204" pitchFamily="34" charset="0"/>
                <a:cs typeface="Calibri" panose="020F0502020204030204" pitchFamily="34" charset="0"/>
              </a:rPr>
              <a:t>40 minor variants</a:t>
            </a:r>
            <a:r>
              <a:rPr lang="it-IT" b="1" dirty="0">
                <a:solidFill>
                  <a:srgbClr val="0063AB"/>
                </a:solidFill>
                <a:latin typeface="Calibri" panose="020F0502020204030204" pitchFamily="34" charset="0"/>
                <a:cs typeface="Calibri" panose="020F0502020204030204" pitchFamily="34" charset="0"/>
              </a:rPr>
              <a:t> have been identified with respect to the reference genome used for the analysis (Jeryl-Lynn vaccine genome), most of them located in the NP gene (nucleocapsid protein) and having a low impact on the protein (variants synonymous, that is, that do not lead to an aminoacidic change) or moderate ('missense' variants that lead to an aminoacid change, or to non-synonymous mutations) in the encoded protein</a:t>
            </a:r>
          </a:p>
          <a:p>
            <a:pPr algn="just"/>
            <a:r>
              <a:rPr lang="it-IT" b="1" dirty="0">
                <a:solidFill>
                  <a:srgbClr val="0063AB"/>
                </a:solidFill>
                <a:latin typeface="Calibri" panose="020F0502020204030204" pitchFamily="34" charset="0"/>
                <a:cs typeface="Calibri" panose="020F0502020204030204" pitchFamily="34" charset="0"/>
              </a:rPr>
              <a:t>From the comparison between the minor variants of the mumps found in the two lots, </a:t>
            </a:r>
            <a:r>
              <a:rPr lang="it-IT" b="1" dirty="0">
                <a:solidFill>
                  <a:srgbClr val="FF0000"/>
                </a:solidFill>
                <a:latin typeface="Calibri" panose="020F0502020204030204" pitchFamily="34" charset="0"/>
                <a:cs typeface="Calibri" panose="020F0502020204030204" pitchFamily="34" charset="0"/>
              </a:rPr>
              <a:t>4 differences </a:t>
            </a:r>
            <a:r>
              <a:rPr lang="it-IT" b="1" dirty="0">
                <a:solidFill>
                  <a:srgbClr val="0063AB"/>
                </a:solidFill>
                <a:latin typeface="Calibri" panose="020F0502020204030204" pitchFamily="34" charset="0"/>
                <a:cs typeface="Calibri" panose="020F0502020204030204" pitchFamily="34" charset="0"/>
              </a:rPr>
              <a:t>emerge. This means that RNA viruses are able to change rapidly, in an uncontrollable way and that different lots can have different species!</a:t>
            </a:r>
          </a:p>
        </p:txBody>
      </p:sp>
      <p:pic>
        <p:nvPicPr>
          <p:cNvPr id="8" name="Immagine 7">
            <a:extLst>
              <a:ext uri="{FF2B5EF4-FFF2-40B4-BE49-F238E27FC236}">
                <a16:creationId xmlns:a16="http://schemas.microsoft.com/office/drawing/2014/main" id="{AC1A5D10-204B-824E-86BA-7EB170C1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3" y="5700681"/>
            <a:ext cx="1163216" cy="1157319"/>
          </a:xfrm>
          <a:prstGeom prst="rect">
            <a:avLst/>
          </a:prstGeom>
        </p:spPr>
      </p:pic>
      <p:pic>
        <p:nvPicPr>
          <p:cNvPr id="3" name="Immagine 2">
            <a:extLst>
              <a:ext uri="{FF2B5EF4-FFF2-40B4-BE49-F238E27FC236}">
                <a16:creationId xmlns:a16="http://schemas.microsoft.com/office/drawing/2014/main" id="{8E0082AF-14DB-8F4B-819F-B75F01D5D57F}"/>
              </a:ext>
            </a:extLst>
          </p:cNvPr>
          <p:cNvPicPr>
            <a:picLocks noChangeAspect="1"/>
          </p:cNvPicPr>
          <p:nvPr/>
        </p:nvPicPr>
        <p:blipFill>
          <a:blip r:embed="rId3"/>
          <a:stretch>
            <a:fillRect/>
          </a:stretch>
        </p:blipFill>
        <p:spPr>
          <a:xfrm>
            <a:off x="1187449" y="2419655"/>
            <a:ext cx="9372600" cy="3859685"/>
          </a:xfrm>
          <a:prstGeom prst="rect">
            <a:avLst/>
          </a:prstGeom>
        </p:spPr>
      </p:pic>
    </p:spTree>
    <p:extLst>
      <p:ext uri="{BB962C8B-B14F-4D97-AF65-F5344CB8AC3E}">
        <p14:creationId xmlns:p14="http://schemas.microsoft.com/office/powerpoint/2010/main" val="2923248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665F4F34-B6BA-D349-9884-BBBF5B87F288}"/>
              </a:ext>
            </a:extLst>
          </p:cNvPr>
          <p:cNvPicPr>
            <a:picLocks noGrp="1" noChangeAspect="1"/>
          </p:cNvPicPr>
          <p:nvPr>
            <p:ph idx="1"/>
          </p:nvPr>
        </p:nvPicPr>
        <p:blipFill>
          <a:blip r:embed="rId2"/>
          <a:stretch>
            <a:fillRect/>
          </a:stretch>
        </p:blipFill>
        <p:spPr>
          <a:xfrm>
            <a:off x="4729794" y="574197"/>
            <a:ext cx="7317322" cy="6283803"/>
          </a:xfrm>
        </p:spPr>
      </p:pic>
      <p:pic>
        <p:nvPicPr>
          <p:cNvPr id="4" name="Immagine 3">
            <a:extLst>
              <a:ext uri="{FF2B5EF4-FFF2-40B4-BE49-F238E27FC236}">
                <a16:creationId xmlns:a16="http://schemas.microsoft.com/office/drawing/2014/main" id="{300BBF98-3951-774D-A4FE-E1CE68D5D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3"/>
            <a:ext cx="1163216" cy="1157319"/>
          </a:xfrm>
          <a:prstGeom prst="rect">
            <a:avLst/>
          </a:prstGeom>
        </p:spPr>
      </p:pic>
      <p:sp>
        <p:nvSpPr>
          <p:cNvPr id="3" name="Rettangolo 2">
            <a:extLst>
              <a:ext uri="{FF2B5EF4-FFF2-40B4-BE49-F238E27FC236}">
                <a16:creationId xmlns:a16="http://schemas.microsoft.com/office/drawing/2014/main" id="{7B7F8AF0-024A-824F-96DE-CCAF5C2A032D}"/>
              </a:ext>
            </a:extLst>
          </p:cNvPr>
          <p:cNvSpPr/>
          <p:nvPr/>
        </p:nvSpPr>
        <p:spPr>
          <a:xfrm>
            <a:off x="254000" y="574196"/>
            <a:ext cx="4038600" cy="707886"/>
          </a:xfrm>
          <a:prstGeom prst="rect">
            <a:avLst/>
          </a:prstGeom>
        </p:spPr>
        <p:txBody>
          <a:bodyPr wrap="square">
            <a:spAutoFit/>
          </a:bodyPr>
          <a:lstStyle/>
          <a:p>
            <a:pPr algn="ctr"/>
            <a:r>
              <a:rPr lang="it-IT" sz="4000" b="1" dirty="0">
                <a:solidFill>
                  <a:srgbClr val="92D050"/>
                </a:solidFill>
              </a:rPr>
              <a:t>Update</a:t>
            </a:r>
          </a:p>
        </p:txBody>
      </p:sp>
      <p:pic>
        <p:nvPicPr>
          <p:cNvPr id="8" name="Immagine 7">
            <a:extLst>
              <a:ext uri="{FF2B5EF4-FFF2-40B4-BE49-F238E27FC236}">
                <a16:creationId xmlns:a16="http://schemas.microsoft.com/office/drawing/2014/main" id="{8B1C0A10-FBB7-1347-808B-076E4FC2A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97"/>
            <a:ext cx="1163216" cy="1157319"/>
          </a:xfrm>
          <a:prstGeom prst="rect">
            <a:avLst/>
          </a:prstGeom>
        </p:spPr>
      </p:pic>
      <p:sp>
        <p:nvSpPr>
          <p:cNvPr id="6" name="Cornice 5">
            <a:extLst>
              <a:ext uri="{FF2B5EF4-FFF2-40B4-BE49-F238E27FC236}">
                <a16:creationId xmlns:a16="http://schemas.microsoft.com/office/drawing/2014/main" id="{410FF19E-8784-F44E-91FA-41B6B0879475}"/>
              </a:ext>
            </a:extLst>
          </p:cNvPr>
          <p:cNvSpPr/>
          <p:nvPr/>
        </p:nvSpPr>
        <p:spPr>
          <a:xfrm>
            <a:off x="8940800" y="3640667"/>
            <a:ext cx="1168400" cy="711200"/>
          </a:xfrm>
          <a:prstGeom prst="frame">
            <a:avLst/>
          </a:prstGeom>
          <a:ln w="12700" cap="sq"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 name="CasellaDiTesto 1">
            <a:extLst>
              <a:ext uri="{FF2B5EF4-FFF2-40B4-BE49-F238E27FC236}">
                <a16:creationId xmlns:a16="http://schemas.microsoft.com/office/drawing/2014/main" id="{859E694A-52F5-7541-BAA6-10B86AC70CA5}"/>
              </a:ext>
            </a:extLst>
          </p:cNvPr>
          <p:cNvSpPr txBox="1"/>
          <p:nvPr/>
        </p:nvSpPr>
        <p:spPr>
          <a:xfrm>
            <a:off x="237647" y="1282082"/>
            <a:ext cx="4381500" cy="5478423"/>
          </a:xfrm>
          <a:prstGeom prst="rect">
            <a:avLst/>
          </a:prstGeom>
          <a:noFill/>
        </p:spPr>
        <p:txBody>
          <a:bodyPr wrap="square" rtlCol="0">
            <a:spAutoFit/>
          </a:bodyPr>
          <a:lstStyle/>
          <a:p>
            <a:pPr algn="just"/>
            <a:r>
              <a:rPr lang="it-IT" sz="1400" dirty="0">
                <a:latin typeface="Calibri" panose="020F0502020204030204" pitchFamily="34" charset="0"/>
                <a:cs typeface="Calibri" panose="020F0502020204030204" pitchFamily="34" charset="0"/>
              </a:rPr>
              <a:t>The study in metagenomics of the </a:t>
            </a:r>
            <a:r>
              <a:rPr lang="it-IT" sz="1400" b="1" dirty="0">
                <a:latin typeface="Calibri" panose="020F0502020204030204" pitchFamily="34" charset="0"/>
                <a:cs typeface="Calibri" panose="020F0502020204030204" pitchFamily="34" charset="0"/>
              </a:rPr>
              <a:t>L1 fragments of the vaccine HPV strains</a:t>
            </a:r>
            <a:r>
              <a:rPr lang="it-IT" sz="1400" dirty="0">
                <a:latin typeface="Calibri" panose="020F0502020204030204" pitchFamily="34" charset="0"/>
                <a:cs typeface="Calibri" panose="020F0502020204030204" pitchFamily="34" charset="0"/>
              </a:rPr>
              <a:t> reveales that </a:t>
            </a:r>
            <a:r>
              <a:rPr lang="it-IT" sz="1400" b="1" dirty="0">
                <a:solidFill>
                  <a:srgbClr val="FF0000"/>
                </a:solidFill>
                <a:latin typeface="Calibri" panose="020F0502020204030204" pitchFamily="34" charset="0"/>
                <a:cs typeface="Calibri" panose="020F0502020204030204" pitchFamily="34" charset="0"/>
              </a:rPr>
              <a:t>strain 58 is absent</a:t>
            </a:r>
            <a:r>
              <a:rPr lang="it-IT" sz="1400" b="1" dirty="0">
                <a:solidFill>
                  <a:srgbClr val="C00000"/>
                </a:solidFill>
                <a:latin typeface="Calibri" panose="020F0502020204030204" pitchFamily="34" charset="0"/>
                <a:cs typeface="Calibri" panose="020F0502020204030204" pitchFamily="34" charset="0"/>
              </a:rPr>
              <a:t> </a:t>
            </a:r>
            <a:r>
              <a:rPr lang="it-IT" sz="1400" dirty="0">
                <a:latin typeface="Calibri" panose="020F0502020204030204" pitchFamily="34" charset="0"/>
                <a:cs typeface="Calibri" panose="020F0502020204030204" pitchFamily="34" charset="0"/>
              </a:rPr>
              <a:t>both as DNA and as RNA, this may be due to the same reasons for which the protein is not found, as also the DNA and RNA sequencing could be hampered by the bond with aluminum (as demonstrated in Professor Lee's studies), or indeed the antigen might be missing. The absence of DNA and the presence of RNA for types 16, 6, 11, 33, 52, 45, 31 indicates that the strains are present and there is also a finding in the analysis by LC-MS with protein detection, except for strain 11. </a:t>
            </a:r>
            <a:r>
              <a:rPr lang="it-IT" sz="1400" b="1" dirty="0">
                <a:solidFill>
                  <a:srgbClr val="FF0000"/>
                </a:solidFill>
                <a:latin typeface="Calibri" panose="020F0502020204030204" pitchFamily="34" charset="0"/>
                <a:cs typeface="Calibri" panose="020F0502020204030204" pitchFamily="34" charset="0"/>
              </a:rPr>
              <a:t>Strain 20 is not stated</a:t>
            </a:r>
            <a:r>
              <a:rPr lang="it-IT" sz="1400" b="1" dirty="0">
                <a:solidFill>
                  <a:srgbClr val="C00000"/>
                </a:solidFill>
                <a:latin typeface="Calibri" panose="020F0502020204030204" pitchFamily="34" charset="0"/>
                <a:cs typeface="Calibri" panose="020F0502020204030204" pitchFamily="34" charset="0"/>
              </a:rPr>
              <a:t> </a:t>
            </a:r>
            <a:r>
              <a:rPr lang="it-IT" sz="1400" dirty="0">
                <a:latin typeface="Calibri" panose="020F0502020204030204" pitchFamily="34" charset="0"/>
                <a:cs typeface="Calibri" panose="020F0502020204030204" pitchFamily="34" charset="0"/>
              </a:rPr>
              <a:t>in the data sheet, therefore it can be considered a potential contaminant. Virus copies designated as Human papilllomavirus and Unsigned Papillomaviridae are pieces of the L1 fragments that cannot be attributed to a specific strain. For further information, </a:t>
            </a:r>
            <a:r>
              <a:rPr lang="it-IT" sz="1400" b="1" dirty="0">
                <a:latin typeface="Calibri" panose="020F0502020204030204" pitchFamily="34" charset="0"/>
                <a:cs typeface="Calibri" panose="020F0502020204030204" pitchFamily="34" charset="0"/>
              </a:rPr>
              <a:t>the L1 fragments present in the greatest number of copies, ie </a:t>
            </a:r>
            <a:r>
              <a:rPr lang="it-IT" sz="1400" b="1" dirty="0">
                <a:solidFill>
                  <a:srgbClr val="FF0000"/>
                </a:solidFill>
                <a:latin typeface="Calibri" panose="020F0502020204030204" pitchFamily="34" charset="0"/>
                <a:cs typeface="Calibri" panose="020F0502020204030204" pitchFamily="34" charset="0"/>
              </a:rPr>
              <a:t>strains 18, 16 and 6, were sequenced and thus they were confirmed</a:t>
            </a:r>
            <a:r>
              <a:rPr lang="it-IT" sz="1400" dirty="0">
                <a:latin typeface="Calibri" panose="020F0502020204030204" pitchFamily="34" charset="0"/>
                <a:cs typeface="Calibri" panose="020F0502020204030204" pitchFamily="34" charset="0"/>
              </a:rPr>
              <a:t>. The implications related to the presence of these fragments are those already reported by Prof, Lee in his publications, namely </a:t>
            </a:r>
            <a:r>
              <a:rPr lang="it-IT" sz="1400" b="1" dirty="0">
                <a:latin typeface="Calibri" panose="020F0502020204030204" pitchFamily="34" charset="0"/>
                <a:cs typeface="Calibri" panose="020F0502020204030204" pitchFamily="34" charset="0"/>
              </a:rPr>
              <a:t>the presence of aluminum stabilizes degradation, enhancing the ability to activate a powerful long-term inflammatory response and to be transported through the lymphatic system inside macrophages to various organs of the body</a:t>
            </a:r>
          </a:p>
        </p:txBody>
      </p:sp>
    </p:spTree>
    <p:extLst>
      <p:ext uri="{BB962C8B-B14F-4D97-AF65-F5344CB8AC3E}">
        <p14:creationId xmlns:p14="http://schemas.microsoft.com/office/powerpoint/2010/main" val="2440234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859993-FCB0-DB48-BAF7-880B9A41560B}"/>
              </a:ext>
            </a:extLst>
          </p:cNvPr>
          <p:cNvSpPr>
            <a:spLocks noGrp="1"/>
          </p:cNvSpPr>
          <p:nvPr>
            <p:ph type="title"/>
          </p:nvPr>
        </p:nvSpPr>
        <p:spPr>
          <a:xfrm>
            <a:off x="1895302" y="266862"/>
            <a:ext cx="8711738" cy="614288"/>
          </a:xfrm>
        </p:spPr>
        <p:txBody>
          <a:bodyPr>
            <a:normAutofit fontScale="90000"/>
          </a:bodyPr>
          <a:lstStyle/>
          <a:p>
            <a:pPr algn="ctr"/>
            <a:br>
              <a:rPr lang="it-IT" b="1" dirty="0">
                <a:solidFill>
                  <a:srgbClr val="92D050"/>
                </a:solidFill>
              </a:rPr>
            </a:br>
            <a:r>
              <a:rPr lang="it-IT" b="1" dirty="0">
                <a:solidFill>
                  <a:srgbClr val="92D050"/>
                </a:solidFill>
              </a:rPr>
              <a:t>Update </a:t>
            </a:r>
            <a:r>
              <a:rPr lang="it-IT" b="1" dirty="0">
                <a:solidFill>
                  <a:srgbClr val="C00000"/>
                </a:solidFill>
                <a:latin typeface="Calibri" panose="020F0502020204030204" pitchFamily="34" charset="0"/>
                <a:cs typeface="Calibri" panose="020F0502020204030204" pitchFamily="34" charset="0"/>
              </a:rPr>
              <a:t>Quantitative Metal analysis by </a:t>
            </a:r>
            <a:r>
              <a:rPr lang="it-IT" b="1" dirty="0">
                <a:solidFill>
                  <a:srgbClr val="0063AB"/>
                </a:solidFill>
                <a:latin typeface="Calibri" panose="020F0502020204030204" pitchFamily="34" charset="0"/>
                <a:cs typeface="Calibri" panose="020F0502020204030204" pitchFamily="34" charset="0"/>
              </a:rPr>
              <a:t>ICP-MS</a:t>
            </a:r>
          </a:p>
        </p:txBody>
      </p:sp>
      <p:pic>
        <p:nvPicPr>
          <p:cNvPr id="4" name="Immagine 3">
            <a:extLst>
              <a:ext uri="{FF2B5EF4-FFF2-40B4-BE49-F238E27FC236}">
                <a16:creationId xmlns:a16="http://schemas.microsoft.com/office/drawing/2014/main" id="{465C4356-6F16-2A49-B814-CED022697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7"/>
            <a:ext cx="1163216" cy="1157319"/>
          </a:xfrm>
          <a:prstGeom prst="rect">
            <a:avLst/>
          </a:prstGeom>
        </p:spPr>
      </p:pic>
      <p:pic>
        <p:nvPicPr>
          <p:cNvPr id="10" name="Immagine 9">
            <a:extLst>
              <a:ext uri="{FF2B5EF4-FFF2-40B4-BE49-F238E27FC236}">
                <a16:creationId xmlns:a16="http://schemas.microsoft.com/office/drawing/2014/main" id="{4AE4C038-0111-074E-BB40-1142106FCE54}"/>
              </a:ext>
            </a:extLst>
          </p:cNvPr>
          <p:cNvPicPr>
            <a:picLocks noChangeAspect="1"/>
          </p:cNvPicPr>
          <p:nvPr/>
        </p:nvPicPr>
        <p:blipFill>
          <a:blip r:embed="rId3"/>
          <a:stretch>
            <a:fillRect/>
          </a:stretch>
        </p:blipFill>
        <p:spPr>
          <a:xfrm>
            <a:off x="1257300" y="1315186"/>
            <a:ext cx="10248900" cy="5376708"/>
          </a:xfrm>
          <a:prstGeom prst="rect">
            <a:avLst/>
          </a:prstGeom>
        </p:spPr>
      </p:pic>
    </p:spTree>
    <p:extLst>
      <p:ext uri="{BB962C8B-B14F-4D97-AF65-F5344CB8AC3E}">
        <p14:creationId xmlns:p14="http://schemas.microsoft.com/office/powerpoint/2010/main" val="960596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2B42FDA-A686-C04B-82CB-4952CC74889F}"/>
              </a:ext>
            </a:extLst>
          </p:cNvPr>
          <p:cNvSpPr txBox="1"/>
          <p:nvPr/>
        </p:nvSpPr>
        <p:spPr>
          <a:xfrm>
            <a:off x="215900" y="390574"/>
            <a:ext cx="4463622" cy="1600438"/>
          </a:xfrm>
          <a:prstGeom prst="rect">
            <a:avLst/>
          </a:prstGeom>
          <a:noFill/>
        </p:spPr>
        <p:txBody>
          <a:bodyPr wrap="square" rtlCol="0">
            <a:spAutoFit/>
          </a:bodyPr>
          <a:lstStyle/>
          <a:p>
            <a:pPr algn="ctr"/>
            <a:r>
              <a:rPr lang="it-IT" sz="2800" b="1" dirty="0">
                <a:solidFill>
                  <a:srgbClr val="92D050"/>
                </a:solidFill>
              </a:rPr>
              <a:t>Update</a:t>
            </a:r>
          </a:p>
          <a:p>
            <a:pPr algn="ctr"/>
            <a:endParaRPr lang="it-IT" sz="2400" b="1" dirty="0">
              <a:solidFill>
                <a:srgbClr val="0063AB"/>
              </a:solidFill>
            </a:endParaRPr>
          </a:p>
          <a:p>
            <a:pPr algn="just"/>
            <a:r>
              <a:rPr lang="it-IT" sz="1400" b="1" dirty="0">
                <a:solidFill>
                  <a:srgbClr val="0063AB"/>
                </a:solidFill>
              </a:rPr>
              <a:t>Last Cut-off = 0.01mg/kg = 5 ng/dose</a:t>
            </a:r>
          </a:p>
          <a:p>
            <a:pPr algn="just"/>
            <a:r>
              <a:rPr lang="it-IT" sz="1400" b="1" dirty="0">
                <a:solidFill>
                  <a:srgbClr val="0063AB"/>
                </a:solidFill>
              </a:rPr>
              <a:t>Priorix tetra</a:t>
            </a:r>
          </a:p>
          <a:p>
            <a:endParaRPr lang="it-IT" dirty="0"/>
          </a:p>
        </p:txBody>
      </p:sp>
      <p:pic>
        <p:nvPicPr>
          <p:cNvPr id="9" name="Immagine 8">
            <a:extLst>
              <a:ext uri="{FF2B5EF4-FFF2-40B4-BE49-F238E27FC236}">
                <a16:creationId xmlns:a16="http://schemas.microsoft.com/office/drawing/2014/main" id="{2EBC1ABE-6A04-6D4F-ADED-1D5015723D09}"/>
              </a:ext>
            </a:extLst>
          </p:cNvPr>
          <p:cNvPicPr>
            <a:picLocks noChangeAspect="1"/>
          </p:cNvPicPr>
          <p:nvPr/>
        </p:nvPicPr>
        <p:blipFill>
          <a:blip r:embed="rId2"/>
          <a:stretch>
            <a:fillRect/>
          </a:stretch>
        </p:blipFill>
        <p:spPr>
          <a:xfrm>
            <a:off x="584200" y="1663700"/>
            <a:ext cx="3744420" cy="5187985"/>
          </a:xfrm>
          <a:prstGeom prst="rect">
            <a:avLst/>
          </a:prstGeom>
        </p:spPr>
      </p:pic>
      <p:pic>
        <p:nvPicPr>
          <p:cNvPr id="10" name="Immagine 9">
            <a:extLst>
              <a:ext uri="{FF2B5EF4-FFF2-40B4-BE49-F238E27FC236}">
                <a16:creationId xmlns:a16="http://schemas.microsoft.com/office/drawing/2014/main" id="{1F15EDCF-6589-8741-A106-BE25C47AA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97"/>
            <a:ext cx="1163216" cy="1157319"/>
          </a:xfrm>
          <a:prstGeom prst="rect">
            <a:avLst/>
          </a:prstGeom>
        </p:spPr>
      </p:pic>
      <p:pic>
        <p:nvPicPr>
          <p:cNvPr id="5" name="Immagine 4">
            <a:extLst>
              <a:ext uri="{FF2B5EF4-FFF2-40B4-BE49-F238E27FC236}">
                <a16:creationId xmlns:a16="http://schemas.microsoft.com/office/drawing/2014/main" id="{775636F8-A554-7B45-B6DE-BCCF92E34111}"/>
              </a:ext>
            </a:extLst>
          </p:cNvPr>
          <p:cNvPicPr>
            <a:picLocks noChangeAspect="1"/>
          </p:cNvPicPr>
          <p:nvPr/>
        </p:nvPicPr>
        <p:blipFill>
          <a:blip r:embed="rId4"/>
          <a:stretch>
            <a:fillRect/>
          </a:stretch>
        </p:blipFill>
        <p:spPr>
          <a:xfrm>
            <a:off x="4679522" y="190500"/>
            <a:ext cx="7512478" cy="6492396"/>
          </a:xfrm>
          <a:prstGeom prst="rect">
            <a:avLst/>
          </a:prstGeom>
        </p:spPr>
      </p:pic>
    </p:spTree>
    <p:extLst>
      <p:ext uri="{BB962C8B-B14F-4D97-AF65-F5344CB8AC3E}">
        <p14:creationId xmlns:p14="http://schemas.microsoft.com/office/powerpoint/2010/main" val="2258130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1F15EDCF-6589-8741-A106-BE25C47AA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36"/>
            <a:ext cx="1163216" cy="1157319"/>
          </a:xfrm>
          <a:prstGeom prst="rect">
            <a:avLst/>
          </a:prstGeom>
        </p:spPr>
      </p:pic>
      <p:sp>
        <p:nvSpPr>
          <p:cNvPr id="2" name="Rettangolo 1">
            <a:extLst>
              <a:ext uri="{FF2B5EF4-FFF2-40B4-BE49-F238E27FC236}">
                <a16:creationId xmlns:a16="http://schemas.microsoft.com/office/drawing/2014/main" id="{9767C65A-DAF5-B341-BA4E-451DF5EA8E7C}"/>
              </a:ext>
            </a:extLst>
          </p:cNvPr>
          <p:cNvSpPr/>
          <p:nvPr/>
        </p:nvSpPr>
        <p:spPr>
          <a:xfrm>
            <a:off x="2394065" y="181596"/>
            <a:ext cx="7039590" cy="461665"/>
          </a:xfrm>
          <a:prstGeom prst="rect">
            <a:avLst/>
          </a:prstGeom>
        </p:spPr>
        <p:txBody>
          <a:bodyPr wrap="square">
            <a:spAutoFit/>
          </a:bodyPr>
          <a:lstStyle/>
          <a:p>
            <a:pPr algn="ctr"/>
            <a:r>
              <a:rPr lang="it-IT" sz="2400" b="1" dirty="0">
                <a:solidFill>
                  <a:srgbClr val="92D050"/>
                </a:solidFill>
                <a:latin typeface="Calibri" panose="020F0502020204030204" pitchFamily="34" charset="0"/>
                <a:cs typeface="Calibri" panose="020F0502020204030204" pitchFamily="34" charset="0"/>
              </a:rPr>
              <a:t>UPDATE </a:t>
            </a:r>
            <a:r>
              <a:rPr lang="it-IT" sz="2400" b="1" dirty="0">
                <a:solidFill>
                  <a:srgbClr val="C00000"/>
                </a:solidFill>
                <a:latin typeface="Calibri" panose="020F0502020204030204" pitchFamily="34" charset="0"/>
                <a:cs typeface="Calibri" panose="020F0502020204030204" pitchFamily="34" charset="0"/>
              </a:rPr>
              <a:t>SECOND-LEVEL SCREENING by </a:t>
            </a:r>
            <a:r>
              <a:rPr lang="it-IT" sz="2400" b="1" dirty="0">
                <a:solidFill>
                  <a:srgbClr val="0063AB"/>
                </a:solidFill>
                <a:latin typeface="Calibri" panose="020F0502020204030204" pitchFamily="34" charset="0"/>
                <a:cs typeface="Calibri" panose="020F0502020204030204" pitchFamily="34" charset="0"/>
              </a:rPr>
              <a:t>LC-MS</a:t>
            </a:r>
            <a:endParaRPr lang="it-IT" sz="2400" dirty="0"/>
          </a:p>
        </p:txBody>
      </p:sp>
      <p:sp>
        <p:nvSpPr>
          <p:cNvPr id="3" name="Rettangolo 2">
            <a:extLst>
              <a:ext uri="{FF2B5EF4-FFF2-40B4-BE49-F238E27FC236}">
                <a16:creationId xmlns:a16="http://schemas.microsoft.com/office/drawing/2014/main" id="{8CFDEF07-FCFE-0548-AC4F-FDC4E2E35FA8}"/>
              </a:ext>
            </a:extLst>
          </p:cNvPr>
          <p:cNvSpPr/>
          <p:nvPr/>
        </p:nvSpPr>
        <p:spPr>
          <a:xfrm>
            <a:off x="1163216" y="714090"/>
            <a:ext cx="10123909" cy="923330"/>
          </a:xfrm>
          <a:prstGeom prst="rect">
            <a:avLst/>
          </a:prstGeom>
        </p:spPr>
        <p:txBody>
          <a:bodyPr wrap="square">
            <a:spAutoFit/>
          </a:bodyPr>
          <a:lstStyle/>
          <a:p>
            <a:r>
              <a:rPr lang="en-US" b="1" dirty="0">
                <a:solidFill>
                  <a:srgbClr val="000000"/>
                </a:solidFill>
                <a:latin typeface="Calibri" panose="020F0502020204030204" pitchFamily="34" charset="0"/>
                <a:ea typeface="Times New Roman" panose="02020603050405020304" pitchFamily="18" charset="0"/>
              </a:rPr>
              <a:t>in lot R009338 OF GARDASIL 9, there is a contamination corresponding to an illegal drug named "</a:t>
            </a:r>
            <a:r>
              <a:rPr lang="en-US" b="1" dirty="0">
                <a:solidFill>
                  <a:srgbClr val="FF0000"/>
                </a:solidFill>
                <a:latin typeface="Calibri" panose="020F0502020204030204" pitchFamily="34" charset="0"/>
                <a:ea typeface="Times New Roman" panose="02020603050405020304" pitchFamily="18" charset="0"/>
              </a:rPr>
              <a:t>APDB</a:t>
            </a:r>
            <a:r>
              <a:rPr lang="en-US" b="1" dirty="0">
                <a:solidFill>
                  <a:srgbClr val="000000"/>
                </a:solidFill>
                <a:latin typeface="Calibri" panose="020F0502020204030204" pitchFamily="34" charset="0"/>
                <a:ea typeface="Times New Roman" panose="02020603050405020304" pitchFamily="18" charset="0"/>
              </a:rPr>
              <a:t>” of the amphetamine class</a:t>
            </a:r>
          </a:p>
          <a:p>
            <a:r>
              <a:rPr lang="it-IT" dirty="0"/>
              <a:t> </a:t>
            </a:r>
          </a:p>
        </p:txBody>
      </p:sp>
      <p:pic>
        <p:nvPicPr>
          <p:cNvPr id="8" name="Immagine 7">
            <a:extLst>
              <a:ext uri="{FF2B5EF4-FFF2-40B4-BE49-F238E27FC236}">
                <a16:creationId xmlns:a16="http://schemas.microsoft.com/office/drawing/2014/main" id="{7E8D5E15-4D70-4248-AE4B-3F8185105F64}"/>
              </a:ext>
            </a:extLst>
          </p:cNvPr>
          <p:cNvPicPr/>
          <p:nvPr/>
        </p:nvPicPr>
        <p:blipFill>
          <a:blip r:embed="rId3">
            <a:extLst>
              <a:ext uri="{28A0092B-C50C-407E-A947-70E740481C1C}">
                <a14:useLocalDpi xmlns:a14="http://schemas.microsoft.com/office/drawing/2010/main" val="0"/>
              </a:ext>
            </a:extLst>
          </a:blip>
          <a:stretch>
            <a:fillRect/>
          </a:stretch>
        </p:blipFill>
        <p:spPr>
          <a:xfrm>
            <a:off x="1643063" y="1485900"/>
            <a:ext cx="9221723" cy="5372100"/>
          </a:xfrm>
          <a:prstGeom prst="rect">
            <a:avLst/>
          </a:prstGeom>
        </p:spPr>
      </p:pic>
    </p:spTree>
    <p:extLst>
      <p:ext uri="{BB962C8B-B14F-4D97-AF65-F5344CB8AC3E}">
        <p14:creationId xmlns:p14="http://schemas.microsoft.com/office/powerpoint/2010/main" val="1721377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843627-3261-454B-9130-7CAE06B0262F}"/>
              </a:ext>
            </a:extLst>
          </p:cNvPr>
          <p:cNvSpPr>
            <a:spLocks noGrp="1"/>
          </p:cNvSpPr>
          <p:nvPr>
            <p:ph type="title"/>
          </p:nvPr>
        </p:nvSpPr>
        <p:spPr>
          <a:xfrm>
            <a:off x="850605" y="973668"/>
            <a:ext cx="9479258" cy="697970"/>
          </a:xfrm>
        </p:spPr>
        <p:txBody>
          <a:bodyPr/>
          <a:lstStyle/>
          <a:p>
            <a:pPr algn="ctr"/>
            <a:r>
              <a:rPr lang="en-US" sz="4400" b="1" dirty="0">
                <a:solidFill>
                  <a:schemeClr val="bg1"/>
                </a:solidFill>
              </a:rPr>
              <a:t>Relevance of the results obtained </a:t>
            </a:r>
            <a:endParaRPr lang="it-IT" sz="4400" b="1" dirty="0">
              <a:solidFill>
                <a:schemeClr val="bg1"/>
              </a:solidFill>
            </a:endParaRPr>
          </a:p>
        </p:txBody>
      </p:sp>
      <p:sp>
        <p:nvSpPr>
          <p:cNvPr id="3" name="Segnaposto contenuto 2">
            <a:extLst>
              <a:ext uri="{FF2B5EF4-FFF2-40B4-BE49-F238E27FC236}">
                <a16:creationId xmlns:a16="http://schemas.microsoft.com/office/drawing/2014/main" id="{D73E6206-3B33-934B-8AC8-0FFF53000D8E}"/>
              </a:ext>
            </a:extLst>
          </p:cNvPr>
          <p:cNvSpPr>
            <a:spLocks noGrp="1"/>
          </p:cNvSpPr>
          <p:nvPr>
            <p:ph idx="1"/>
          </p:nvPr>
        </p:nvSpPr>
        <p:spPr>
          <a:xfrm>
            <a:off x="471488" y="2371725"/>
            <a:ext cx="11244262" cy="4371975"/>
          </a:xfrm>
        </p:spPr>
        <p:txBody>
          <a:bodyPr>
            <a:normAutofit lnSpcReduction="10000"/>
          </a:bodyPr>
          <a:lstStyle/>
          <a:p>
            <a:pPr marL="0" indent="0" algn="just">
              <a:buNone/>
            </a:pPr>
            <a:r>
              <a:rPr lang="en-US" sz="2000" b="1" dirty="0">
                <a:solidFill>
                  <a:srgbClr val="0063AB"/>
                </a:solidFill>
                <a:latin typeface="Calibri" panose="020F0502020204030204" pitchFamily="34" charset="0"/>
                <a:cs typeface="Calibri" panose="020F0502020204030204" pitchFamily="34" charset="0"/>
              </a:rPr>
              <a:t>THE ANALYZED PRODUCTS PRESENT DIFFERENT CRITICISM THAT REQUIRES AN ANSWER BY REGULATORY AGENCIES AND RELATIVE PRODUCERS</a:t>
            </a:r>
            <a:r>
              <a:rPr lang="it-IT" sz="2000" b="1" dirty="0">
                <a:solidFill>
                  <a:srgbClr val="0063AB"/>
                </a:solidFill>
                <a:latin typeface="Calibri" panose="020F0502020204030204" pitchFamily="34" charset="0"/>
                <a:cs typeface="Calibri" panose="020F0502020204030204" pitchFamily="34" charset="0"/>
              </a:rPr>
              <a:t>: </a:t>
            </a:r>
          </a:p>
          <a:p>
            <a:pPr lvl="1" algn="just"/>
            <a:r>
              <a:rPr lang="en-US" sz="2000" b="1" dirty="0">
                <a:solidFill>
                  <a:srgbClr val="0063AB"/>
                </a:solidFill>
                <a:latin typeface="Calibri" panose="020F0502020204030204" pitchFamily="34" charset="0"/>
                <a:cs typeface="Calibri" panose="020F0502020204030204" pitchFamily="34" charset="0"/>
              </a:rPr>
              <a:t>the non-identification / presence below the threshold of vaccine antigens (efficacy?)</a:t>
            </a:r>
          </a:p>
          <a:p>
            <a:pPr lvl="1" algn="just"/>
            <a:r>
              <a:rPr lang="en-US" sz="2000" b="1" dirty="0">
                <a:solidFill>
                  <a:srgbClr val="0063AB"/>
                </a:solidFill>
                <a:latin typeface="Calibri" panose="020F0502020204030204" pitchFamily="34" charset="0"/>
                <a:cs typeface="Calibri" panose="020F0502020204030204" pitchFamily="34" charset="0"/>
              </a:rPr>
              <a:t>The presence of chemical and protein / peptide contaminations identified in non-residual and high numbers (cumulative dose toxicity?)</a:t>
            </a:r>
          </a:p>
          <a:p>
            <a:pPr lvl="1" algn="just"/>
            <a:r>
              <a:rPr lang="en-US" sz="2000" b="1" dirty="0">
                <a:solidFill>
                  <a:srgbClr val="0063AB"/>
                </a:solidFill>
                <a:latin typeface="Calibri" panose="020F0502020204030204" pitchFamily="34" charset="0"/>
                <a:cs typeface="Calibri" panose="020F0502020204030204" pitchFamily="34" charset="0"/>
              </a:rPr>
              <a:t>The presence of a high percentage of unidentified chemical and protein / peptide contamination (application of the precautionary principle?)</a:t>
            </a:r>
          </a:p>
          <a:p>
            <a:pPr lvl="1" algn="just"/>
            <a:r>
              <a:rPr lang="en-US" sz="2000" b="1" dirty="0">
                <a:solidFill>
                  <a:srgbClr val="0063AB"/>
                </a:solidFill>
                <a:latin typeface="Calibri" panose="020F0502020204030204" pitchFamily="34" charset="0"/>
                <a:cs typeface="Calibri" panose="020F0502020204030204" pitchFamily="34" charset="0"/>
              </a:rPr>
              <a:t>The presence of processing residues in non-residual quantities with potential negative effects on human DNA (fetal DNA) and adventitious viruses that must be absent (long-term safety?)</a:t>
            </a:r>
          </a:p>
          <a:p>
            <a:pPr marL="457200" lvl="1" indent="0">
              <a:buNone/>
            </a:pPr>
            <a:endParaRPr lang="it-IT" dirty="0"/>
          </a:p>
          <a:p>
            <a:pPr marL="457200" lvl="1" indent="0" algn="ctr">
              <a:buNone/>
            </a:pPr>
            <a:r>
              <a:rPr lang="en-US" sz="2400" b="1" dirty="0">
                <a:solidFill>
                  <a:srgbClr val="92D050"/>
                </a:solidFill>
                <a:latin typeface="Calibri" panose="020F0502020204030204" pitchFamily="34" charset="0"/>
                <a:cs typeface="Calibri" panose="020F0502020204030204" pitchFamily="34" charset="0"/>
              </a:rPr>
              <a:t>IF YOU CAN NOT GUARANTEE THE QUALITY OF A DRUG YOU CANNOT GUARANTEE EFFECTIVENESS AND SAFETY!</a:t>
            </a:r>
          </a:p>
          <a:p>
            <a:pPr marL="457200" lvl="1" indent="0" algn="ctr">
              <a:buNone/>
            </a:pPr>
            <a:endParaRPr lang="it-IT" sz="2200" dirty="0">
              <a:solidFill>
                <a:srgbClr val="C00000"/>
              </a:solidFill>
              <a:latin typeface="Calibri" panose="020F0502020204030204" pitchFamily="34" charset="0"/>
              <a:cs typeface="Calibri" panose="020F0502020204030204" pitchFamily="34" charset="0"/>
            </a:endParaRPr>
          </a:p>
          <a:p>
            <a:pPr marL="457200" lvl="1" indent="0" algn="ctr">
              <a:buNone/>
            </a:pPr>
            <a:endParaRPr lang="it-IT" sz="2200" dirty="0">
              <a:solidFill>
                <a:srgbClr val="C00000"/>
              </a:solidFill>
              <a:latin typeface="Calibri" panose="020F0502020204030204" pitchFamily="34" charset="0"/>
              <a:cs typeface="Calibri" panose="020F0502020204030204" pitchFamily="34" charset="0"/>
            </a:endParaRPr>
          </a:p>
        </p:txBody>
      </p:sp>
      <p:pic>
        <p:nvPicPr>
          <p:cNvPr id="4" name="Immagine 3">
            <a:extLst>
              <a:ext uri="{FF2B5EF4-FFF2-40B4-BE49-F238E27FC236}">
                <a16:creationId xmlns:a16="http://schemas.microsoft.com/office/drawing/2014/main" id="{9524D9A6-FC40-C84D-84D7-CA8E0AF74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103" y="493741"/>
            <a:ext cx="678097" cy="674659"/>
          </a:xfrm>
          <a:prstGeom prst="rect">
            <a:avLst/>
          </a:prstGeom>
        </p:spPr>
      </p:pic>
    </p:spTree>
    <p:extLst>
      <p:ext uri="{BB962C8B-B14F-4D97-AF65-F5344CB8AC3E}">
        <p14:creationId xmlns:p14="http://schemas.microsoft.com/office/powerpoint/2010/main" val="49650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F671E6-E8CF-6F43-A028-79933FFDB81B}"/>
              </a:ext>
            </a:extLst>
          </p:cNvPr>
          <p:cNvSpPr>
            <a:spLocks noGrp="1"/>
          </p:cNvSpPr>
          <p:nvPr>
            <p:ph type="title"/>
          </p:nvPr>
        </p:nvSpPr>
        <p:spPr/>
        <p:txBody>
          <a:bodyPr/>
          <a:lstStyle/>
          <a:p>
            <a:pPr algn="ctr"/>
            <a:r>
              <a:rPr lang="it-IT" sz="4400" b="1" dirty="0">
                <a:solidFill>
                  <a:schemeClr val="bg1"/>
                </a:solidFill>
              </a:rPr>
              <a:t>Purpose of the Investigation</a:t>
            </a:r>
          </a:p>
        </p:txBody>
      </p:sp>
      <p:sp>
        <p:nvSpPr>
          <p:cNvPr id="3" name="Segnaposto contenuto 2">
            <a:extLst>
              <a:ext uri="{FF2B5EF4-FFF2-40B4-BE49-F238E27FC236}">
                <a16:creationId xmlns:a16="http://schemas.microsoft.com/office/drawing/2014/main" id="{C3FE632C-759B-494F-9C78-E080A4802F01}"/>
              </a:ext>
            </a:extLst>
          </p:cNvPr>
          <p:cNvSpPr>
            <a:spLocks noGrp="1"/>
          </p:cNvSpPr>
          <p:nvPr>
            <p:ph idx="1"/>
          </p:nvPr>
        </p:nvSpPr>
        <p:spPr>
          <a:xfrm>
            <a:off x="481913" y="2739424"/>
            <a:ext cx="11158152" cy="3908511"/>
          </a:xfrm>
        </p:spPr>
        <p:txBody>
          <a:bodyPr>
            <a:normAutofit fontScale="92500" lnSpcReduction="10000"/>
          </a:bodyPr>
          <a:lstStyle/>
          <a:p>
            <a:pPr marL="0" indent="0" algn="ctr">
              <a:buNone/>
            </a:pPr>
            <a:r>
              <a:rPr lang="en-US" sz="2400" b="1" dirty="0">
                <a:solidFill>
                  <a:srgbClr val="0063AB"/>
                </a:solidFill>
              </a:rPr>
              <a:t>Compliance assessment of the composition as indicated in the vaccine data sheet</a:t>
            </a:r>
          </a:p>
          <a:p>
            <a:pPr marL="0" indent="0" algn="ctr">
              <a:buNone/>
            </a:pPr>
            <a:endParaRPr lang="it-IT" sz="2400" b="1" dirty="0">
              <a:solidFill>
                <a:srgbClr val="0063AB"/>
              </a:solidFill>
            </a:endParaRPr>
          </a:p>
          <a:p>
            <a:pPr marL="0" indent="0" algn="ctr">
              <a:buNone/>
            </a:pPr>
            <a:r>
              <a:rPr lang="en-US" sz="2400" b="1" dirty="0">
                <a:solidFill>
                  <a:srgbClr val="0063AB"/>
                </a:solidFill>
              </a:rPr>
              <a:t>Screening of chemical, protein / peptide contamination and genetic material</a:t>
            </a:r>
          </a:p>
          <a:p>
            <a:pPr marL="0" indent="0" algn="ctr">
              <a:buNone/>
            </a:pPr>
            <a:endParaRPr lang="en-US" sz="2400" b="1" dirty="0">
              <a:solidFill>
                <a:srgbClr val="0063AB"/>
              </a:solidFill>
            </a:endParaRPr>
          </a:p>
          <a:p>
            <a:pPr marL="0" indent="0" algn="ctr">
              <a:buNone/>
            </a:pPr>
            <a:r>
              <a:rPr lang="en-US" sz="2400" b="1" dirty="0">
                <a:solidFill>
                  <a:srgbClr val="0063AB"/>
                </a:solidFill>
              </a:rPr>
              <a:t>Target compound confirmation (chemicals and proteins) with certified standard</a:t>
            </a:r>
          </a:p>
          <a:p>
            <a:pPr marL="0" indent="0" algn="ctr">
              <a:buNone/>
            </a:pPr>
            <a:r>
              <a:rPr lang="en-US" sz="2400" b="1" dirty="0">
                <a:solidFill>
                  <a:srgbClr val="0063AB"/>
                </a:solidFill>
              </a:rPr>
              <a:t>controls</a:t>
            </a:r>
          </a:p>
          <a:p>
            <a:pPr marL="0" indent="0" algn="ctr">
              <a:buNone/>
            </a:pPr>
            <a:endParaRPr lang="en-US" sz="2400" b="1" dirty="0">
              <a:solidFill>
                <a:srgbClr val="0063AB"/>
              </a:solidFill>
            </a:endParaRPr>
          </a:p>
          <a:p>
            <a:pPr marL="0" indent="0" algn="ctr">
              <a:buNone/>
            </a:pPr>
            <a:r>
              <a:rPr lang="en-US" sz="2400" b="1" dirty="0">
                <a:solidFill>
                  <a:srgbClr val="0063AB"/>
                </a:solidFill>
              </a:rPr>
              <a:t>Interlaboratory confirmation analysis</a:t>
            </a:r>
          </a:p>
          <a:p>
            <a:pPr marL="0" indent="0" algn="just">
              <a:buNone/>
            </a:pPr>
            <a:endParaRPr lang="it-IT" sz="2400" dirty="0"/>
          </a:p>
          <a:p>
            <a:pPr marL="0" indent="0">
              <a:buNone/>
            </a:pPr>
            <a:endParaRPr lang="it-IT" dirty="0"/>
          </a:p>
          <a:p>
            <a:pPr marL="0" indent="0">
              <a:buNone/>
            </a:pPr>
            <a:endParaRPr lang="it-IT" dirty="0"/>
          </a:p>
        </p:txBody>
      </p:sp>
      <p:pic>
        <p:nvPicPr>
          <p:cNvPr id="6" name="Immagine 5">
            <a:extLst>
              <a:ext uri="{FF2B5EF4-FFF2-40B4-BE49-F238E27FC236}">
                <a16:creationId xmlns:a16="http://schemas.microsoft.com/office/drawing/2014/main" id="{E5DD1374-6F9B-824D-A0CA-E20FF51FE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103" y="493741"/>
            <a:ext cx="674860" cy="671439"/>
          </a:xfrm>
          <a:prstGeom prst="rect">
            <a:avLst/>
          </a:prstGeom>
        </p:spPr>
      </p:pic>
      <p:sp>
        <p:nvSpPr>
          <p:cNvPr id="7" name="Freccia giù 6">
            <a:extLst>
              <a:ext uri="{FF2B5EF4-FFF2-40B4-BE49-F238E27FC236}">
                <a16:creationId xmlns:a16="http://schemas.microsoft.com/office/drawing/2014/main" id="{E99CFE63-D29C-C649-94EC-24F5DC8E1A87}"/>
              </a:ext>
            </a:extLst>
          </p:cNvPr>
          <p:cNvSpPr/>
          <p:nvPr/>
        </p:nvSpPr>
        <p:spPr>
          <a:xfrm>
            <a:off x="5875638" y="3466745"/>
            <a:ext cx="352167" cy="45832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2">
                  <a:lumMod val="20000"/>
                  <a:lumOff val="80000"/>
                </a:schemeClr>
              </a:solidFill>
            </a:endParaRPr>
          </a:p>
        </p:txBody>
      </p:sp>
      <p:sp>
        <p:nvSpPr>
          <p:cNvPr id="8" name="Freccia giù 7">
            <a:extLst>
              <a:ext uri="{FF2B5EF4-FFF2-40B4-BE49-F238E27FC236}">
                <a16:creationId xmlns:a16="http://schemas.microsoft.com/office/drawing/2014/main" id="{3A6FDFD2-FC4D-2B42-85C0-EF4EB820064B}"/>
              </a:ext>
            </a:extLst>
          </p:cNvPr>
          <p:cNvSpPr/>
          <p:nvPr/>
        </p:nvSpPr>
        <p:spPr>
          <a:xfrm>
            <a:off x="5884905" y="4350351"/>
            <a:ext cx="333632" cy="45832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Freccia giù 8">
            <a:extLst>
              <a:ext uri="{FF2B5EF4-FFF2-40B4-BE49-F238E27FC236}">
                <a16:creationId xmlns:a16="http://schemas.microsoft.com/office/drawing/2014/main" id="{FA3220C8-B361-1240-8B49-6C9AC74EC003}"/>
              </a:ext>
            </a:extLst>
          </p:cNvPr>
          <p:cNvSpPr/>
          <p:nvPr/>
        </p:nvSpPr>
        <p:spPr>
          <a:xfrm>
            <a:off x="5894173" y="5552435"/>
            <a:ext cx="333632" cy="42919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64924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CA5AA8-6D25-7244-A2A0-42E5138F2ACE}"/>
              </a:ext>
            </a:extLst>
          </p:cNvPr>
          <p:cNvSpPr>
            <a:spLocks noGrp="1"/>
          </p:cNvSpPr>
          <p:nvPr>
            <p:ph type="title"/>
          </p:nvPr>
        </p:nvSpPr>
        <p:spPr/>
        <p:txBody>
          <a:bodyPr/>
          <a:lstStyle/>
          <a:p>
            <a:pPr algn="ctr"/>
            <a:r>
              <a:rPr lang="it-IT" sz="4800" b="1" dirty="0">
                <a:solidFill>
                  <a:schemeClr val="bg1"/>
                </a:solidFill>
                <a:latin typeface="Calibri" panose="020F0502020204030204" pitchFamily="34" charset="0"/>
                <a:cs typeface="Calibri" panose="020F0502020204030204" pitchFamily="34" charset="0"/>
              </a:rPr>
              <a:t>Quality investigation on </a:t>
            </a:r>
            <a:r>
              <a:rPr lang="it-IT" sz="4800" b="1" dirty="0">
                <a:solidFill>
                  <a:srgbClr val="92D050"/>
                </a:solidFill>
                <a:latin typeface="Calibri" panose="020F0502020204030204" pitchFamily="34" charset="0"/>
                <a:cs typeface="Calibri" panose="020F0502020204030204" pitchFamily="34" charset="0"/>
              </a:rPr>
              <a:t>Synflorix </a:t>
            </a:r>
          </a:p>
        </p:txBody>
      </p:sp>
      <p:pic>
        <p:nvPicPr>
          <p:cNvPr id="6" name="Segnaposto contenuto 5">
            <a:extLst>
              <a:ext uri="{FF2B5EF4-FFF2-40B4-BE49-F238E27FC236}">
                <a16:creationId xmlns:a16="http://schemas.microsoft.com/office/drawing/2014/main" id="{F1292DBF-D854-B34A-8DC1-4D8F1648BC70}"/>
              </a:ext>
            </a:extLst>
          </p:cNvPr>
          <p:cNvPicPr>
            <a:picLocks noGrp="1" noChangeAspect="1"/>
          </p:cNvPicPr>
          <p:nvPr>
            <p:ph idx="1"/>
          </p:nvPr>
        </p:nvPicPr>
        <p:blipFill>
          <a:blip r:embed="rId2"/>
          <a:stretch>
            <a:fillRect/>
          </a:stretch>
        </p:blipFill>
        <p:spPr>
          <a:xfrm>
            <a:off x="10457409" y="401419"/>
            <a:ext cx="1246911" cy="572249"/>
          </a:xfrm>
        </p:spPr>
      </p:pic>
      <p:pic>
        <p:nvPicPr>
          <p:cNvPr id="8" name="Immagine 7">
            <a:extLst>
              <a:ext uri="{FF2B5EF4-FFF2-40B4-BE49-F238E27FC236}">
                <a16:creationId xmlns:a16="http://schemas.microsoft.com/office/drawing/2014/main" id="{5B73561F-5D7E-774C-8713-BC1E1BC6C71B}"/>
              </a:ext>
            </a:extLst>
          </p:cNvPr>
          <p:cNvPicPr>
            <a:picLocks noChangeAspect="1"/>
          </p:cNvPicPr>
          <p:nvPr/>
        </p:nvPicPr>
        <p:blipFill>
          <a:blip r:embed="rId3"/>
          <a:stretch>
            <a:fillRect/>
          </a:stretch>
        </p:blipFill>
        <p:spPr>
          <a:xfrm>
            <a:off x="355369" y="2419812"/>
            <a:ext cx="7391400" cy="4368800"/>
          </a:xfrm>
          <a:prstGeom prst="rect">
            <a:avLst/>
          </a:prstGeom>
        </p:spPr>
      </p:pic>
      <p:pic>
        <p:nvPicPr>
          <p:cNvPr id="10" name="Immagine 9">
            <a:extLst>
              <a:ext uri="{FF2B5EF4-FFF2-40B4-BE49-F238E27FC236}">
                <a16:creationId xmlns:a16="http://schemas.microsoft.com/office/drawing/2014/main" id="{1033FF2B-304D-844A-86D2-F3B4C54DF505}"/>
              </a:ext>
            </a:extLst>
          </p:cNvPr>
          <p:cNvPicPr>
            <a:picLocks noChangeAspect="1"/>
          </p:cNvPicPr>
          <p:nvPr/>
        </p:nvPicPr>
        <p:blipFill>
          <a:blip r:embed="rId4"/>
          <a:stretch>
            <a:fillRect/>
          </a:stretch>
        </p:blipFill>
        <p:spPr>
          <a:xfrm>
            <a:off x="8308918" y="3704016"/>
            <a:ext cx="2148491" cy="1960645"/>
          </a:xfrm>
          <a:prstGeom prst="rect">
            <a:avLst/>
          </a:prstGeom>
        </p:spPr>
      </p:pic>
    </p:spTree>
    <p:extLst>
      <p:ext uri="{BB962C8B-B14F-4D97-AF65-F5344CB8AC3E}">
        <p14:creationId xmlns:p14="http://schemas.microsoft.com/office/powerpoint/2010/main" val="40056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3D7AA3-E237-6649-8479-16171AC3C094}"/>
              </a:ext>
            </a:extLst>
          </p:cNvPr>
          <p:cNvSpPr>
            <a:spLocks noGrp="1"/>
          </p:cNvSpPr>
          <p:nvPr>
            <p:ph type="title"/>
          </p:nvPr>
        </p:nvSpPr>
        <p:spPr>
          <a:xfrm>
            <a:off x="1204829" y="444062"/>
            <a:ext cx="8761413" cy="706964"/>
          </a:xfrm>
        </p:spPr>
        <p:txBody>
          <a:bodyPr/>
          <a:lstStyle/>
          <a:p>
            <a:pPr algn="ctr"/>
            <a:r>
              <a:rPr lang="it-IT" sz="4400" b="1" dirty="0">
                <a:solidFill>
                  <a:schemeClr val="bg1"/>
                </a:solidFill>
              </a:rPr>
              <a:t>Results</a:t>
            </a:r>
          </a:p>
        </p:txBody>
      </p:sp>
      <p:pic>
        <p:nvPicPr>
          <p:cNvPr id="4" name="Segnaposto contenuto 5">
            <a:extLst>
              <a:ext uri="{FF2B5EF4-FFF2-40B4-BE49-F238E27FC236}">
                <a16:creationId xmlns:a16="http://schemas.microsoft.com/office/drawing/2014/main" id="{FD622D65-A77C-E04B-9935-807A1189ED2D}"/>
              </a:ext>
            </a:extLst>
          </p:cNvPr>
          <p:cNvPicPr>
            <a:picLocks noChangeAspect="1"/>
          </p:cNvPicPr>
          <p:nvPr/>
        </p:nvPicPr>
        <p:blipFill>
          <a:blip r:embed="rId2"/>
          <a:stretch>
            <a:fillRect/>
          </a:stretch>
        </p:blipFill>
        <p:spPr>
          <a:xfrm>
            <a:off x="10457409" y="444062"/>
            <a:ext cx="1421200" cy="720072"/>
          </a:xfrm>
          <a:prstGeom prst="rect">
            <a:avLst/>
          </a:prstGeom>
        </p:spPr>
      </p:pic>
      <p:sp useBgFill="1">
        <p:nvSpPr>
          <p:cNvPr id="5" name="Rettangolo 4">
            <a:extLst>
              <a:ext uri="{FF2B5EF4-FFF2-40B4-BE49-F238E27FC236}">
                <a16:creationId xmlns:a16="http://schemas.microsoft.com/office/drawing/2014/main" id="{9B04C5AC-750B-AB4C-B2EC-01E2CD619F5E}"/>
              </a:ext>
            </a:extLst>
          </p:cNvPr>
          <p:cNvSpPr/>
          <p:nvPr/>
        </p:nvSpPr>
        <p:spPr>
          <a:xfrm>
            <a:off x="149629" y="1164134"/>
            <a:ext cx="12042371" cy="5693866"/>
          </a:xfrm>
          <a:prstGeom prst="rect">
            <a:avLst/>
          </a:prstGeom>
        </p:spPr>
        <p:txBody>
          <a:bodyPr wrap="square">
            <a:spAutoFit/>
          </a:bodyPr>
          <a:lstStyle/>
          <a:p>
            <a:pPr algn="just"/>
            <a:r>
              <a:rPr lang="it-IT" sz="2600" b="1" dirty="0">
                <a:latin typeface="Calibri" panose="020F0502020204030204" pitchFamily="34" charset="0"/>
                <a:cs typeface="Calibri" panose="020F0502020204030204" pitchFamily="34" charset="0"/>
              </a:rPr>
              <a:t>The results show the following:</a:t>
            </a:r>
          </a:p>
          <a:p>
            <a:pPr marL="342900" indent="-342900" algn="just">
              <a:buFont typeface="Wingdings" pitchFamily="2" charset="2"/>
              <a:buChar char="Ø"/>
            </a:pPr>
            <a:r>
              <a:rPr lang="it-IT" sz="2600" b="1" dirty="0">
                <a:solidFill>
                  <a:schemeClr val="accent6">
                    <a:lumMod val="75000"/>
                  </a:schemeClr>
                </a:solidFill>
                <a:latin typeface="Calibri" panose="020F0502020204030204" pitchFamily="34" charset="0"/>
                <a:cs typeface="Calibri" panose="020F0502020204030204" pitchFamily="34" charset="0"/>
              </a:rPr>
              <a:t>It was not possible to identify the active ingredients of the vaccine, ie the 10 conjugated vaccine antigens.</a:t>
            </a:r>
          </a:p>
          <a:p>
            <a:pPr marL="342900" indent="-342900" algn="just">
              <a:buFont typeface="Wingdings" pitchFamily="2" charset="2"/>
              <a:buChar char="Ø"/>
            </a:pPr>
            <a:r>
              <a:rPr lang="it-IT" sz="2600" b="1" dirty="0">
                <a:solidFill>
                  <a:schemeClr val="accent6">
                    <a:lumMod val="75000"/>
                  </a:schemeClr>
                </a:solidFill>
                <a:latin typeface="Calibri" panose="020F0502020204030204" pitchFamily="34" charset="0"/>
                <a:cs typeface="Calibri" panose="020F0502020204030204" pitchFamily="34" charset="0"/>
              </a:rPr>
              <a:t>The presence of an insoluble and indigestible aggregate (called "macromolecule") was found</a:t>
            </a:r>
          </a:p>
          <a:p>
            <a:pPr marL="342900" indent="-342900" algn="just">
              <a:buFont typeface="Wingdings" pitchFamily="2" charset="2"/>
              <a:buChar char="Ø"/>
            </a:pPr>
            <a:r>
              <a:rPr lang="it-IT" sz="2600" b="1" dirty="0">
                <a:solidFill>
                  <a:schemeClr val="accent6">
                    <a:lumMod val="75000"/>
                  </a:schemeClr>
                </a:solidFill>
                <a:latin typeface="Calibri" panose="020F0502020204030204" pitchFamily="34" charset="0"/>
                <a:cs typeface="Calibri" panose="020F0502020204030204" pitchFamily="34" charset="0"/>
              </a:rPr>
              <a:t>From the quantitative analysis with the Bradford test the protein concentration is about 0.25 mg / mL (125 micrograms / dose), ie higher than the sum of the quantity of antigens. It follows that in the vaccine there are probably other protein contaminations coming from the production process or from the raw materials used</a:t>
            </a:r>
          </a:p>
          <a:p>
            <a:pPr marL="342900" indent="-342900" algn="just">
              <a:buFont typeface="Wingdings" pitchFamily="2" charset="2"/>
              <a:buChar char="Ø"/>
            </a:pPr>
            <a:r>
              <a:rPr lang="it-IT" sz="2600" b="1" dirty="0">
                <a:solidFill>
                  <a:srgbClr val="C00000"/>
                </a:solidFill>
                <a:latin typeface="Calibri" panose="020F0502020204030204" pitchFamily="34" charset="0"/>
                <a:cs typeface="Calibri" panose="020F0502020204030204" pitchFamily="34" charset="0"/>
              </a:rPr>
              <a:t>two contaminating proteins have been identified:</a:t>
            </a:r>
          </a:p>
          <a:p>
            <a:pPr marL="800100" lvl="1" indent="-342900" algn="just">
              <a:buFont typeface="Wingdings" pitchFamily="2" charset="2"/>
              <a:buChar char="Ø"/>
            </a:pPr>
            <a:r>
              <a:rPr lang="it-IT" sz="2600" b="1" dirty="0">
                <a:solidFill>
                  <a:srgbClr val="C00000"/>
                </a:solidFill>
                <a:latin typeface="Calibri" panose="020F0502020204030204" pitchFamily="34" charset="0"/>
                <a:cs typeface="Calibri" panose="020F0502020204030204" pitchFamily="34" charset="0"/>
              </a:rPr>
              <a:t>the nuclear protein of the EBNA-1 virus</a:t>
            </a:r>
          </a:p>
          <a:p>
            <a:pPr marL="800100" lvl="1" indent="-342900" algn="just">
              <a:buFont typeface="Wingdings" pitchFamily="2" charset="2"/>
              <a:buChar char="Ø"/>
            </a:pPr>
            <a:r>
              <a:rPr lang="it-IT" sz="2600" b="1" dirty="0">
                <a:solidFill>
                  <a:srgbClr val="C00000"/>
                </a:solidFill>
                <a:latin typeface="Calibri" panose="020F0502020204030204" pitchFamily="34" charset="0"/>
                <a:cs typeface="Calibri" panose="020F0502020204030204" pitchFamily="34" charset="0"/>
              </a:rPr>
              <a:t>the acetylcholinesterase</a:t>
            </a:r>
          </a:p>
          <a:p>
            <a:pPr marL="342900" indent="-342900" algn="just">
              <a:buFont typeface="Wingdings" pitchFamily="2" charset="2"/>
              <a:buChar char="Ø"/>
            </a:pPr>
            <a:r>
              <a:rPr lang="it-IT" sz="2600" b="1" dirty="0">
                <a:latin typeface="Calibri" panose="020F0502020204030204" pitchFamily="34" charset="0"/>
                <a:cs typeface="Calibri" panose="020F0502020204030204" pitchFamily="34" charset="0"/>
              </a:rPr>
              <a:t>chemical contamination: presence of the polyethylene glycol polymer</a:t>
            </a:r>
          </a:p>
          <a:p>
            <a:pPr marL="342900" indent="-342900" algn="just">
              <a:buFont typeface="Wingdings" pitchFamily="2" charset="2"/>
              <a:buChar char="Ø"/>
            </a:pPr>
            <a:r>
              <a:rPr lang="it-IT" sz="2600" b="1" dirty="0">
                <a:solidFill>
                  <a:srgbClr val="0063AB"/>
                </a:solidFill>
                <a:latin typeface="Calibri" panose="020F0502020204030204" pitchFamily="34" charset="0"/>
                <a:cs typeface="Calibri" panose="020F0502020204030204" pitchFamily="34" charset="0"/>
              </a:rPr>
              <a:t>contamination of adventitious genetic material: none</a:t>
            </a:r>
          </a:p>
        </p:txBody>
      </p:sp>
    </p:spTree>
    <p:extLst>
      <p:ext uri="{BB962C8B-B14F-4D97-AF65-F5344CB8AC3E}">
        <p14:creationId xmlns:p14="http://schemas.microsoft.com/office/powerpoint/2010/main" val="64909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00C49E-573D-794A-97C5-BA2F046228B4}"/>
              </a:ext>
            </a:extLst>
          </p:cNvPr>
          <p:cNvSpPr>
            <a:spLocks noGrp="1"/>
          </p:cNvSpPr>
          <p:nvPr>
            <p:ph type="title"/>
          </p:nvPr>
        </p:nvSpPr>
        <p:spPr>
          <a:xfrm>
            <a:off x="1154953" y="831273"/>
            <a:ext cx="8761413" cy="849359"/>
          </a:xfrm>
        </p:spPr>
        <p:txBody>
          <a:bodyPr/>
          <a:lstStyle/>
          <a:p>
            <a:pPr algn="ctr"/>
            <a:r>
              <a:rPr lang="it-IT" dirty="0"/>
              <a:t> </a:t>
            </a:r>
            <a:r>
              <a:rPr lang="it-IT" sz="4400" b="1" dirty="0">
                <a:solidFill>
                  <a:schemeClr val="bg1"/>
                </a:solidFill>
                <a:latin typeface="Calibri" panose="020F0502020204030204" pitchFamily="34" charset="0"/>
                <a:cs typeface="Calibri" panose="020F0502020204030204" pitchFamily="34" charset="0"/>
              </a:rPr>
              <a:t>Risk for the health</a:t>
            </a:r>
          </a:p>
        </p:txBody>
      </p:sp>
      <p:sp>
        <p:nvSpPr>
          <p:cNvPr id="3" name="Segnaposto contenuto 2">
            <a:extLst>
              <a:ext uri="{FF2B5EF4-FFF2-40B4-BE49-F238E27FC236}">
                <a16:creationId xmlns:a16="http://schemas.microsoft.com/office/drawing/2014/main" id="{D62A4ED3-0ECD-0845-B8DD-89F98422E4BA}"/>
              </a:ext>
            </a:extLst>
          </p:cNvPr>
          <p:cNvSpPr>
            <a:spLocks noGrp="1"/>
          </p:cNvSpPr>
          <p:nvPr>
            <p:ph idx="1"/>
          </p:nvPr>
        </p:nvSpPr>
        <p:spPr>
          <a:xfrm>
            <a:off x="432262" y="2294312"/>
            <a:ext cx="11272057" cy="4563687"/>
          </a:xfrm>
        </p:spPr>
        <p:txBody>
          <a:bodyPr>
            <a:normAutofit lnSpcReduction="10000"/>
          </a:bodyPr>
          <a:lstStyle/>
          <a:p>
            <a:pPr algn="just"/>
            <a:r>
              <a:rPr lang="it-IT" sz="2400" b="1" dirty="0">
                <a:latin typeface="Calibri" panose="020F0502020204030204" pitchFamily="34" charset="0"/>
                <a:cs typeface="Calibri" panose="020F0502020204030204" pitchFamily="34" charset="0"/>
              </a:rPr>
              <a:t>The </a:t>
            </a:r>
            <a:r>
              <a:rPr lang="it-IT" sz="2400" b="1" dirty="0">
                <a:solidFill>
                  <a:schemeClr val="tx1"/>
                </a:solidFill>
                <a:latin typeface="Calibri" panose="020F0502020204030204" pitchFamily="34" charset="0"/>
                <a:cs typeface="Calibri" panose="020F0502020204030204" pitchFamily="34" charset="0"/>
              </a:rPr>
              <a:t>macromolecule</a:t>
            </a:r>
            <a:r>
              <a:rPr lang="it-IT" sz="2400" dirty="0">
                <a:latin typeface="Calibri" panose="020F0502020204030204" pitchFamily="34" charset="0"/>
                <a:cs typeface="Calibri" panose="020F0502020204030204" pitchFamily="34" charset="0"/>
              </a:rPr>
              <a:t> </a:t>
            </a:r>
            <a:r>
              <a:rPr lang="it-IT" sz="2400" b="1" dirty="0">
                <a:latin typeface="Calibri" panose="020F0502020204030204" pitchFamily="34" charset="0"/>
                <a:cs typeface="Calibri" panose="020F0502020204030204" pitchFamily="34" charset="0"/>
              </a:rPr>
              <a:t>is composed by an insoluble and indigestible aggregate between the antigens and the aluminum adjuvant</a:t>
            </a:r>
            <a:r>
              <a:rPr lang="it-IT" sz="2400" dirty="0">
                <a:latin typeface="Calibri" panose="020F0502020204030204" pitchFamily="34" charset="0"/>
                <a:cs typeface="Calibri" panose="020F0502020204030204" pitchFamily="34" charset="0"/>
              </a:rPr>
              <a:t>. It can constitute a health risk because it could remain deposited at the injection site and stimulate a prolonged inflammatory response, as </a:t>
            </a:r>
            <a:r>
              <a:rPr lang="it-IT" sz="2400" b="1" dirty="0">
                <a:solidFill>
                  <a:srgbClr val="C00000"/>
                </a:solidFill>
                <a:latin typeface="Calibri" panose="020F0502020204030204" pitchFamily="34" charset="0"/>
                <a:cs typeface="Calibri" panose="020F0502020204030204" pitchFamily="34" charset="0"/>
              </a:rPr>
              <a:t>the bond with aluminum can make the antigens particularly stable to degradation also in vivo</a:t>
            </a:r>
          </a:p>
          <a:p>
            <a:pPr lvl="1" algn="just"/>
            <a:r>
              <a:rPr lang="it-IT" sz="2200" b="1" dirty="0">
                <a:solidFill>
                  <a:srgbClr val="C00000"/>
                </a:solidFill>
                <a:latin typeface="Calibri" panose="020F0502020204030204" pitchFamily="34" charset="0"/>
                <a:cs typeface="Calibri" panose="020F0502020204030204" pitchFamily="34" charset="0"/>
              </a:rPr>
              <a:t>the prolonged inflammatory state is associated with the increased risk of autoimmune diseases</a:t>
            </a:r>
            <a:r>
              <a:rPr lang="it-IT" sz="2200" dirty="0">
                <a:latin typeface="Calibri" panose="020F0502020204030204" pitchFamily="34" charset="0"/>
                <a:cs typeface="Calibri" panose="020F0502020204030204" pitchFamily="34" charset="0"/>
              </a:rPr>
              <a:t>, and when the antibodies that form after vaccination cross-react against specific human proteins present in the brain, very serious neurological damage occurs.</a:t>
            </a:r>
          </a:p>
          <a:p>
            <a:pPr lvl="1" algn="just"/>
            <a:r>
              <a:rPr lang="it-IT" sz="2200" dirty="0">
                <a:latin typeface="Calibri" panose="020F0502020204030204" pitchFamily="34" charset="0"/>
                <a:cs typeface="Calibri" panose="020F0502020204030204" pitchFamily="34" charset="0"/>
              </a:rPr>
              <a:t>The </a:t>
            </a:r>
            <a:r>
              <a:rPr lang="it-IT" sz="2200" b="1" dirty="0">
                <a:solidFill>
                  <a:srgbClr val="C00000"/>
                </a:solidFill>
                <a:latin typeface="Calibri" panose="020F0502020204030204" pitchFamily="34" charset="0"/>
                <a:cs typeface="Calibri" panose="020F0502020204030204" pitchFamily="34" charset="0"/>
              </a:rPr>
              <a:t>aluminum adjuvant can be transported from the injection site to other parts of the body by macrophages with particularly harmful effects</a:t>
            </a:r>
            <a:r>
              <a:rPr lang="it-IT" sz="2200" dirty="0">
                <a:latin typeface="Calibri" panose="020F0502020204030204" pitchFamily="34" charset="0"/>
                <a:cs typeface="Calibri" panose="020F0502020204030204" pitchFamily="34" charset="0"/>
              </a:rPr>
              <a:t>, if it can reach the brain. Since in this case aluminum is chemically bound to antigens, it can be hypothesized that antigens are also transported and deposited in other districts together with aluminum with possible inflammatory / autoimmune reactions.</a:t>
            </a:r>
          </a:p>
          <a:p>
            <a:pPr lvl="1" algn="just"/>
            <a:endParaRPr lang="it-IT" sz="2200" dirty="0">
              <a:latin typeface="Calibri" panose="020F0502020204030204" pitchFamily="34" charset="0"/>
              <a:cs typeface="Calibri" panose="020F0502020204030204" pitchFamily="34" charset="0"/>
            </a:endParaRPr>
          </a:p>
          <a:p>
            <a:pPr marL="457200" lvl="1" indent="0" algn="just">
              <a:buNone/>
            </a:pPr>
            <a:endParaRPr lang="it-IT" sz="2400" dirty="0">
              <a:latin typeface="Calibri" panose="020F0502020204030204" pitchFamily="34" charset="0"/>
              <a:cs typeface="Calibri" panose="020F0502020204030204" pitchFamily="34" charset="0"/>
            </a:endParaRPr>
          </a:p>
          <a:p>
            <a:pPr lvl="1" algn="just"/>
            <a:endParaRPr lang="it-IT" sz="2400" dirty="0">
              <a:latin typeface="Calibri" panose="020F0502020204030204" pitchFamily="34" charset="0"/>
              <a:cs typeface="Calibri" panose="020F0502020204030204" pitchFamily="34" charset="0"/>
            </a:endParaRPr>
          </a:p>
          <a:p>
            <a:pPr marL="411163" lvl="1" indent="-361950" algn="just"/>
            <a:endParaRPr lang="it-IT" dirty="0"/>
          </a:p>
        </p:txBody>
      </p:sp>
      <p:pic>
        <p:nvPicPr>
          <p:cNvPr id="4" name="Segnaposto contenuto 5">
            <a:extLst>
              <a:ext uri="{FF2B5EF4-FFF2-40B4-BE49-F238E27FC236}">
                <a16:creationId xmlns:a16="http://schemas.microsoft.com/office/drawing/2014/main" id="{CC3D95C3-552D-804B-A0DD-BC02DFE6AB54}"/>
              </a:ext>
            </a:extLst>
          </p:cNvPr>
          <p:cNvPicPr>
            <a:picLocks noChangeAspect="1"/>
          </p:cNvPicPr>
          <p:nvPr/>
        </p:nvPicPr>
        <p:blipFill>
          <a:blip r:embed="rId2"/>
          <a:stretch>
            <a:fillRect/>
          </a:stretch>
        </p:blipFill>
        <p:spPr>
          <a:xfrm>
            <a:off x="10423542" y="490116"/>
            <a:ext cx="1280777" cy="587791"/>
          </a:xfrm>
          <a:prstGeom prst="rect">
            <a:avLst/>
          </a:prstGeom>
        </p:spPr>
      </p:pic>
    </p:spTree>
    <p:extLst>
      <p:ext uri="{BB962C8B-B14F-4D97-AF65-F5344CB8AC3E}">
        <p14:creationId xmlns:p14="http://schemas.microsoft.com/office/powerpoint/2010/main" val="2798550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A9009D-89A0-C444-9D0F-955512E86BBE}"/>
              </a:ext>
            </a:extLst>
          </p:cNvPr>
          <p:cNvSpPr>
            <a:spLocks noGrp="1"/>
          </p:cNvSpPr>
          <p:nvPr>
            <p:ph type="title"/>
          </p:nvPr>
        </p:nvSpPr>
        <p:spPr/>
        <p:txBody>
          <a:bodyPr/>
          <a:lstStyle/>
          <a:p>
            <a:pPr algn="ctr"/>
            <a:r>
              <a:rPr lang="it-IT" sz="4400" b="1" dirty="0">
                <a:solidFill>
                  <a:schemeClr val="bg1"/>
                </a:solidFill>
                <a:latin typeface="Calibri" panose="020F0502020204030204" pitchFamily="34" charset="0"/>
                <a:cs typeface="Calibri" panose="020F0502020204030204" pitchFamily="34" charset="0"/>
              </a:rPr>
              <a:t>Risk for the health</a:t>
            </a:r>
            <a:endParaRPr lang="it-IT" sz="4400" dirty="0"/>
          </a:p>
        </p:txBody>
      </p:sp>
      <p:sp>
        <p:nvSpPr>
          <p:cNvPr id="3" name="Segnaposto contenuto 2">
            <a:extLst>
              <a:ext uri="{FF2B5EF4-FFF2-40B4-BE49-F238E27FC236}">
                <a16:creationId xmlns:a16="http://schemas.microsoft.com/office/drawing/2014/main" id="{7AB6DCE4-9D68-B04B-B5FC-DECD1A6BFB22}"/>
              </a:ext>
            </a:extLst>
          </p:cNvPr>
          <p:cNvSpPr>
            <a:spLocks noGrp="1"/>
          </p:cNvSpPr>
          <p:nvPr>
            <p:ph idx="1"/>
          </p:nvPr>
        </p:nvSpPr>
        <p:spPr>
          <a:xfrm>
            <a:off x="465512" y="2294313"/>
            <a:ext cx="11238807" cy="4563687"/>
          </a:xfrm>
        </p:spPr>
        <p:txBody>
          <a:bodyPr>
            <a:normAutofit lnSpcReduction="10000"/>
          </a:bodyPr>
          <a:lstStyle/>
          <a:p>
            <a:pPr algn="just"/>
            <a:r>
              <a:rPr lang="it-IT" sz="2400" dirty="0">
                <a:latin typeface="Calibri" panose="020F0502020204030204" pitchFamily="34" charset="0"/>
                <a:cs typeface="Calibri" panose="020F0502020204030204" pitchFamily="34" charset="0"/>
              </a:rPr>
              <a:t>The </a:t>
            </a:r>
            <a:r>
              <a:rPr lang="it-IT" sz="2400" b="1" dirty="0">
                <a:latin typeface="Calibri" panose="020F0502020204030204" pitchFamily="34" charset="0"/>
                <a:cs typeface="Calibri" panose="020F0502020204030204" pitchFamily="34" charset="0"/>
              </a:rPr>
              <a:t>EBNA-1 nuclear protein of Epstein-Barr virus</a:t>
            </a:r>
            <a:r>
              <a:rPr lang="it-IT" sz="2400" dirty="0">
                <a:latin typeface="Calibri" panose="020F0502020204030204" pitchFamily="34" charset="0"/>
                <a:cs typeface="Calibri" panose="020F0502020204030204" pitchFamily="34" charset="0"/>
              </a:rPr>
              <a:t> is a contamination of unknown origin. Given its ability to interact and modify cellular DNA, </a:t>
            </a:r>
          </a:p>
          <a:p>
            <a:pPr lvl="1" algn="just"/>
            <a:r>
              <a:rPr lang="it-IT" sz="2200" b="1" dirty="0">
                <a:solidFill>
                  <a:srgbClr val="C00000"/>
                </a:solidFill>
                <a:latin typeface="Calibri" panose="020F0502020204030204" pitchFamily="34" charset="0"/>
                <a:cs typeface="Calibri" panose="020F0502020204030204" pitchFamily="34" charset="0"/>
              </a:rPr>
              <a:t>the EBNA-1 protein is involved in the process of carcinogenesis of both cell lines in vitro and in vivo</a:t>
            </a:r>
            <a:r>
              <a:rPr lang="it-IT" sz="2200" dirty="0">
                <a:latin typeface="Calibri" panose="020F0502020204030204" pitchFamily="34" charset="0"/>
                <a:cs typeface="Calibri" panose="020F0502020204030204" pitchFamily="34" charset="0"/>
              </a:rPr>
              <a:t>. </a:t>
            </a:r>
          </a:p>
          <a:p>
            <a:pPr lvl="1" algn="just"/>
            <a:r>
              <a:rPr lang="it-IT" sz="2200" dirty="0">
                <a:latin typeface="Calibri" panose="020F0502020204030204" pitchFamily="34" charset="0"/>
                <a:cs typeface="Calibri" panose="020F0502020204030204" pitchFamily="34" charset="0"/>
              </a:rPr>
              <a:t>Since </a:t>
            </a:r>
            <a:r>
              <a:rPr lang="it-IT" sz="2200" b="1" dirty="0">
                <a:solidFill>
                  <a:srgbClr val="C00000"/>
                </a:solidFill>
                <a:latin typeface="Calibri" panose="020F0502020204030204" pitchFamily="34" charset="0"/>
                <a:cs typeface="Calibri" panose="020F0502020204030204" pitchFamily="34" charset="0"/>
              </a:rPr>
              <a:t>this protein is linked to the aluminum adjuvant that protects it from degradation</a:t>
            </a:r>
            <a:r>
              <a:rPr lang="it-IT" sz="2200" dirty="0">
                <a:latin typeface="Calibri" panose="020F0502020204030204" pitchFamily="34" charset="0"/>
                <a:cs typeface="Calibri" panose="020F0502020204030204" pitchFamily="34" charset="0"/>
              </a:rPr>
              <a:t>, it can be assumed that its oncogenic activity can be much more prolonged over time.</a:t>
            </a:r>
          </a:p>
          <a:p>
            <a:pPr algn="just"/>
            <a:r>
              <a:rPr lang="it-IT" sz="2400" b="1" dirty="0">
                <a:latin typeface="Calibri" panose="020F0502020204030204" pitchFamily="34" charset="0"/>
                <a:cs typeface="Calibri" panose="020F0502020204030204" pitchFamily="34" charset="0"/>
              </a:rPr>
              <a:t>Acetylcholinesterase protein </a:t>
            </a:r>
            <a:r>
              <a:rPr lang="it-IT" sz="2400" dirty="0">
                <a:latin typeface="Calibri" panose="020F0502020204030204" pitchFamily="34" charset="0"/>
                <a:cs typeface="Calibri" panose="020F0502020204030204" pitchFamily="34" charset="0"/>
              </a:rPr>
              <a:t>is a contamination of unknown origin. </a:t>
            </a:r>
          </a:p>
          <a:p>
            <a:pPr lvl="1" algn="just"/>
            <a:r>
              <a:rPr lang="it-IT" sz="2200" dirty="0">
                <a:latin typeface="Calibri" panose="020F0502020204030204" pitchFamily="34" charset="0"/>
                <a:cs typeface="Calibri" panose="020F0502020204030204" pitchFamily="34" charset="0"/>
              </a:rPr>
              <a:t>In the literature there are studies demonstrating the </a:t>
            </a:r>
            <a:r>
              <a:rPr lang="it-IT" sz="2200" b="1" dirty="0">
                <a:solidFill>
                  <a:srgbClr val="C00000"/>
                </a:solidFill>
                <a:latin typeface="Calibri" panose="020F0502020204030204" pitchFamily="34" charset="0"/>
                <a:cs typeface="Calibri" panose="020F0502020204030204" pitchFamily="34" charset="0"/>
              </a:rPr>
              <a:t>neurotoxicity</a:t>
            </a:r>
            <a:r>
              <a:rPr lang="it-IT" sz="2200" dirty="0">
                <a:latin typeface="Calibri" panose="020F0502020204030204" pitchFamily="34" charset="0"/>
                <a:cs typeface="Calibri" panose="020F0502020204030204" pitchFamily="34" charset="0"/>
              </a:rPr>
              <a:t> of this protein, in particular the association with neuronal death (apoptosis), and with neurodegeneration in Alzheimer's disease. </a:t>
            </a:r>
          </a:p>
          <a:p>
            <a:pPr lvl="1" algn="just"/>
            <a:r>
              <a:rPr lang="it-IT" sz="2200" b="1" dirty="0">
                <a:solidFill>
                  <a:srgbClr val="C00000"/>
                </a:solidFill>
                <a:latin typeface="Calibri" panose="020F0502020204030204" pitchFamily="34" charset="0"/>
                <a:cs typeface="Calibri" panose="020F0502020204030204" pitchFamily="34" charset="0"/>
              </a:rPr>
              <a:t>This protein may also be present bound with the aluminum adjuvant </a:t>
            </a:r>
            <a:r>
              <a:rPr lang="it-IT" sz="2200" dirty="0">
                <a:latin typeface="Calibri" panose="020F0502020204030204" pitchFamily="34" charset="0"/>
                <a:cs typeface="Calibri" panose="020F0502020204030204" pitchFamily="34" charset="0"/>
              </a:rPr>
              <a:t>that could enhance its neurotoxic action.</a:t>
            </a:r>
          </a:p>
        </p:txBody>
      </p:sp>
      <p:pic>
        <p:nvPicPr>
          <p:cNvPr id="4" name="Segnaposto contenuto 5">
            <a:extLst>
              <a:ext uri="{FF2B5EF4-FFF2-40B4-BE49-F238E27FC236}">
                <a16:creationId xmlns:a16="http://schemas.microsoft.com/office/drawing/2014/main" id="{A88CC52A-F9D1-D74E-A5D6-EF3E5F25FF92}"/>
              </a:ext>
            </a:extLst>
          </p:cNvPr>
          <p:cNvPicPr>
            <a:picLocks noChangeAspect="1"/>
          </p:cNvPicPr>
          <p:nvPr/>
        </p:nvPicPr>
        <p:blipFill>
          <a:blip r:embed="rId2"/>
          <a:stretch>
            <a:fillRect/>
          </a:stretch>
        </p:blipFill>
        <p:spPr>
          <a:xfrm>
            <a:off x="10457409" y="401419"/>
            <a:ext cx="1246911" cy="572249"/>
          </a:xfrm>
          <a:prstGeom prst="rect">
            <a:avLst/>
          </a:prstGeom>
        </p:spPr>
      </p:pic>
    </p:spTree>
    <p:extLst>
      <p:ext uri="{BB962C8B-B14F-4D97-AF65-F5344CB8AC3E}">
        <p14:creationId xmlns:p14="http://schemas.microsoft.com/office/powerpoint/2010/main" val="733137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90F7DC-800F-6941-936E-6CDFA165FB03}"/>
              </a:ext>
            </a:extLst>
          </p:cNvPr>
          <p:cNvSpPr>
            <a:spLocks noGrp="1"/>
          </p:cNvSpPr>
          <p:nvPr>
            <p:ph type="title"/>
          </p:nvPr>
        </p:nvSpPr>
        <p:spPr/>
        <p:txBody>
          <a:bodyPr/>
          <a:lstStyle/>
          <a:p>
            <a:pPr algn="ctr"/>
            <a:r>
              <a:rPr lang="it-IT" sz="4400" b="1" dirty="0">
                <a:solidFill>
                  <a:schemeClr val="bg1"/>
                </a:solidFill>
                <a:latin typeface="Calibri" panose="020F0502020204030204" pitchFamily="34" charset="0"/>
                <a:cs typeface="Calibri" panose="020F0502020204030204" pitchFamily="34" charset="0"/>
              </a:rPr>
              <a:t>Risk for the health</a:t>
            </a:r>
            <a:endParaRPr lang="it-IT" sz="4400" dirty="0"/>
          </a:p>
        </p:txBody>
      </p:sp>
      <p:sp>
        <p:nvSpPr>
          <p:cNvPr id="3" name="Segnaposto contenuto 2">
            <a:extLst>
              <a:ext uri="{FF2B5EF4-FFF2-40B4-BE49-F238E27FC236}">
                <a16:creationId xmlns:a16="http://schemas.microsoft.com/office/drawing/2014/main" id="{34CD0097-35D7-394D-A6B0-5C4BC4D1012A}"/>
              </a:ext>
            </a:extLst>
          </p:cNvPr>
          <p:cNvSpPr>
            <a:spLocks noGrp="1"/>
          </p:cNvSpPr>
          <p:nvPr>
            <p:ph idx="1"/>
          </p:nvPr>
        </p:nvSpPr>
        <p:spPr>
          <a:xfrm>
            <a:off x="714895" y="2344189"/>
            <a:ext cx="11139054" cy="4513811"/>
          </a:xfrm>
        </p:spPr>
        <p:txBody>
          <a:bodyPr>
            <a:normAutofit/>
          </a:bodyPr>
          <a:lstStyle/>
          <a:p>
            <a:pPr algn="just"/>
            <a:r>
              <a:rPr lang="it-IT" sz="2400" dirty="0">
                <a:latin typeface="Calibri" panose="020F0502020204030204" pitchFamily="34" charset="0"/>
                <a:cs typeface="Calibri" panose="020F0502020204030204" pitchFamily="34" charset="0"/>
              </a:rPr>
              <a:t>Polyethylene glycol is a polymer used in the DNA purification process obtained by the recombinant DNA technique, so it could be a contaminant from the production process.</a:t>
            </a:r>
          </a:p>
          <a:p>
            <a:pPr lvl="1" algn="just"/>
            <a:r>
              <a:rPr lang="it-IT" sz="2200" dirty="0">
                <a:latin typeface="Calibri" panose="020F0502020204030204" pitchFamily="34" charset="0"/>
                <a:cs typeface="Calibri" panose="020F0502020204030204" pitchFamily="34" charset="0"/>
              </a:rPr>
              <a:t>Its toxicity is linked to its </a:t>
            </a:r>
            <a:r>
              <a:rPr lang="it-IT" sz="2200" b="1" dirty="0">
                <a:solidFill>
                  <a:srgbClr val="C00000"/>
                </a:solidFill>
                <a:latin typeface="Calibri" panose="020F0502020204030204" pitchFamily="34" charset="0"/>
                <a:cs typeface="Calibri" panose="020F0502020204030204" pitchFamily="34" charset="0"/>
              </a:rPr>
              <a:t>allergenic property </a:t>
            </a:r>
            <a:r>
              <a:rPr lang="it-IT" sz="2200" dirty="0">
                <a:latin typeface="Calibri" panose="020F0502020204030204" pitchFamily="34" charset="0"/>
                <a:cs typeface="Calibri" panose="020F0502020204030204" pitchFamily="34" charset="0"/>
              </a:rPr>
              <a:t>and various case-control reports are reported in the literature of </a:t>
            </a:r>
            <a:r>
              <a:rPr lang="it-IT" sz="2200" b="1" dirty="0">
                <a:solidFill>
                  <a:srgbClr val="C00000"/>
                </a:solidFill>
                <a:latin typeface="Calibri" panose="020F0502020204030204" pitchFamily="34" charset="0"/>
                <a:cs typeface="Calibri" panose="020F0502020204030204" pitchFamily="34" charset="0"/>
              </a:rPr>
              <a:t>anaphylaxis</a:t>
            </a:r>
          </a:p>
          <a:p>
            <a:pPr marL="49213" lvl="1" indent="0" algn="ctr">
              <a:buNone/>
            </a:pPr>
            <a:r>
              <a:rPr lang="it-IT" sz="2400" b="1" dirty="0">
                <a:solidFill>
                  <a:srgbClr val="C00000"/>
                </a:solidFill>
                <a:latin typeface="Calibri" panose="020F0502020204030204" pitchFamily="34" charset="0"/>
                <a:cs typeface="Calibri" panose="020F0502020204030204" pitchFamily="34" charset="0"/>
              </a:rPr>
              <a:t>Conclusions</a:t>
            </a:r>
          </a:p>
          <a:p>
            <a:pPr marL="49213" lvl="1" indent="0" algn="just">
              <a:buNone/>
            </a:pPr>
            <a:r>
              <a:rPr lang="it-IT" sz="2400" b="1" dirty="0">
                <a:solidFill>
                  <a:schemeClr val="tx1"/>
                </a:solidFill>
                <a:latin typeface="Calibri" panose="020F0502020204030204" pitchFamily="34" charset="0"/>
                <a:cs typeface="Calibri" panose="020F0502020204030204" pitchFamily="34" charset="0"/>
              </a:rPr>
              <a:t>The Synflorix vaccine presents defective quality regarding the composition (presence of an insoluble and indigestible aggregate of unknown toxicity), the presence of two potentially neurotoxic proteins and an allergenic chemical contamination (polyethylene glycol).</a:t>
            </a:r>
          </a:p>
        </p:txBody>
      </p:sp>
      <p:pic>
        <p:nvPicPr>
          <p:cNvPr id="4" name="Segnaposto contenuto 5">
            <a:extLst>
              <a:ext uri="{FF2B5EF4-FFF2-40B4-BE49-F238E27FC236}">
                <a16:creationId xmlns:a16="http://schemas.microsoft.com/office/drawing/2014/main" id="{7B61A5D7-521D-914B-9CD3-BCF4C51410F8}"/>
              </a:ext>
            </a:extLst>
          </p:cNvPr>
          <p:cNvPicPr>
            <a:picLocks noChangeAspect="1"/>
          </p:cNvPicPr>
          <p:nvPr/>
        </p:nvPicPr>
        <p:blipFill>
          <a:blip r:embed="rId2"/>
          <a:stretch>
            <a:fillRect/>
          </a:stretch>
        </p:blipFill>
        <p:spPr>
          <a:xfrm>
            <a:off x="10423541" y="437536"/>
            <a:ext cx="1430408" cy="656462"/>
          </a:xfrm>
          <a:prstGeom prst="rect">
            <a:avLst/>
          </a:prstGeom>
        </p:spPr>
      </p:pic>
    </p:spTree>
    <p:extLst>
      <p:ext uri="{BB962C8B-B14F-4D97-AF65-F5344CB8AC3E}">
        <p14:creationId xmlns:p14="http://schemas.microsoft.com/office/powerpoint/2010/main" val="730088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E5FC69-5680-AF45-BCEC-CB778A405814}"/>
              </a:ext>
            </a:extLst>
          </p:cNvPr>
          <p:cNvSpPr>
            <a:spLocks noGrp="1"/>
          </p:cNvSpPr>
          <p:nvPr>
            <p:ph type="title"/>
          </p:nvPr>
        </p:nvSpPr>
        <p:spPr>
          <a:xfrm>
            <a:off x="1154953" y="665018"/>
            <a:ext cx="8761413" cy="548640"/>
          </a:xfrm>
        </p:spPr>
        <p:txBody>
          <a:bodyPr/>
          <a:lstStyle/>
          <a:p>
            <a:pPr algn="ctr"/>
            <a:r>
              <a:rPr lang="it-IT" sz="4400" b="1" dirty="0">
                <a:solidFill>
                  <a:schemeClr val="bg1"/>
                </a:solidFill>
              </a:rPr>
              <a:t>vaccinations of Szymon Lutek</a:t>
            </a:r>
          </a:p>
        </p:txBody>
      </p:sp>
      <p:pic>
        <p:nvPicPr>
          <p:cNvPr id="4" name="Segnaposto contenuto 5">
            <a:extLst>
              <a:ext uri="{FF2B5EF4-FFF2-40B4-BE49-F238E27FC236}">
                <a16:creationId xmlns:a16="http://schemas.microsoft.com/office/drawing/2014/main" id="{252E5011-B12A-B448-B4A3-8B51792A0C42}"/>
              </a:ext>
            </a:extLst>
          </p:cNvPr>
          <p:cNvPicPr>
            <a:picLocks noChangeAspect="1"/>
          </p:cNvPicPr>
          <p:nvPr/>
        </p:nvPicPr>
        <p:blipFill>
          <a:blip r:embed="rId2"/>
          <a:stretch>
            <a:fillRect/>
          </a:stretch>
        </p:blipFill>
        <p:spPr>
          <a:xfrm>
            <a:off x="10457409" y="401419"/>
            <a:ext cx="1246911" cy="572249"/>
          </a:xfrm>
          <a:prstGeom prst="rect">
            <a:avLst/>
          </a:prstGeom>
        </p:spPr>
      </p:pic>
      <p:sp>
        <p:nvSpPr>
          <p:cNvPr id="3" name="Segnaposto contenuto 2">
            <a:extLst>
              <a:ext uri="{FF2B5EF4-FFF2-40B4-BE49-F238E27FC236}">
                <a16:creationId xmlns:a16="http://schemas.microsoft.com/office/drawing/2014/main" id="{8396EECF-7668-D748-A54C-2D1ECBE5DADB}"/>
              </a:ext>
            </a:extLst>
          </p:cNvPr>
          <p:cNvSpPr>
            <a:spLocks noGrp="1"/>
          </p:cNvSpPr>
          <p:nvPr>
            <p:ph idx="1"/>
          </p:nvPr>
        </p:nvSpPr>
        <p:spPr>
          <a:xfrm>
            <a:off x="465514" y="1463040"/>
            <a:ext cx="11238806" cy="5394959"/>
          </a:xfrm>
          <a:solidFill>
            <a:schemeClr val="bg1"/>
          </a:solidFill>
          <a:ln>
            <a:noFill/>
          </a:ln>
        </p:spPr>
        <p:txBody>
          <a:bodyPr>
            <a:normAutofit fontScale="77500" lnSpcReduction="20000"/>
          </a:bodyPr>
          <a:lstStyle/>
          <a:p>
            <a:pPr marL="0" indent="0">
              <a:buNone/>
            </a:pPr>
            <a:r>
              <a:rPr lang="it-IT" b="1" dirty="0">
                <a:solidFill>
                  <a:schemeClr val="tx1"/>
                </a:solidFill>
              </a:rPr>
              <a:t>Born </a:t>
            </a:r>
            <a:r>
              <a:rPr lang="it-IT" b="1" dirty="0">
                <a:solidFill>
                  <a:srgbClr val="C00000"/>
                </a:solidFill>
              </a:rPr>
              <a:t>30.07.2018</a:t>
            </a:r>
            <a:r>
              <a:rPr lang="it-IT" b="1" dirty="0">
                <a:solidFill>
                  <a:schemeClr val="tx1"/>
                </a:solidFill>
              </a:rPr>
              <a:t>											          </a:t>
            </a:r>
            <a:r>
              <a:rPr lang="it-IT" sz="1600" b="1" dirty="0">
                <a:solidFill>
                  <a:srgbClr val="C00000"/>
                </a:solidFill>
              </a:rPr>
              <a:t>aluminum content (as Al</a:t>
            </a:r>
            <a:r>
              <a:rPr lang="it-IT" sz="1600" b="1" baseline="30000" dirty="0">
                <a:solidFill>
                  <a:srgbClr val="C00000"/>
                </a:solidFill>
              </a:rPr>
              <a:t>+3</a:t>
            </a:r>
            <a:r>
              <a:rPr lang="it-IT" sz="1600" b="1" dirty="0">
                <a:solidFill>
                  <a:srgbClr val="C00000"/>
                </a:solidFill>
              </a:rPr>
              <a:t>) </a:t>
            </a:r>
            <a:r>
              <a:rPr lang="it-IT" sz="2000" b="1" dirty="0">
                <a:solidFill>
                  <a:srgbClr val="C00000"/>
                </a:solidFill>
              </a:rPr>
              <a:t>TOTAL = 3.6 mg</a:t>
            </a:r>
          </a:p>
          <a:p>
            <a:pPr marL="2457450" lvl="1" indent="0">
              <a:buNone/>
            </a:pPr>
            <a:r>
              <a:rPr lang="it-IT" sz="2100" b="1" dirty="0">
                <a:solidFill>
                  <a:srgbClr val="C00000"/>
                </a:solidFill>
              </a:rPr>
              <a:t>31.07.2018</a:t>
            </a:r>
            <a:r>
              <a:rPr lang="it-IT" sz="2100" b="1" dirty="0">
                <a:solidFill>
                  <a:schemeClr val="tx1"/>
                </a:solidFill>
              </a:rPr>
              <a:t> tuberculosis BCG</a:t>
            </a:r>
          </a:p>
          <a:p>
            <a:pPr marL="2457450" lvl="1" indent="0">
              <a:buNone/>
              <a:tabLst>
                <a:tab pos="7416800" algn="l"/>
              </a:tabLst>
            </a:pPr>
            <a:r>
              <a:rPr lang="it-IT" sz="2100" b="1" dirty="0">
                <a:solidFill>
                  <a:schemeClr val="tx1"/>
                </a:solidFill>
              </a:rPr>
              <a:t>31.07.2018 hepatitis b Euvax B                                   </a:t>
            </a:r>
            <a:r>
              <a:rPr lang="it-IT" sz="2100" b="1" dirty="0">
                <a:solidFill>
                  <a:srgbClr val="C00000"/>
                </a:solidFill>
              </a:rPr>
              <a:t>0.5 mg</a:t>
            </a:r>
          </a:p>
          <a:p>
            <a:pPr marL="2457450" lvl="1" indent="0">
              <a:buNone/>
            </a:pPr>
            <a:endParaRPr lang="it-IT" sz="2100" b="1" dirty="0">
              <a:solidFill>
                <a:schemeClr val="tx1"/>
              </a:solidFill>
            </a:endParaRPr>
          </a:p>
          <a:p>
            <a:pPr marL="2457450" lvl="1" indent="0">
              <a:buNone/>
              <a:tabLst>
                <a:tab pos="7366000" algn="l"/>
              </a:tabLst>
            </a:pPr>
            <a:r>
              <a:rPr lang="it-IT" sz="2100" b="1" dirty="0">
                <a:solidFill>
                  <a:srgbClr val="C00000"/>
                </a:solidFill>
              </a:rPr>
              <a:t>5.11.2018</a:t>
            </a:r>
            <a:r>
              <a:rPr lang="it-IT" sz="2100" b="1" dirty="0">
                <a:solidFill>
                  <a:schemeClr val="tx1"/>
                </a:solidFill>
              </a:rPr>
              <a:t> hepatitis b Euvax B	</a:t>
            </a:r>
            <a:r>
              <a:rPr lang="it-IT" sz="2100" b="1" dirty="0">
                <a:solidFill>
                  <a:srgbClr val="C00000"/>
                </a:solidFill>
              </a:rPr>
              <a:t>0.5 mg</a:t>
            </a:r>
          </a:p>
          <a:p>
            <a:pPr marL="2457450" lvl="1" indent="0">
              <a:buNone/>
            </a:pPr>
            <a:r>
              <a:rPr lang="it-IT" sz="2100" b="1" dirty="0">
                <a:solidFill>
                  <a:schemeClr val="tx1"/>
                </a:solidFill>
              </a:rPr>
              <a:t>5.11.2018 DTP								 </a:t>
            </a:r>
            <a:r>
              <a:rPr lang="it-IT" sz="2100" b="1" dirty="0">
                <a:solidFill>
                  <a:srgbClr val="C00000"/>
                </a:solidFill>
              </a:rPr>
              <a:t>0.7 mg</a:t>
            </a:r>
          </a:p>
          <a:p>
            <a:pPr marL="2457450" lvl="1" indent="0">
              <a:buNone/>
            </a:pPr>
            <a:r>
              <a:rPr lang="it-IT" sz="2100" b="1" dirty="0">
                <a:solidFill>
                  <a:schemeClr val="tx1"/>
                </a:solidFill>
              </a:rPr>
              <a:t>5.11.2018 Act Hib</a:t>
            </a:r>
          </a:p>
          <a:p>
            <a:pPr marL="2457450" lvl="1" indent="0">
              <a:buNone/>
            </a:pPr>
            <a:r>
              <a:rPr lang="it-IT" sz="2100" b="1" dirty="0">
                <a:solidFill>
                  <a:schemeClr val="tx1"/>
                </a:solidFill>
              </a:rPr>
              <a:t>5.11.2018 Synflorix 							 </a:t>
            </a:r>
            <a:r>
              <a:rPr lang="it-IT" sz="2100" b="1" dirty="0">
                <a:solidFill>
                  <a:srgbClr val="C00000"/>
                </a:solidFill>
              </a:rPr>
              <a:t>0.5 mg</a:t>
            </a:r>
          </a:p>
          <a:p>
            <a:pPr marL="2457450" lvl="1" indent="0">
              <a:buNone/>
            </a:pPr>
            <a:endParaRPr lang="it-IT" sz="2100" b="1" dirty="0">
              <a:solidFill>
                <a:schemeClr val="tx1"/>
              </a:solidFill>
            </a:endParaRPr>
          </a:p>
          <a:p>
            <a:pPr marL="2457450" lvl="1" indent="0">
              <a:buNone/>
            </a:pPr>
            <a:r>
              <a:rPr lang="it-IT" sz="2100" b="1" dirty="0">
                <a:solidFill>
                  <a:srgbClr val="C00000"/>
                </a:solidFill>
              </a:rPr>
              <a:t>19.12.2018</a:t>
            </a:r>
            <a:r>
              <a:rPr lang="it-IT" sz="2100" b="1" dirty="0">
                <a:solidFill>
                  <a:schemeClr val="tx1"/>
                </a:solidFill>
              </a:rPr>
              <a:t> DTP								 </a:t>
            </a:r>
            <a:r>
              <a:rPr lang="it-IT" sz="2100" b="1" dirty="0">
                <a:solidFill>
                  <a:srgbClr val="C00000"/>
                </a:solidFill>
              </a:rPr>
              <a:t>0.7 mg</a:t>
            </a:r>
          </a:p>
          <a:p>
            <a:pPr marL="2457450" lvl="1" indent="0">
              <a:buNone/>
            </a:pPr>
            <a:r>
              <a:rPr lang="it-IT" sz="2100" b="1" dirty="0">
                <a:solidFill>
                  <a:schemeClr val="tx1"/>
                </a:solidFill>
              </a:rPr>
              <a:t>19.12.2018 Act Hib</a:t>
            </a:r>
          </a:p>
          <a:p>
            <a:pPr marL="2457450" lvl="1" indent="0">
              <a:buNone/>
            </a:pPr>
            <a:r>
              <a:rPr lang="it-IT" sz="2100" b="1" dirty="0">
                <a:solidFill>
                  <a:schemeClr val="tx1"/>
                </a:solidFill>
              </a:rPr>
              <a:t>19.12.2018 Imovax Polio</a:t>
            </a:r>
          </a:p>
          <a:p>
            <a:pPr marL="2457450" lvl="1" indent="0">
              <a:buNone/>
            </a:pPr>
            <a:endParaRPr lang="it-IT" sz="2100" b="1" dirty="0">
              <a:solidFill>
                <a:schemeClr val="tx1"/>
              </a:solidFill>
            </a:endParaRPr>
          </a:p>
          <a:p>
            <a:pPr marL="2457450" lvl="1" indent="0">
              <a:buNone/>
              <a:tabLst>
                <a:tab pos="7240588" algn="l"/>
                <a:tab pos="7372350" algn="l"/>
                <a:tab pos="7504113" algn="l"/>
              </a:tabLst>
            </a:pPr>
            <a:r>
              <a:rPr lang="it-IT" sz="2100" b="1" dirty="0">
                <a:solidFill>
                  <a:srgbClr val="C00000"/>
                </a:solidFill>
              </a:rPr>
              <a:t>16.01.2019</a:t>
            </a:r>
            <a:r>
              <a:rPr lang="it-IT" sz="2100" b="1" dirty="0">
                <a:solidFill>
                  <a:schemeClr val="tx1"/>
                </a:solidFill>
              </a:rPr>
              <a:t> Synflorix	  </a:t>
            </a:r>
            <a:r>
              <a:rPr lang="it-IT" sz="2100" b="1" dirty="0">
                <a:solidFill>
                  <a:srgbClr val="C00000"/>
                </a:solidFill>
              </a:rPr>
              <a:t>0.7 mg</a:t>
            </a:r>
          </a:p>
          <a:p>
            <a:endParaRPr lang="it-IT" b="1" dirty="0">
              <a:solidFill>
                <a:schemeClr val="tx1"/>
              </a:solidFill>
            </a:endParaRPr>
          </a:p>
          <a:p>
            <a:pPr marL="0" indent="0">
              <a:buNone/>
            </a:pPr>
            <a:r>
              <a:rPr lang="it-IT" b="1" dirty="0">
                <a:solidFill>
                  <a:schemeClr val="tx1"/>
                </a:solidFill>
              </a:rPr>
              <a:t>deceased </a:t>
            </a:r>
            <a:r>
              <a:rPr lang="it-IT" b="1" dirty="0">
                <a:solidFill>
                  <a:srgbClr val="C00000"/>
                </a:solidFill>
              </a:rPr>
              <a:t>18.06.2019 </a:t>
            </a:r>
            <a:r>
              <a:rPr lang="it-IT" b="1" dirty="0">
                <a:solidFill>
                  <a:schemeClr val="tx1"/>
                </a:solidFill>
              </a:rPr>
              <a:t>detached from the respirator</a:t>
            </a:r>
          </a:p>
        </p:txBody>
      </p:sp>
    </p:spTree>
    <p:extLst>
      <p:ext uri="{BB962C8B-B14F-4D97-AF65-F5344CB8AC3E}">
        <p14:creationId xmlns:p14="http://schemas.microsoft.com/office/powerpoint/2010/main" val="859524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374CBE-4574-BE49-BF3A-774E16E5E24E}"/>
              </a:ext>
            </a:extLst>
          </p:cNvPr>
          <p:cNvSpPr>
            <a:spLocks noGrp="1"/>
          </p:cNvSpPr>
          <p:nvPr>
            <p:ph type="title"/>
          </p:nvPr>
        </p:nvSpPr>
        <p:spPr/>
        <p:txBody>
          <a:bodyPr/>
          <a:lstStyle/>
          <a:p>
            <a:pPr algn="ctr"/>
            <a:r>
              <a:rPr lang="it-IT" sz="4000" b="1" dirty="0">
                <a:solidFill>
                  <a:schemeClr val="bg1"/>
                </a:solidFill>
              </a:rPr>
              <a:t>Neuroinflammation </a:t>
            </a:r>
          </a:p>
        </p:txBody>
      </p:sp>
      <p:pic>
        <p:nvPicPr>
          <p:cNvPr id="4" name="Segnaposto contenuto 5">
            <a:extLst>
              <a:ext uri="{FF2B5EF4-FFF2-40B4-BE49-F238E27FC236}">
                <a16:creationId xmlns:a16="http://schemas.microsoft.com/office/drawing/2014/main" id="{1E921289-D8A1-DA49-A969-39D4064AAF6E}"/>
              </a:ext>
            </a:extLst>
          </p:cNvPr>
          <p:cNvPicPr>
            <a:picLocks noChangeAspect="1"/>
          </p:cNvPicPr>
          <p:nvPr/>
        </p:nvPicPr>
        <p:blipFill>
          <a:blip r:embed="rId2"/>
          <a:stretch>
            <a:fillRect/>
          </a:stretch>
        </p:blipFill>
        <p:spPr>
          <a:xfrm>
            <a:off x="10457409" y="401419"/>
            <a:ext cx="1246911" cy="572249"/>
          </a:xfrm>
          <a:prstGeom prst="rect">
            <a:avLst/>
          </a:prstGeom>
        </p:spPr>
      </p:pic>
      <p:pic>
        <p:nvPicPr>
          <p:cNvPr id="16" name="Segnaposto contenuto 15">
            <a:extLst>
              <a:ext uri="{FF2B5EF4-FFF2-40B4-BE49-F238E27FC236}">
                <a16:creationId xmlns:a16="http://schemas.microsoft.com/office/drawing/2014/main" id="{A413D2E5-22AA-364C-B035-D2616DAFA661}"/>
              </a:ext>
            </a:extLst>
          </p:cNvPr>
          <p:cNvPicPr>
            <a:picLocks noGrp="1" noChangeAspect="1"/>
          </p:cNvPicPr>
          <p:nvPr>
            <p:ph idx="1"/>
          </p:nvPr>
        </p:nvPicPr>
        <p:blipFill>
          <a:blip r:embed="rId3"/>
          <a:stretch>
            <a:fillRect/>
          </a:stretch>
        </p:blipFill>
        <p:spPr>
          <a:xfrm>
            <a:off x="731519" y="2177935"/>
            <a:ext cx="10771577" cy="4680065"/>
          </a:xfrm>
        </p:spPr>
      </p:pic>
    </p:spTree>
    <p:extLst>
      <p:ext uri="{BB962C8B-B14F-4D97-AF65-F5344CB8AC3E}">
        <p14:creationId xmlns:p14="http://schemas.microsoft.com/office/powerpoint/2010/main" val="91130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F671E6-E8CF-6F43-A028-79933FFDB81B}"/>
              </a:ext>
            </a:extLst>
          </p:cNvPr>
          <p:cNvSpPr>
            <a:spLocks noGrp="1"/>
          </p:cNvSpPr>
          <p:nvPr>
            <p:ph type="title"/>
          </p:nvPr>
        </p:nvSpPr>
        <p:spPr>
          <a:xfrm>
            <a:off x="1154953" y="973667"/>
            <a:ext cx="8761413" cy="967099"/>
          </a:xfrm>
        </p:spPr>
        <p:txBody>
          <a:bodyPr/>
          <a:lstStyle/>
          <a:p>
            <a:pPr algn="ctr"/>
            <a:r>
              <a:rPr lang="it-IT" sz="4400" b="1" dirty="0">
                <a:solidFill>
                  <a:schemeClr val="bg1"/>
                </a:solidFill>
              </a:rPr>
              <a:t>Technologies</a:t>
            </a:r>
          </a:p>
        </p:txBody>
      </p:sp>
      <p:sp>
        <p:nvSpPr>
          <p:cNvPr id="3" name="Segnaposto contenuto 2">
            <a:extLst>
              <a:ext uri="{FF2B5EF4-FFF2-40B4-BE49-F238E27FC236}">
                <a16:creationId xmlns:a16="http://schemas.microsoft.com/office/drawing/2014/main" id="{C3FE632C-759B-494F-9C78-E080A4802F01}"/>
              </a:ext>
            </a:extLst>
          </p:cNvPr>
          <p:cNvSpPr>
            <a:spLocks noGrp="1"/>
          </p:cNvSpPr>
          <p:nvPr>
            <p:ph idx="1"/>
          </p:nvPr>
        </p:nvSpPr>
        <p:spPr>
          <a:xfrm>
            <a:off x="419100" y="2143125"/>
            <a:ext cx="11277600" cy="4574916"/>
          </a:xfrm>
        </p:spPr>
        <p:txBody>
          <a:bodyPr>
            <a:normAutofit fontScale="77500" lnSpcReduction="20000"/>
          </a:bodyPr>
          <a:lstStyle/>
          <a:p>
            <a:pPr marL="0" indent="0" algn="ctr">
              <a:buNone/>
            </a:pPr>
            <a:endParaRPr lang="it-IT" sz="2800" b="1" dirty="0">
              <a:solidFill>
                <a:srgbClr val="0070C0"/>
              </a:solidFill>
              <a:latin typeface="Calibri" panose="020F0502020204030204" pitchFamily="34" charset="0"/>
              <a:cs typeface="Calibri" panose="020F0502020204030204" pitchFamily="34" charset="0"/>
            </a:endParaRPr>
          </a:p>
          <a:p>
            <a:pPr marL="0" indent="0" algn="ctr">
              <a:buNone/>
            </a:pPr>
            <a:r>
              <a:rPr lang="en-US" sz="2800" b="1" dirty="0">
                <a:solidFill>
                  <a:srgbClr val="0063AB"/>
                </a:solidFill>
                <a:latin typeface="Calibri" panose="020F0502020204030204" pitchFamily="34" charset="0"/>
                <a:cs typeface="Calibri" panose="020F0502020204030204" pitchFamily="34" charset="0"/>
              </a:rPr>
              <a:t>The study commissioned by Corvelva was based on two types of analysis</a:t>
            </a:r>
            <a:r>
              <a:rPr lang="it-IT" sz="2800" b="1" dirty="0">
                <a:solidFill>
                  <a:srgbClr val="0063AB"/>
                </a:solidFill>
                <a:latin typeface="Calibri" panose="020F0502020204030204" pitchFamily="34" charset="0"/>
                <a:cs typeface="Calibri" panose="020F0502020204030204" pitchFamily="34" charset="0"/>
              </a:rPr>
              <a:t>:</a:t>
            </a:r>
          </a:p>
          <a:p>
            <a:pPr marL="0" indent="0" algn="ctr">
              <a:buNone/>
            </a:pPr>
            <a:endParaRPr lang="it-IT" sz="2800" b="1" dirty="0">
              <a:solidFill>
                <a:srgbClr val="0063AB"/>
              </a:solidFill>
              <a:latin typeface="Calibri" panose="020F0502020204030204" pitchFamily="34" charset="0"/>
              <a:cs typeface="Calibri" panose="020F0502020204030204" pitchFamily="34" charset="0"/>
            </a:endParaRPr>
          </a:p>
          <a:p>
            <a:pPr algn="ctr"/>
            <a:r>
              <a:rPr lang="it-IT" sz="2800" b="1" dirty="0">
                <a:solidFill>
                  <a:srgbClr val="00B050"/>
                </a:solidFill>
                <a:latin typeface="Calibri" panose="020F0502020204030204" pitchFamily="34" charset="0"/>
                <a:cs typeface="Calibri" panose="020F0502020204030204" pitchFamily="34" charset="0"/>
              </a:rPr>
              <a:t>GENETIC MATERIAL ANALYSIS</a:t>
            </a:r>
          </a:p>
          <a:p>
            <a:pPr marL="0" indent="0" algn="ctr">
              <a:buNone/>
            </a:pPr>
            <a:endParaRPr lang="it-IT" sz="2800" b="1" dirty="0">
              <a:solidFill>
                <a:srgbClr val="00B050"/>
              </a:solidFill>
              <a:latin typeface="Calibri" panose="020F0502020204030204" pitchFamily="34" charset="0"/>
              <a:cs typeface="Calibri" panose="020F0502020204030204" pitchFamily="34" charset="0"/>
            </a:endParaRPr>
          </a:p>
          <a:p>
            <a:pPr lvl="1" algn="just"/>
            <a:r>
              <a:rPr lang="en-US" sz="2800" b="1" dirty="0">
                <a:solidFill>
                  <a:srgbClr val="0063AB"/>
                </a:solidFill>
                <a:latin typeface="Calibri" panose="020F0502020204030204" pitchFamily="34" charset="0"/>
                <a:cs typeface="Calibri" panose="020F0502020204030204" pitchFamily="34" charset="0"/>
              </a:rPr>
              <a:t>Test for the presence of nucleic acids (DNA/RNA) of human and animal origin and of microorganisms (viruses, bacteria) using the </a:t>
            </a:r>
            <a:r>
              <a:rPr lang="it-IT" sz="2800" b="1" i="1" dirty="0">
                <a:solidFill>
                  <a:srgbClr val="00B050"/>
                </a:solidFill>
                <a:latin typeface="Calibri" panose="020F0502020204030204" pitchFamily="34" charset="0"/>
                <a:cs typeface="Calibri" panose="020F0502020204030204" pitchFamily="34" charset="0"/>
              </a:rPr>
              <a:t>Next Generation Sequencing </a:t>
            </a:r>
            <a:r>
              <a:rPr lang="en" sz="2800" b="1" dirty="0">
                <a:solidFill>
                  <a:srgbClr val="0063AB"/>
                </a:solidFill>
                <a:latin typeface="Calibri" panose="020F0502020204030204" pitchFamily="34" charset="0"/>
                <a:cs typeface="Calibri" panose="020F0502020204030204" pitchFamily="34" charset="0"/>
              </a:rPr>
              <a:t>method</a:t>
            </a:r>
            <a:r>
              <a:rPr lang="it-IT" sz="2800" i="1" dirty="0">
                <a:solidFill>
                  <a:srgbClr val="0063AB"/>
                </a:solidFill>
                <a:latin typeface="Calibri" panose="020F0502020204030204" pitchFamily="34" charset="0"/>
                <a:cs typeface="Calibri" panose="020F0502020204030204" pitchFamily="34" charset="0"/>
              </a:rPr>
              <a:t>, </a:t>
            </a:r>
            <a:r>
              <a:rPr lang="it-IT" sz="2800" dirty="0">
                <a:solidFill>
                  <a:srgbClr val="0063AB"/>
                </a:solidFill>
                <a:latin typeface="Calibri" panose="020F0502020204030204" pitchFamily="34" charset="0"/>
                <a:cs typeface="Calibri" panose="020F0502020204030204" pitchFamily="34" charset="0"/>
              </a:rPr>
              <a:t>which</a:t>
            </a:r>
            <a:r>
              <a:rPr lang="en" sz="2800" dirty="0">
                <a:solidFill>
                  <a:srgbClr val="0063AB"/>
                </a:solidFill>
                <a:latin typeface="Calibri" panose="020F0502020204030204" pitchFamily="34" charset="0"/>
                <a:cs typeface="Calibri" panose="020F0502020204030204" pitchFamily="34" charset="0"/>
              </a:rPr>
              <a:t> allowed to quantify the sequence of the genetic material  contained in the vaccines examined in a highly specific and accurate manner</a:t>
            </a:r>
            <a:r>
              <a:rPr lang="it-IT" sz="2800" dirty="0">
                <a:solidFill>
                  <a:srgbClr val="0063AB"/>
                </a:solidFill>
                <a:latin typeface="Calibri" panose="020F0502020204030204" pitchFamily="34" charset="0"/>
                <a:cs typeface="Calibri" panose="020F0502020204030204" pitchFamily="34" charset="0"/>
              </a:rPr>
              <a:t>.</a:t>
            </a:r>
          </a:p>
          <a:p>
            <a:pPr marL="457200" lvl="1" indent="0" algn="just">
              <a:buNone/>
            </a:pPr>
            <a:endParaRPr lang="it-IT" sz="2800" dirty="0">
              <a:solidFill>
                <a:srgbClr val="0063AB"/>
              </a:solidFill>
              <a:latin typeface="Calibri" panose="020F0502020204030204" pitchFamily="34" charset="0"/>
              <a:cs typeface="Calibri" panose="020F0502020204030204" pitchFamily="34" charset="0"/>
            </a:endParaRPr>
          </a:p>
          <a:p>
            <a:pPr lvl="1" algn="just"/>
            <a:r>
              <a:rPr lang="en-US" sz="2800" b="1" dirty="0">
                <a:solidFill>
                  <a:srgbClr val="0063AB"/>
                </a:solidFill>
                <a:latin typeface="Calibri" panose="020F0502020204030204" pitchFamily="34" charset="0"/>
                <a:cs typeface="Calibri" panose="020F0502020204030204" pitchFamily="34" charset="0"/>
              </a:rPr>
              <a:t>Verification of the correspondence of the genome sequences of live attenuated or inactivated bacteria and viruses present in the vaccines </a:t>
            </a:r>
            <a:r>
              <a:rPr lang="it-IT" sz="2800" dirty="0">
                <a:solidFill>
                  <a:srgbClr val="0063AB"/>
                </a:solidFill>
                <a:latin typeface="Calibri" panose="020F0502020204030204" pitchFamily="34" charset="0"/>
                <a:cs typeface="Calibri" panose="020F0502020204030204" pitchFamily="34" charset="0"/>
              </a:rPr>
              <a:t>(presence of genetic variants)</a:t>
            </a:r>
          </a:p>
          <a:p>
            <a:pPr lvl="1" algn="just"/>
            <a:endParaRPr lang="it-IT" sz="2600" dirty="0">
              <a:solidFill>
                <a:srgbClr val="0063AB"/>
              </a:solidFill>
              <a:latin typeface="Calibri" panose="020F0502020204030204" pitchFamily="34" charset="0"/>
              <a:cs typeface="Calibri" panose="020F0502020204030204" pitchFamily="34" charset="0"/>
            </a:endParaRPr>
          </a:p>
          <a:p>
            <a:pPr marL="457200" lvl="1" indent="0" algn="just">
              <a:buNone/>
            </a:pPr>
            <a:endParaRPr lang="it-IT" sz="1500" dirty="0">
              <a:solidFill>
                <a:srgbClr val="0070C0"/>
              </a:solidFill>
              <a:latin typeface="Calibri" panose="020F0502020204030204" pitchFamily="34" charset="0"/>
              <a:cs typeface="Calibri" panose="020F0502020204030204" pitchFamily="34" charset="0"/>
            </a:endParaRPr>
          </a:p>
          <a:p>
            <a:endParaRPr lang="it-IT" b="1" dirty="0">
              <a:solidFill>
                <a:srgbClr val="0070C0"/>
              </a:solidFill>
            </a:endParaRPr>
          </a:p>
          <a:p>
            <a:endParaRPr lang="it-IT" b="1" dirty="0">
              <a:solidFill>
                <a:srgbClr val="0070C0"/>
              </a:solidFill>
            </a:endParaRPr>
          </a:p>
          <a:p>
            <a:pPr marL="457200" lvl="1" indent="0" algn="just">
              <a:buNone/>
            </a:pPr>
            <a:endParaRPr lang="it-IT" dirty="0">
              <a:solidFill>
                <a:srgbClr val="0070C0"/>
              </a:solidFill>
            </a:endParaRPr>
          </a:p>
        </p:txBody>
      </p:sp>
      <p:pic>
        <p:nvPicPr>
          <p:cNvPr id="6" name="Immagine 5">
            <a:extLst>
              <a:ext uri="{FF2B5EF4-FFF2-40B4-BE49-F238E27FC236}">
                <a16:creationId xmlns:a16="http://schemas.microsoft.com/office/drawing/2014/main" id="{E5DD1374-6F9B-824D-A0CA-E20FF51FE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2746" y="506098"/>
            <a:ext cx="665978" cy="662602"/>
          </a:xfrm>
          <a:prstGeom prst="rect">
            <a:avLst/>
          </a:prstGeom>
        </p:spPr>
      </p:pic>
    </p:spTree>
    <p:extLst>
      <p:ext uri="{BB962C8B-B14F-4D97-AF65-F5344CB8AC3E}">
        <p14:creationId xmlns:p14="http://schemas.microsoft.com/office/powerpoint/2010/main" val="268379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F671E6-E8CF-6F43-A028-79933FFDB81B}"/>
              </a:ext>
            </a:extLst>
          </p:cNvPr>
          <p:cNvSpPr>
            <a:spLocks noGrp="1"/>
          </p:cNvSpPr>
          <p:nvPr>
            <p:ph type="title"/>
          </p:nvPr>
        </p:nvSpPr>
        <p:spPr/>
        <p:txBody>
          <a:bodyPr/>
          <a:lstStyle/>
          <a:p>
            <a:pPr algn="ctr"/>
            <a:r>
              <a:rPr lang="it-IT" sz="4400" b="1" dirty="0">
                <a:solidFill>
                  <a:schemeClr val="bg1"/>
                </a:solidFill>
              </a:rPr>
              <a:t>Technologies</a:t>
            </a:r>
            <a:endParaRPr lang="it-IT" sz="4400" dirty="0">
              <a:solidFill>
                <a:schemeClr val="bg1"/>
              </a:solidFill>
            </a:endParaRPr>
          </a:p>
        </p:txBody>
      </p:sp>
      <p:sp>
        <p:nvSpPr>
          <p:cNvPr id="3" name="Segnaposto contenuto 2">
            <a:extLst>
              <a:ext uri="{FF2B5EF4-FFF2-40B4-BE49-F238E27FC236}">
                <a16:creationId xmlns:a16="http://schemas.microsoft.com/office/drawing/2014/main" id="{C3FE632C-759B-494F-9C78-E080A4802F01}"/>
              </a:ext>
            </a:extLst>
          </p:cNvPr>
          <p:cNvSpPr>
            <a:spLocks noGrp="1"/>
          </p:cNvSpPr>
          <p:nvPr>
            <p:ph idx="1"/>
          </p:nvPr>
        </p:nvSpPr>
        <p:spPr>
          <a:xfrm>
            <a:off x="469154" y="2457450"/>
            <a:ext cx="11227546" cy="4260850"/>
          </a:xfrm>
          <a:noFill/>
        </p:spPr>
        <p:txBody>
          <a:bodyPr>
            <a:normAutofit lnSpcReduction="10000"/>
          </a:bodyPr>
          <a:lstStyle/>
          <a:p>
            <a:pPr algn="ctr"/>
            <a:r>
              <a:rPr lang="en-US" sz="2200" b="1" dirty="0">
                <a:solidFill>
                  <a:srgbClr val="00B050"/>
                </a:solidFill>
                <a:latin typeface="Calibri" panose="020F0502020204030204" pitchFamily="34" charset="0"/>
                <a:cs typeface="Calibri" panose="020F0502020204030204" pitchFamily="34" charset="0"/>
              </a:rPr>
              <a:t>ANALYSIS OF CHEMICAL AND PROTEIN IMPURITIES AND CONTAMINATION</a:t>
            </a:r>
            <a:r>
              <a:rPr lang="it-IT" sz="2200" b="1" dirty="0">
                <a:solidFill>
                  <a:srgbClr val="00B050"/>
                </a:solidFill>
                <a:latin typeface="Calibri" panose="020F0502020204030204" pitchFamily="34" charset="0"/>
                <a:cs typeface="Calibri" panose="020F0502020204030204" pitchFamily="34" charset="0"/>
              </a:rPr>
              <a:t> </a:t>
            </a:r>
          </a:p>
          <a:p>
            <a:pPr marL="0" indent="0">
              <a:buNone/>
            </a:pPr>
            <a:endParaRPr lang="it-IT" sz="2200" b="1" dirty="0">
              <a:solidFill>
                <a:srgbClr val="00B050"/>
              </a:solidFill>
              <a:latin typeface="Calibri" panose="020F0502020204030204" pitchFamily="34" charset="0"/>
              <a:cs typeface="Calibri" panose="020F0502020204030204" pitchFamily="34" charset="0"/>
            </a:endParaRPr>
          </a:p>
          <a:p>
            <a:pPr algn="just">
              <a:buNone/>
            </a:pPr>
            <a:r>
              <a:rPr lang="en-US" sz="2200" b="1" dirty="0">
                <a:solidFill>
                  <a:srgbClr val="0063AB"/>
                </a:solidFill>
                <a:latin typeface="Calibri" panose="020F0502020204030204" pitchFamily="34" charset="0"/>
                <a:cs typeface="Calibri" panose="020F0502020204030204" pitchFamily="34" charset="0"/>
              </a:rPr>
              <a:t>The examination of military vaccine registration dossiers revealed the presence of chemical and protein contamination and impurities, which required further analytical analysis.</a:t>
            </a:r>
          </a:p>
          <a:p>
            <a:pPr algn="just">
              <a:buNone/>
            </a:pPr>
            <a:endParaRPr lang="en-US" sz="2200" b="1" dirty="0">
              <a:solidFill>
                <a:srgbClr val="0063AB"/>
              </a:solidFill>
              <a:latin typeface="Calibri" panose="020F0502020204030204" pitchFamily="34" charset="0"/>
              <a:cs typeface="Calibri" panose="020F0502020204030204" pitchFamily="34" charset="0"/>
            </a:endParaRPr>
          </a:p>
          <a:p>
            <a:pPr algn="just">
              <a:buNone/>
            </a:pPr>
            <a:r>
              <a:rPr lang="en-US" sz="2200" b="1" dirty="0">
                <a:solidFill>
                  <a:srgbClr val="0063AB"/>
                </a:solidFill>
                <a:latin typeface="Calibri" panose="020F0502020204030204" pitchFamily="34" charset="0"/>
                <a:cs typeface="Calibri" panose="020F0502020204030204" pitchFamily="34" charset="0"/>
              </a:rPr>
              <a:t>It has been therefore necessary to develop a technology capable of analyzing a wide spectrum of molecules of chemical, metabolic and protein origin in order to evaluate the quality of the obtained results.</a:t>
            </a:r>
          </a:p>
          <a:p>
            <a:pPr algn="just">
              <a:buNone/>
            </a:pPr>
            <a:endParaRPr lang="en-US" sz="2200" b="1" dirty="0">
              <a:solidFill>
                <a:srgbClr val="0063AB"/>
              </a:solidFill>
              <a:latin typeface="Calibri" panose="020F0502020204030204" pitchFamily="34" charset="0"/>
              <a:cs typeface="Calibri" panose="020F0502020204030204" pitchFamily="34" charset="0"/>
            </a:endParaRPr>
          </a:p>
          <a:p>
            <a:pPr algn="just">
              <a:buNone/>
            </a:pPr>
            <a:r>
              <a:rPr lang="en-US" sz="2200" b="1" dirty="0">
                <a:solidFill>
                  <a:srgbClr val="0063AB"/>
                </a:solidFill>
                <a:latin typeface="Calibri" panose="020F0502020204030204" pitchFamily="34" charset="0"/>
                <a:cs typeface="Calibri" panose="020F0502020204030204" pitchFamily="34" charset="0"/>
              </a:rPr>
              <a:t>The </a:t>
            </a:r>
            <a:r>
              <a:rPr lang="en-US" sz="2200" b="1" dirty="0">
                <a:solidFill>
                  <a:srgbClr val="00B050"/>
                </a:solidFill>
                <a:latin typeface="Calibri" panose="020F0502020204030204" pitchFamily="34" charset="0"/>
                <a:cs typeface="Calibri" panose="020F0502020204030204" pitchFamily="34" charset="0"/>
              </a:rPr>
              <a:t>LC-SACI/ESI-MS</a:t>
            </a:r>
            <a:r>
              <a:rPr lang="en-US" sz="2200" b="1" dirty="0">
                <a:solidFill>
                  <a:srgbClr val="0063AB"/>
                </a:solidFill>
                <a:latin typeface="Calibri" panose="020F0502020204030204" pitchFamily="34" charset="0"/>
                <a:cs typeface="Calibri" panose="020F0502020204030204" pitchFamily="34" charset="0"/>
              </a:rPr>
              <a:t> analysis system associated with the innovative </a:t>
            </a:r>
            <a:r>
              <a:rPr lang="en-US" sz="2200" b="1" dirty="0">
                <a:solidFill>
                  <a:srgbClr val="00B050"/>
                </a:solidFill>
                <a:latin typeface="Calibri" panose="020F0502020204030204" pitchFamily="34" charset="0"/>
                <a:cs typeface="Calibri" panose="020F0502020204030204" pitchFamily="34" charset="0"/>
              </a:rPr>
              <a:t>SANIST </a:t>
            </a:r>
            <a:r>
              <a:rPr lang="en-US" sz="2200" b="1" dirty="0">
                <a:solidFill>
                  <a:srgbClr val="0063AB"/>
                </a:solidFill>
                <a:latin typeface="Calibri" panose="020F0502020204030204" pitchFamily="34" charset="0"/>
                <a:cs typeface="Calibri" panose="020F0502020204030204" pitchFamily="34" charset="0"/>
              </a:rPr>
              <a:t>platform was used to perform a first identification screening on the vaccines of interest. </a:t>
            </a:r>
            <a:endParaRPr lang="it-IT" sz="2200" b="1" dirty="0">
              <a:solidFill>
                <a:srgbClr val="0063AB"/>
              </a:solidFill>
              <a:latin typeface="Calibri" panose="020F0502020204030204" pitchFamily="34" charset="0"/>
              <a:cs typeface="Calibri" panose="020F0502020204030204" pitchFamily="34" charset="0"/>
            </a:endParaRPr>
          </a:p>
          <a:p>
            <a:pPr algn="just">
              <a:buNone/>
            </a:pPr>
            <a:endParaRPr lang="it-IT" sz="2200" b="1" dirty="0">
              <a:solidFill>
                <a:srgbClr val="0063AB"/>
              </a:solidFill>
              <a:latin typeface="Calibri" panose="020F0502020204030204" pitchFamily="34" charset="0"/>
              <a:cs typeface="Calibri" panose="020F0502020204030204" pitchFamily="34" charset="0"/>
            </a:endParaRPr>
          </a:p>
          <a:p>
            <a:pPr algn="just">
              <a:buNone/>
            </a:pPr>
            <a:endParaRPr lang="it-IT" sz="2200" b="1" dirty="0">
              <a:solidFill>
                <a:srgbClr val="0063AB"/>
              </a:solidFill>
              <a:latin typeface="Calibri" panose="020F0502020204030204" pitchFamily="34" charset="0"/>
              <a:cs typeface="Calibri" panose="020F0502020204030204" pitchFamily="34" charset="0"/>
            </a:endParaRPr>
          </a:p>
          <a:p>
            <a:pPr algn="just">
              <a:buNone/>
            </a:pPr>
            <a:endParaRPr lang="it-IT" sz="2200" b="1" dirty="0">
              <a:solidFill>
                <a:srgbClr val="0063AB"/>
              </a:solidFill>
              <a:latin typeface="Calibri" panose="020F0502020204030204" pitchFamily="34" charset="0"/>
              <a:cs typeface="Calibri" panose="020F0502020204030204" pitchFamily="34" charset="0"/>
            </a:endParaRPr>
          </a:p>
          <a:p>
            <a:pPr algn="just">
              <a:buNone/>
            </a:pPr>
            <a:endParaRPr lang="it-IT" sz="2200" b="1" dirty="0">
              <a:solidFill>
                <a:srgbClr val="0063AB"/>
              </a:solidFill>
              <a:latin typeface="Calibri" panose="020F0502020204030204" pitchFamily="34" charset="0"/>
              <a:cs typeface="Calibri" panose="020F0502020204030204" pitchFamily="34" charset="0"/>
            </a:endParaRPr>
          </a:p>
          <a:p>
            <a:pPr algn="just">
              <a:buNone/>
            </a:pPr>
            <a:endParaRPr lang="it-IT" sz="2200" b="1" dirty="0">
              <a:solidFill>
                <a:srgbClr val="0063AB"/>
              </a:solidFill>
              <a:latin typeface="Calibri" panose="020F0502020204030204" pitchFamily="34" charset="0"/>
              <a:cs typeface="Calibri" panose="020F0502020204030204" pitchFamily="34" charset="0"/>
            </a:endParaRPr>
          </a:p>
          <a:p>
            <a:pPr algn="just">
              <a:buNone/>
            </a:pPr>
            <a:endParaRPr lang="it-IT" sz="2200" b="1" dirty="0">
              <a:solidFill>
                <a:srgbClr val="0063AB"/>
              </a:solidFill>
              <a:latin typeface="Calibri" panose="020F0502020204030204" pitchFamily="34" charset="0"/>
              <a:cs typeface="Calibri" panose="020F0502020204030204" pitchFamily="34" charset="0"/>
            </a:endParaRPr>
          </a:p>
          <a:p>
            <a:pPr algn="just">
              <a:buNone/>
            </a:pPr>
            <a:endParaRPr lang="it-IT" sz="2200" b="1" dirty="0">
              <a:solidFill>
                <a:srgbClr val="0063AB"/>
              </a:solidFill>
              <a:latin typeface="Calibri" panose="020F0502020204030204" pitchFamily="34" charset="0"/>
              <a:cs typeface="Calibri" panose="020F0502020204030204" pitchFamily="34" charset="0"/>
            </a:endParaRPr>
          </a:p>
          <a:p>
            <a:pPr algn="just">
              <a:buNone/>
            </a:pPr>
            <a:endParaRPr lang="it-IT" sz="2200" b="1" dirty="0">
              <a:solidFill>
                <a:srgbClr val="0063AB"/>
              </a:solidFill>
              <a:latin typeface="Calibri" panose="020F0502020204030204" pitchFamily="34" charset="0"/>
              <a:cs typeface="Calibri" panose="020F0502020204030204" pitchFamily="34" charset="0"/>
            </a:endParaRPr>
          </a:p>
          <a:p>
            <a:pPr algn="just">
              <a:buNone/>
            </a:pPr>
            <a:endParaRPr lang="it-IT" sz="2200" b="1" dirty="0">
              <a:solidFill>
                <a:srgbClr val="0063AB"/>
              </a:solidFill>
              <a:latin typeface="Calibri" panose="020F0502020204030204" pitchFamily="34" charset="0"/>
              <a:cs typeface="Calibri" panose="020F0502020204030204" pitchFamily="34" charset="0"/>
            </a:endParaRPr>
          </a:p>
          <a:p>
            <a:pPr algn="just">
              <a:buNone/>
            </a:pPr>
            <a:endParaRPr lang="it-IT" sz="2200" b="1" dirty="0">
              <a:solidFill>
                <a:srgbClr val="0063AB"/>
              </a:solidFill>
              <a:latin typeface="Calibri" panose="020F0502020204030204" pitchFamily="34" charset="0"/>
              <a:cs typeface="Calibri" panose="020F0502020204030204" pitchFamily="34" charset="0"/>
            </a:endParaRPr>
          </a:p>
          <a:p>
            <a:pPr algn="just">
              <a:buNone/>
            </a:pPr>
            <a:endParaRPr lang="it-IT" sz="2200" b="1" dirty="0">
              <a:solidFill>
                <a:srgbClr val="0063AB"/>
              </a:solidFill>
              <a:latin typeface="Calibri" panose="020F0502020204030204" pitchFamily="34" charset="0"/>
              <a:cs typeface="Calibri" panose="020F0502020204030204" pitchFamily="34" charset="0"/>
            </a:endParaRPr>
          </a:p>
          <a:p>
            <a:pPr algn="just">
              <a:buNone/>
            </a:pPr>
            <a:endParaRPr lang="it-IT" sz="2200" b="1" dirty="0">
              <a:solidFill>
                <a:srgbClr val="0063AB"/>
              </a:solidFill>
              <a:latin typeface="Calibri" panose="020F0502020204030204" pitchFamily="34" charset="0"/>
              <a:cs typeface="Calibri" panose="020F0502020204030204" pitchFamily="34" charset="0"/>
            </a:endParaRPr>
          </a:p>
          <a:p>
            <a:pPr algn="just">
              <a:buNone/>
            </a:pPr>
            <a:endParaRPr lang="it-IT" sz="2200" b="1" dirty="0">
              <a:solidFill>
                <a:srgbClr val="0063AB"/>
              </a:solidFill>
              <a:latin typeface="Calibri" panose="020F0502020204030204" pitchFamily="34" charset="0"/>
              <a:cs typeface="Calibri" panose="020F0502020204030204" pitchFamily="34" charset="0"/>
            </a:endParaRPr>
          </a:p>
          <a:p>
            <a:endParaRPr lang="it-IT" sz="2200" b="1" dirty="0">
              <a:solidFill>
                <a:srgbClr val="00B050"/>
              </a:solidFill>
            </a:endParaRPr>
          </a:p>
        </p:txBody>
      </p:sp>
      <p:pic>
        <p:nvPicPr>
          <p:cNvPr id="6" name="Immagine 5">
            <a:extLst>
              <a:ext uri="{FF2B5EF4-FFF2-40B4-BE49-F238E27FC236}">
                <a16:creationId xmlns:a16="http://schemas.microsoft.com/office/drawing/2014/main" id="{E5DD1374-6F9B-824D-A0CA-E20FF51FE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103" y="493741"/>
            <a:ext cx="666928" cy="663547"/>
          </a:xfrm>
          <a:prstGeom prst="rect">
            <a:avLst/>
          </a:prstGeom>
        </p:spPr>
      </p:pic>
    </p:spTree>
    <p:extLst>
      <p:ext uri="{BB962C8B-B14F-4D97-AF65-F5344CB8AC3E}">
        <p14:creationId xmlns:p14="http://schemas.microsoft.com/office/powerpoint/2010/main" val="314141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F671E6-E8CF-6F43-A028-79933FFDB81B}"/>
              </a:ext>
            </a:extLst>
          </p:cNvPr>
          <p:cNvSpPr>
            <a:spLocks noGrp="1"/>
          </p:cNvSpPr>
          <p:nvPr>
            <p:ph type="title"/>
          </p:nvPr>
        </p:nvSpPr>
        <p:spPr>
          <a:xfrm>
            <a:off x="1154953" y="973667"/>
            <a:ext cx="9300150" cy="929777"/>
          </a:xfrm>
        </p:spPr>
        <p:txBody>
          <a:bodyPr/>
          <a:lstStyle/>
          <a:p>
            <a:pPr algn="ctr"/>
            <a:r>
              <a:rPr lang="it-IT" sz="4400" b="1" dirty="0">
                <a:solidFill>
                  <a:schemeClr val="bg1"/>
                </a:solidFill>
              </a:rPr>
              <a:t>Investigated vaccines</a:t>
            </a:r>
          </a:p>
        </p:txBody>
      </p:sp>
      <p:pic>
        <p:nvPicPr>
          <p:cNvPr id="6" name="Immagine 5">
            <a:extLst>
              <a:ext uri="{FF2B5EF4-FFF2-40B4-BE49-F238E27FC236}">
                <a16:creationId xmlns:a16="http://schemas.microsoft.com/office/drawing/2014/main" id="{E5DD1374-6F9B-824D-A0CA-E20FF51FE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103" y="493742"/>
            <a:ext cx="653621" cy="650307"/>
          </a:xfrm>
          <a:prstGeom prst="rect">
            <a:avLst/>
          </a:prstGeom>
        </p:spPr>
      </p:pic>
      <p:sp>
        <p:nvSpPr>
          <p:cNvPr id="7" name="Segnaposto contenuto 2">
            <a:extLst>
              <a:ext uri="{FF2B5EF4-FFF2-40B4-BE49-F238E27FC236}">
                <a16:creationId xmlns:a16="http://schemas.microsoft.com/office/drawing/2014/main" id="{C3FE632C-759B-494F-9C78-E080A4802F01}"/>
              </a:ext>
            </a:extLst>
          </p:cNvPr>
          <p:cNvSpPr>
            <a:spLocks noGrp="1"/>
          </p:cNvSpPr>
          <p:nvPr>
            <p:ph idx="1"/>
          </p:nvPr>
        </p:nvSpPr>
        <p:spPr>
          <a:xfrm>
            <a:off x="444500" y="2383368"/>
            <a:ext cx="11239500" cy="4347631"/>
          </a:xfrm>
          <a:ln>
            <a:noFill/>
          </a:ln>
        </p:spPr>
        <p:txBody>
          <a:bodyPr>
            <a:normAutofit fontScale="85000" lnSpcReduction="10000"/>
          </a:bodyPr>
          <a:lstStyle/>
          <a:p>
            <a:pPr algn="just">
              <a:lnSpc>
                <a:spcPct val="120000"/>
              </a:lnSpc>
              <a:spcBef>
                <a:spcPts val="0"/>
              </a:spcBef>
            </a:pPr>
            <a:r>
              <a:rPr lang="it-IT" b="1" dirty="0">
                <a:solidFill>
                  <a:srgbClr val="00B050"/>
                </a:solidFill>
              </a:rPr>
              <a:t>INFANRIX HEXA  </a:t>
            </a:r>
            <a:r>
              <a:rPr lang="it-IT" sz="1900" dirty="0">
                <a:solidFill>
                  <a:srgbClr val="0063AB"/>
                </a:solidFill>
                <a:latin typeface="Calibri" panose="020F0502020204030204" pitchFamily="34" charset="0"/>
                <a:cs typeface="Calibri" panose="020F0502020204030204" pitchFamily="34" charset="0"/>
              </a:rPr>
              <a:t>GlaxoSmithKline Biologicals s.a.</a:t>
            </a:r>
            <a:endParaRPr lang="it-IT" sz="1900" b="1" dirty="0">
              <a:solidFill>
                <a:srgbClr val="0063AB"/>
              </a:solidFill>
              <a:latin typeface="Calibri" panose="020F0502020204030204" pitchFamily="34" charset="0"/>
              <a:cs typeface="Calibri" panose="020F0502020204030204" pitchFamily="34" charset="0"/>
            </a:endParaRPr>
          </a:p>
          <a:p>
            <a:pPr marL="0" indent="0" algn="just">
              <a:lnSpc>
                <a:spcPct val="120000"/>
              </a:lnSpc>
              <a:spcBef>
                <a:spcPts val="0"/>
              </a:spcBef>
              <a:buNone/>
            </a:pPr>
            <a:r>
              <a:rPr lang="it-IT" dirty="0"/>
              <a:t>	</a:t>
            </a:r>
            <a:r>
              <a:rPr lang="it-IT" b="1" dirty="0">
                <a:solidFill>
                  <a:srgbClr val="0063AB"/>
                </a:solidFill>
              </a:rPr>
              <a:t>Diphteria vaccine (adsorbed) (D), antitetanic (T), antipertussis (acellular component) (Pa), anti-hepatitis B (rDNA) 	(HBV), antipoliomyelitic (inactivated) (IPV) and conjugate anti-Haemophilus influenzae type b (Hib).</a:t>
            </a:r>
          </a:p>
          <a:p>
            <a:pPr marL="0" indent="0" algn="just">
              <a:lnSpc>
                <a:spcPct val="120000"/>
              </a:lnSpc>
              <a:spcBef>
                <a:spcPts val="0"/>
              </a:spcBef>
              <a:buNone/>
            </a:pPr>
            <a:r>
              <a:rPr lang="it-IT" sz="1400" b="1" dirty="0">
                <a:solidFill>
                  <a:srgbClr val="0063AB"/>
                </a:solidFill>
              </a:rPr>
              <a:t>	</a:t>
            </a:r>
            <a:r>
              <a:rPr lang="en" sz="1400" b="1" dirty="0">
                <a:solidFill>
                  <a:srgbClr val="0063AB"/>
                </a:solidFill>
              </a:rPr>
              <a:t> Powder and suspension for suspension for injection</a:t>
            </a:r>
            <a:r>
              <a:rPr lang="it-IT" sz="1400" b="1" dirty="0">
                <a:solidFill>
                  <a:srgbClr val="0063AB"/>
                </a:solidFill>
              </a:rPr>
              <a:t>.</a:t>
            </a:r>
            <a:r>
              <a:rPr lang="it-IT" b="1" dirty="0">
                <a:solidFill>
                  <a:srgbClr val="0063AB"/>
                </a:solidFill>
              </a:rPr>
              <a:t>      </a:t>
            </a:r>
          </a:p>
          <a:p>
            <a:pPr marL="0" indent="0" algn="just">
              <a:lnSpc>
                <a:spcPct val="120000"/>
              </a:lnSpc>
              <a:spcBef>
                <a:spcPts val="0"/>
              </a:spcBef>
              <a:buNone/>
            </a:pPr>
            <a:endParaRPr lang="it-IT" b="1" dirty="0">
              <a:solidFill>
                <a:srgbClr val="0063AB"/>
              </a:solidFill>
            </a:endParaRPr>
          </a:p>
          <a:p>
            <a:pPr algn="just">
              <a:lnSpc>
                <a:spcPct val="120000"/>
              </a:lnSpc>
              <a:spcBef>
                <a:spcPts val="0"/>
              </a:spcBef>
            </a:pPr>
            <a:r>
              <a:rPr lang="it-IT" b="1" dirty="0">
                <a:solidFill>
                  <a:srgbClr val="00B050"/>
                </a:solidFill>
              </a:rPr>
              <a:t>PRIORIX TETRA </a:t>
            </a:r>
            <a:r>
              <a:rPr lang="it-IT" sz="1900" dirty="0">
                <a:solidFill>
                  <a:srgbClr val="0063AB"/>
                </a:solidFill>
                <a:latin typeface="Calibri" panose="020F0502020204030204" pitchFamily="34" charset="0"/>
                <a:cs typeface="Calibri" panose="020F0502020204030204" pitchFamily="34" charset="0"/>
              </a:rPr>
              <a:t>GlaxoSmithKline S.p.A.</a:t>
            </a:r>
            <a:endParaRPr lang="it-IT" sz="1900" b="1" dirty="0">
              <a:solidFill>
                <a:srgbClr val="0063AB"/>
              </a:solidFill>
              <a:latin typeface="Calibri" panose="020F0502020204030204" pitchFamily="34" charset="0"/>
              <a:cs typeface="Calibri" panose="020F0502020204030204" pitchFamily="34" charset="0"/>
            </a:endParaRPr>
          </a:p>
          <a:p>
            <a:pPr marL="0" indent="0" algn="just">
              <a:lnSpc>
                <a:spcPct val="120000"/>
              </a:lnSpc>
              <a:spcBef>
                <a:spcPts val="0"/>
              </a:spcBef>
              <a:buNone/>
            </a:pPr>
            <a:r>
              <a:rPr lang="it-IT" dirty="0"/>
              <a:t>	</a:t>
            </a:r>
            <a:r>
              <a:rPr lang="en" b="1" dirty="0">
                <a:solidFill>
                  <a:srgbClr val="0063AB"/>
                </a:solidFill>
              </a:rPr>
              <a:t> Live attenuated measles, mumps, rubella and varicella vaccine.</a:t>
            </a:r>
            <a:endParaRPr lang="it-IT" b="1" dirty="0">
              <a:solidFill>
                <a:srgbClr val="0063AB"/>
              </a:solidFill>
            </a:endParaRPr>
          </a:p>
          <a:p>
            <a:pPr marL="0" indent="0" algn="just">
              <a:lnSpc>
                <a:spcPct val="120000"/>
              </a:lnSpc>
              <a:spcBef>
                <a:spcPts val="0"/>
              </a:spcBef>
              <a:buNone/>
            </a:pPr>
            <a:endParaRPr lang="it-IT" b="1" dirty="0">
              <a:solidFill>
                <a:srgbClr val="0063AB"/>
              </a:solidFill>
            </a:endParaRPr>
          </a:p>
          <a:p>
            <a:pPr algn="just">
              <a:lnSpc>
                <a:spcPct val="120000"/>
              </a:lnSpc>
              <a:spcBef>
                <a:spcPts val="0"/>
              </a:spcBef>
            </a:pPr>
            <a:r>
              <a:rPr lang="it-IT" b="1" dirty="0">
                <a:solidFill>
                  <a:srgbClr val="00B050"/>
                </a:solidFill>
              </a:rPr>
              <a:t>HEXYON  </a:t>
            </a:r>
            <a:r>
              <a:rPr lang="it-IT" sz="1900" dirty="0">
                <a:solidFill>
                  <a:srgbClr val="0063AB"/>
                </a:solidFill>
                <a:latin typeface="Calibri" panose="020F0502020204030204" pitchFamily="34" charset="0"/>
                <a:cs typeface="Calibri" panose="020F0502020204030204" pitchFamily="34" charset="0"/>
              </a:rPr>
              <a:t>Sanofi Pasteur Europe </a:t>
            </a:r>
          </a:p>
          <a:p>
            <a:pPr marL="0" indent="0" algn="just">
              <a:lnSpc>
                <a:spcPct val="120000"/>
              </a:lnSpc>
              <a:spcBef>
                <a:spcPts val="0"/>
              </a:spcBef>
              <a:buNone/>
            </a:pPr>
            <a:r>
              <a:rPr lang="it-IT" dirty="0"/>
              <a:t>	</a:t>
            </a:r>
            <a:r>
              <a:rPr lang="it-IT" b="1" dirty="0">
                <a:solidFill>
                  <a:srgbClr val="0063AB"/>
                </a:solidFill>
              </a:rPr>
              <a:t>Diphtheria, tetanus, pertussis (acellular, component), hepatitis B (rDNA), poliomyelitis (inactivated) and 	Haemophilus influenzae type b conjugate vaccine (adsorbed).</a:t>
            </a:r>
          </a:p>
          <a:p>
            <a:pPr marL="0" indent="0" algn="just">
              <a:lnSpc>
                <a:spcPct val="120000"/>
              </a:lnSpc>
              <a:spcBef>
                <a:spcPts val="0"/>
              </a:spcBef>
              <a:buNone/>
            </a:pPr>
            <a:r>
              <a:rPr lang="it-IT" b="1" dirty="0">
                <a:solidFill>
                  <a:srgbClr val="0063AB"/>
                </a:solidFill>
              </a:rPr>
              <a:t>	</a:t>
            </a:r>
            <a:r>
              <a:rPr lang="en" sz="1400" b="1" dirty="0">
                <a:solidFill>
                  <a:srgbClr val="0063AB"/>
                </a:solidFill>
              </a:rPr>
              <a:t>suspension for injection in pre-filled syring</a:t>
            </a:r>
          </a:p>
          <a:p>
            <a:pPr marL="0" indent="0" algn="just">
              <a:lnSpc>
                <a:spcPct val="120000"/>
              </a:lnSpc>
              <a:spcBef>
                <a:spcPts val="0"/>
              </a:spcBef>
              <a:buNone/>
            </a:pPr>
            <a:endParaRPr lang="it-IT" sz="1300" b="1" dirty="0">
              <a:solidFill>
                <a:srgbClr val="0063AB"/>
              </a:solidFill>
            </a:endParaRPr>
          </a:p>
          <a:p>
            <a:pPr algn="just">
              <a:lnSpc>
                <a:spcPct val="120000"/>
              </a:lnSpc>
              <a:spcBef>
                <a:spcPts val="0"/>
              </a:spcBef>
            </a:pPr>
            <a:r>
              <a:rPr lang="it-IT" b="1" dirty="0">
                <a:solidFill>
                  <a:srgbClr val="00B050"/>
                </a:solidFill>
              </a:rPr>
              <a:t>GARDASIL 9 </a:t>
            </a:r>
            <a:r>
              <a:rPr lang="it-IT" sz="1900" dirty="0">
                <a:solidFill>
                  <a:srgbClr val="0063AB"/>
                </a:solidFill>
                <a:latin typeface="Calibri" panose="020F0502020204030204" pitchFamily="34" charset="0"/>
                <a:cs typeface="Calibri" panose="020F0502020204030204" pitchFamily="34" charset="0"/>
              </a:rPr>
              <a:t>MSD VACCINS</a:t>
            </a:r>
            <a:endParaRPr lang="it-IT" sz="1900" b="1" dirty="0">
              <a:solidFill>
                <a:srgbClr val="0063AB"/>
              </a:solidFill>
              <a:latin typeface="Calibri" panose="020F0502020204030204" pitchFamily="34" charset="0"/>
              <a:cs typeface="Calibri" panose="020F0502020204030204" pitchFamily="34" charset="0"/>
            </a:endParaRPr>
          </a:p>
          <a:p>
            <a:pPr marL="0" indent="0" algn="just">
              <a:lnSpc>
                <a:spcPct val="120000"/>
              </a:lnSpc>
              <a:spcBef>
                <a:spcPts val="0"/>
              </a:spcBef>
              <a:buNone/>
            </a:pPr>
            <a:r>
              <a:rPr lang="it-IT" b="1" dirty="0">
                <a:solidFill>
                  <a:srgbClr val="0063AB"/>
                </a:solidFill>
              </a:rPr>
              <a:t>	Human Papillomavirus 9-valent Vaccine (Recombinant, adsorbed) </a:t>
            </a:r>
          </a:p>
          <a:p>
            <a:pPr marL="0" indent="0" algn="just">
              <a:lnSpc>
                <a:spcPct val="120000"/>
              </a:lnSpc>
              <a:spcBef>
                <a:spcPts val="0"/>
              </a:spcBef>
              <a:buNone/>
            </a:pPr>
            <a:r>
              <a:rPr lang="it-IT" b="1" dirty="0">
                <a:solidFill>
                  <a:srgbClr val="0063AB"/>
                </a:solidFill>
              </a:rPr>
              <a:t>	L1 Protein from the type 6, 11, 16, 18, 31, 33, 45, 52, 58</a:t>
            </a:r>
          </a:p>
          <a:p>
            <a:pPr marL="0" indent="0" algn="just">
              <a:lnSpc>
                <a:spcPct val="120000"/>
              </a:lnSpc>
              <a:spcBef>
                <a:spcPts val="0"/>
              </a:spcBef>
              <a:buNone/>
            </a:pPr>
            <a:endParaRPr lang="it-IT" b="1" dirty="0">
              <a:solidFill>
                <a:srgbClr val="0063AB"/>
              </a:solidFill>
            </a:endParaRPr>
          </a:p>
          <a:p>
            <a:pPr algn="just"/>
            <a:endParaRPr lang="it-IT" b="1" dirty="0">
              <a:solidFill>
                <a:srgbClr val="00B050"/>
              </a:solidFill>
            </a:endParaRPr>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marL="0" indent="0" algn="just">
              <a:buNone/>
            </a:pPr>
            <a:endParaRPr lang="it-IT" dirty="0"/>
          </a:p>
          <a:p>
            <a:pPr marL="0" indent="0" algn="just">
              <a:buNone/>
            </a:pPr>
            <a:endParaRPr lang="it-IT" dirty="0"/>
          </a:p>
        </p:txBody>
      </p:sp>
    </p:spTree>
    <p:extLst>
      <p:ext uri="{BB962C8B-B14F-4D97-AF65-F5344CB8AC3E}">
        <p14:creationId xmlns:p14="http://schemas.microsoft.com/office/powerpoint/2010/main" val="332104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F671E6-E8CF-6F43-A028-79933FFDB81B}"/>
              </a:ext>
            </a:extLst>
          </p:cNvPr>
          <p:cNvSpPr>
            <a:spLocks noGrp="1"/>
          </p:cNvSpPr>
          <p:nvPr>
            <p:ph type="title"/>
          </p:nvPr>
        </p:nvSpPr>
        <p:spPr>
          <a:xfrm>
            <a:off x="1165322" y="723900"/>
            <a:ext cx="9185178" cy="965200"/>
          </a:xfrm>
        </p:spPr>
        <p:txBody>
          <a:bodyPr/>
          <a:lstStyle/>
          <a:p>
            <a:pPr algn="ctr"/>
            <a:r>
              <a:rPr lang="it-IT" b="1" dirty="0">
                <a:solidFill>
                  <a:schemeClr val="bg1"/>
                </a:solidFill>
              </a:rPr>
              <a:t>     </a:t>
            </a:r>
            <a:r>
              <a:rPr lang="it-IT" sz="4400" b="1" dirty="0">
                <a:solidFill>
                  <a:schemeClr val="bg1"/>
                </a:solidFill>
              </a:rPr>
              <a:t>Infanrix hexa</a:t>
            </a:r>
          </a:p>
        </p:txBody>
      </p:sp>
      <p:pic>
        <p:nvPicPr>
          <p:cNvPr id="6" name="Immagine 5">
            <a:extLst>
              <a:ext uri="{FF2B5EF4-FFF2-40B4-BE49-F238E27FC236}">
                <a16:creationId xmlns:a16="http://schemas.microsoft.com/office/drawing/2014/main" id="{E5DD1374-6F9B-824D-A0CA-E20FF51FE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103" y="493741"/>
            <a:ext cx="678097" cy="674659"/>
          </a:xfrm>
          <a:prstGeom prst="rect">
            <a:avLst/>
          </a:prstGeom>
        </p:spPr>
      </p:pic>
      <p:sp>
        <p:nvSpPr>
          <p:cNvPr id="16" name="CasellaDiTesto 15">
            <a:extLst>
              <a:ext uri="{FF2B5EF4-FFF2-40B4-BE49-F238E27FC236}">
                <a16:creationId xmlns:a16="http://schemas.microsoft.com/office/drawing/2014/main" id="{EB7D1C5D-481F-1544-B842-E99403880F24}"/>
              </a:ext>
            </a:extLst>
          </p:cNvPr>
          <p:cNvSpPr txBox="1"/>
          <p:nvPr/>
        </p:nvSpPr>
        <p:spPr>
          <a:xfrm>
            <a:off x="6972300" y="5597360"/>
            <a:ext cx="3467100" cy="692497"/>
          </a:xfrm>
          <a:prstGeom prst="rect">
            <a:avLst/>
          </a:prstGeom>
          <a:noFill/>
        </p:spPr>
        <p:txBody>
          <a:bodyPr wrap="square" rtlCol="0">
            <a:spAutoFit/>
          </a:bodyPr>
          <a:lstStyle/>
          <a:p>
            <a:r>
              <a:rPr lang="it-IT" sz="1300" u="sng" dirty="0">
                <a:latin typeface="Calibri" panose="020F0502020204030204" pitchFamily="34" charset="0"/>
                <a:cs typeface="Calibri" panose="020F0502020204030204" pitchFamily="34" charset="0"/>
              </a:rPr>
              <a:t>Preservative</a:t>
            </a:r>
          </a:p>
          <a:p>
            <a:r>
              <a:rPr lang="it-IT" sz="1300" dirty="0">
                <a:latin typeface="Calibri" panose="020F0502020204030204" pitchFamily="34" charset="0"/>
                <a:cs typeface="Calibri" panose="020F0502020204030204" pitchFamily="34" charset="0"/>
              </a:rPr>
              <a:t>2-phenoxyethanol 2.5mg/dose </a:t>
            </a:r>
          </a:p>
          <a:p>
            <a:r>
              <a:rPr lang="it-IT" sz="1300" dirty="0">
                <a:latin typeface="Calibri" panose="020F0502020204030204" pitchFamily="34" charset="0"/>
                <a:cs typeface="Calibri" panose="020F0502020204030204" pitchFamily="34" charset="0"/>
              </a:rPr>
              <a:t>(Scientific discussion EMA)</a:t>
            </a:r>
          </a:p>
        </p:txBody>
      </p:sp>
      <p:pic>
        <p:nvPicPr>
          <p:cNvPr id="7" name="Immagine 6"/>
          <p:cNvPicPr>
            <a:picLocks noChangeAspect="1"/>
          </p:cNvPicPr>
          <p:nvPr/>
        </p:nvPicPr>
        <p:blipFill>
          <a:blip r:embed="rId3"/>
          <a:stretch>
            <a:fillRect/>
          </a:stretch>
        </p:blipFill>
        <p:spPr>
          <a:xfrm>
            <a:off x="454754" y="1987506"/>
            <a:ext cx="6299181" cy="4680000"/>
          </a:xfrm>
          <a:prstGeom prst="rect">
            <a:avLst/>
          </a:prstGeom>
        </p:spPr>
      </p:pic>
      <p:grpSp>
        <p:nvGrpSpPr>
          <p:cNvPr id="11" name="Gruppo 10"/>
          <p:cNvGrpSpPr/>
          <p:nvPr/>
        </p:nvGrpSpPr>
        <p:grpSpPr>
          <a:xfrm>
            <a:off x="6864000" y="3139617"/>
            <a:ext cx="5214580" cy="1958503"/>
            <a:chOff x="6864000" y="3139617"/>
            <a:chExt cx="5214580" cy="1958503"/>
          </a:xfrm>
        </p:grpSpPr>
        <p:pic>
          <p:nvPicPr>
            <p:cNvPr id="8" name="Immagine 7"/>
            <p:cNvPicPr>
              <a:picLocks noChangeAspect="1"/>
            </p:cNvPicPr>
            <p:nvPr/>
          </p:nvPicPr>
          <p:blipFill rotWithShape="1">
            <a:blip r:embed="rId4"/>
            <a:srcRect l="5712" r="50333"/>
            <a:stretch/>
          </p:blipFill>
          <p:spPr>
            <a:xfrm>
              <a:off x="6941825" y="3139617"/>
              <a:ext cx="2310471" cy="684000"/>
            </a:xfrm>
            <a:prstGeom prst="rect">
              <a:avLst/>
            </a:prstGeom>
          </p:spPr>
        </p:pic>
        <p:pic>
          <p:nvPicPr>
            <p:cNvPr id="9" name="Immagine 8"/>
            <p:cNvPicPr>
              <a:picLocks noChangeAspect="1"/>
            </p:cNvPicPr>
            <p:nvPr/>
          </p:nvPicPr>
          <p:blipFill>
            <a:blip r:embed="rId5"/>
            <a:stretch>
              <a:fillRect/>
            </a:stretch>
          </p:blipFill>
          <p:spPr>
            <a:xfrm>
              <a:off x="6864000" y="3823617"/>
              <a:ext cx="5214580" cy="1274503"/>
            </a:xfrm>
            <a:prstGeom prst="rect">
              <a:avLst/>
            </a:prstGeom>
          </p:spPr>
        </p:pic>
      </p:grpSp>
    </p:spTree>
    <p:extLst>
      <p:ext uri="{BB962C8B-B14F-4D97-AF65-F5344CB8AC3E}">
        <p14:creationId xmlns:p14="http://schemas.microsoft.com/office/powerpoint/2010/main" val="343519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7155A5-2B6C-624A-9555-196A5276ED30}"/>
              </a:ext>
            </a:extLst>
          </p:cNvPr>
          <p:cNvSpPr>
            <a:spLocks noGrp="1"/>
          </p:cNvSpPr>
          <p:nvPr>
            <p:ph type="title"/>
          </p:nvPr>
        </p:nvSpPr>
        <p:spPr>
          <a:xfrm>
            <a:off x="1154953" y="622299"/>
            <a:ext cx="8761413" cy="1119731"/>
          </a:xfrm>
        </p:spPr>
        <p:txBody>
          <a:bodyPr/>
          <a:lstStyle/>
          <a:p>
            <a:pPr algn="ctr"/>
            <a:r>
              <a:rPr lang="it-IT" sz="4400" b="1" dirty="0"/>
              <a:t>         </a:t>
            </a:r>
            <a:r>
              <a:rPr lang="it-IT" sz="4400" b="1" dirty="0">
                <a:solidFill>
                  <a:schemeClr val="bg1"/>
                </a:solidFill>
              </a:rPr>
              <a:t>Priorix tetra </a:t>
            </a:r>
          </a:p>
        </p:txBody>
      </p:sp>
      <p:pic>
        <p:nvPicPr>
          <p:cNvPr id="6" name="Immagine 5">
            <a:extLst>
              <a:ext uri="{FF2B5EF4-FFF2-40B4-BE49-F238E27FC236}">
                <a16:creationId xmlns:a16="http://schemas.microsoft.com/office/drawing/2014/main" id="{4040FE77-E50E-6B48-9E5D-921881EB5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103" y="493741"/>
            <a:ext cx="678097" cy="674659"/>
          </a:xfrm>
          <a:prstGeom prst="rect">
            <a:avLst/>
          </a:prstGeom>
        </p:spPr>
      </p:pic>
      <p:sp>
        <p:nvSpPr>
          <p:cNvPr id="9" name="CasellaDiTesto 8">
            <a:extLst>
              <a:ext uri="{FF2B5EF4-FFF2-40B4-BE49-F238E27FC236}">
                <a16:creationId xmlns:a16="http://schemas.microsoft.com/office/drawing/2014/main" id="{1D18ACAC-275B-6B48-9C42-3501F4F87E48}"/>
              </a:ext>
            </a:extLst>
          </p:cNvPr>
          <p:cNvSpPr txBox="1"/>
          <p:nvPr/>
        </p:nvSpPr>
        <p:spPr>
          <a:xfrm>
            <a:off x="8159263" y="2833634"/>
            <a:ext cx="3768130" cy="3262432"/>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a:latin typeface="Calibri" panose="020F0502020204030204" pitchFamily="34" charset="0"/>
                <a:cs typeface="Calibri" panose="020F0502020204030204" pitchFamily="34" charset="0"/>
              </a:rPr>
              <a:t>The measles virus and the mumps virus is obtained by propagation in </a:t>
            </a:r>
            <a:r>
              <a:rPr lang="it-IT" sz="1600" b="1" dirty="0">
                <a:latin typeface="Calibri" panose="020F0502020204030204" pitchFamily="34" charset="0"/>
                <a:cs typeface="Calibri" panose="020F0502020204030204" pitchFamily="34" charset="0"/>
              </a:rPr>
              <a:t>chick embryo tissue cultures</a:t>
            </a:r>
            <a:r>
              <a:rPr lang="it-IT" sz="1600" dirty="0">
                <a:latin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pPr>
            <a:r>
              <a:rPr lang="it-IT" sz="1600" dirty="0">
                <a:latin typeface="Calibri" panose="020F0502020204030204" pitchFamily="34" charset="0"/>
                <a:cs typeface="Calibri" panose="020F0502020204030204" pitchFamily="34" charset="0"/>
              </a:rPr>
              <a:t>the rubella virus and varicella virus are propagated in </a:t>
            </a:r>
            <a:r>
              <a:rPr lang="it-IT" sz="1600" b="1" dirty="0">
                <a:latin typeface="Calibri" panose="020F0502020204030204" pitchFamily="34" charset="0"/>
                <a:cs typeface="Calibri" panose="020F0502020204030204" pitchFamily="34" charset="0"/>
              </a:rPr>
              <a:t>MRC-5 human diploid cells</a:t>
            </a:r>
            <a:r>
              <a:rPr lang="it-IT" sz="1600" dirty="0">
                <a:latin typeface="Calibri" panose="020F0502020204030204" pitchFamily="34" charset="0"/>
                <a:cs typeface="Calibri" panose="020F0502020204030204" pitchFamily="34" charset="0"/>
              </a:rPr>
              <a:t>.</a:t>
            </a:r>
          </a:p>
          <a:p>
            <a:pPr algn="just"/>
            <a:endParaRPr lang="it-IT"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rPr>
              <a:t>The MRC-5 cell line was derived from normal lung tissue of a 14-week-old male fetus in 1966; </a:t>
            </a:r>
            <a:r>
              <a:rPr lang="it-IT" sz="1600" dirty="0">
                <a:latin typeface="Calibri" panose="020F0502020204030204" pitchFamily="34" charset="0"/>
                <a:cs typeface="Calibri" panose="020F0502020204030204" pitchFamily="34" charset="0"/>
              </a:rPr>
              <a:t>the cells are capable of 42 to 46 population doublings before the onset of senescence.</a:t>
            </a:r>
          </a:p>
          <a:p>
            <a:pPr algn="just"/>
            <a:endParaRPr lang="it-IT" sz="1400" dirty="0">
              <a:latin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id="{98926877-3661-0546-807F-643C6D7F8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42" y="2682910"/>
            <a:ext cx="7957303" cy="3731249"/>
          </a:xfrm>
          <a:prstGeom prst="rect">
            <a:avLst/>
          </a:prstGeom>
        </p:spPr>
      </p:pic>
    </p:spTree>
    <p:extLst>
      <p:ext uri="{BB962C8B-B14F-4D97-AF65-F5344CB8AC3E}">
        <p14:creationId xmlns:p14="http://schemas.microsoft.com/office/powerpoint/2010/main" val="344431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155984-948D-1D43-8834-65D36D5885F9}"/>
              </a:ext>
            </a:extLst>
          </p:cNvPr>
          <p:cNvSpPr>
            <a:spLocks noGrp="1"/>
          </p:cNvSpPr>
          <p:nvPr>
            <p:ph type="title"/>
          </p:nvPr>
        </p:nvSpPr>
        <p:spPr>
          <a:xfrm>
            <a:off x="1154953" y="973668"/>
            <a:ext cx="9300150" cy="677332"/>
          </a:xfrm>
        </p:spPr>
        <p:txBody>
          <a:bodyPr/>
          <a:lstStyle/>
          <a:p>
            <a:pPr algn="ctr"/>
            <a:r>
              <a:rPr lang="it-IT" sz="4400" b="1" dirty="0">
                <a:solidFill>
                  <a:schemeClr val="bg1"/>
                </a:solidFill>
              </a:rPr>
              <a:t>Hexyon </a:t>
            </a:r>
          </a:p>
        </p:txBody>
      </p:sp>
      <p:pic>
        <p:nvPicPr>
          <p:cNvPr id="4" name="Immagine 3">
            <a:extLst>
              <a:ext uri="{FF2B5EF4-FFF2-40B4-BE49-F238E27FC236}">
                <a16:creationId xmlns:a16="http://schemas.microsoft.com/office/drawing/2014/main" id="{70130AC9-2B2C-D641-81DD-DF8E0DCF8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103" y="493741"/>
            <a:ext cx="678097" cy="674659"/>
          </a:xfrm>
          <a:prstGeom prst="rect">
            <a:avLst/>
          </a:prstGeom>
        </p:spPr>
      </p:pic>
      <p:pic>
        <p:nvPicPr>
          <p:cNvPr id="5" name="Immagine 4"/>
          <p:cNvPicPr>
            <a:picLocks noChangeAspect="1"/>
          </p:cNvPicPr>
          <p:nvPr/>
        </p:nvPicPr>
        <p:blipFill>
          <a:blip r:embed="rId3"/>
          <a:stretch>
            <a:fillRect/>
          </a:stretch>
        </p:blipFill>
        <p:spPr>
          <a:xfrm>
            <a:off x="545522" y="2312833"/>
            <a:ext cx="6297672" cy="4536000"/>
          </a:xfrm>
          <a:prstGeom prst="rect">
            <a:avLst/>
          </a:prstGeom>
        </p:spPr>
      </p:pic>
      <p:pic>
        <p:nvPicPr>
          <p:cNvPr id="6" name="Immagine 5"/>
          <p:cNvPicPr>
            <a:picLocks noChangeAspect="1"/>
          </p:cNvPicPr>
          <p:nvPr/>
        </p:nvPicPr>
        <p:blipFill>
          <a:blip r:embed="rId4"/>
          <a:stretch>
            <a:fillRect/>
          </a:stretch>
        </p:blipFill>
        <p:spPr>
          <a:xfrm>
            <a:off x="7478875" y="3502244"/>
            <a:ext cx="3654325" cy="1945811"/>
          </a:xfrm>
          <a:prstGeom prst="rect">
            <a:avLst/>
          </a:prstGeom>
        </p:spPr>
      </p:pic>
    </p:spTree>
    <p:extLst>
      <p:ext uri="{BB962C8B-B14F-4D97-AF65-F5344CB8AC3E}">
        <p14:creationId xmlns:p14="http://schemas.microsoft.com/office/powerpoint/2010/main" val="129072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BE71B6-2B58-6F4B-8B17-ECE21B3305BB}"/>
              </a:ext>
            </a:extLst>
          </p:cNvPr>
          <p:cNvSpPr>
            <a:spLocks noGrp="1"/>
          </p:cNvSpPr>
          <p:nvPr>
            <p:ph type="title"/>
          </p:nvPr>
        </p:nvSpPr>
        <p:spPr/>
        <p:txBody>
          <a:bodyPr/>
          <a:lstStyle/>
          <a:p>
            <a:pPr algn="ctr"/>
            <a:r>
              <a:rPr lang="it-IT" sz="4400" b="1" dirty="0">
                <a:solidFill>
                  <a:schemeClr val="bg1"/>
                </a:solidFill>
              </a:rPr>
              <a:t>   Gardasil 9 </a:t>
            </a:r>
          </a:p>
        </p:txBody>
      </p:sp>
      <p:pic>
        <p:nvPicPr>
          <p:cNvPr id="4" name="Immagine 3">
            <a:extLst>
              <a:ext uri="{FF2B5EF4-FFF2-40B4-BE49-F238E27FC236}">
                <a16:creationId xmlns:a16="http://schemas.microsoft.com/office/drawing/2014/main" id="{14E212FB-A163-5E41-A576-45125858E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103" y="493741"/>
            <a:ext cx="678097" cy="674659"/>
          </a:xfrm>
          <a:prstGeom prst="rect">
            <a:avLst/>
          </a:prstGeom>
        </p:spPr>
      </p:pic>
      <p:pic>
        <p:nvPicPr>
          <p:cNvPr id="5" name="Immagine 4"/>
          <p:cNvPicPr>
            <a:picLocks noChangeAspect="1"/>
          </p:cNvPicPr>
          <p:nvPr/>
        </p:nvPicPr>
        <p:blipFill>
          <a:blip r:embed="rId3"/>
          <a:stretch>
            <a:fillRect/>
          </a:stretch>
        </p:blipFill>
        <p:spPr>
          <a:xfrm>
            <a:off x="392899" y="2536103"/>
            <a:ext cx="6843790" cy="3704657"/>
          </a:xfrm>
          <a:prstGeom prst="rect">
            <a:avLst/>
          </a:prstGeom>
        </p:spPr>
      </p:pic>
      <p:pic>
        <p:nvPicPr>
          <p:cNvPr id="7" name="Immagine 6"/>
          <p:cNvPicPr>
            <a:picLocks noChangeAspect="1"/>
          </p:cNvPicPr>
          <p:nvPr/>
        </p:nvPicPr>
        <p:blipFill>
          <a:blip r:embed="rId4"/>
          <a:stretch>
            <a:fillRect/>
          </a:stretch>
        </p:blipFill>
        <p:spPr>
          <a:xfrm>
            <a:off x="5027039" y="3304711"/>
            <a:ext cx="1967457" cy="1549373"/>
          </a:xfrm>
          <a:prstGeom prst="rect">
            <a:avLst/>
          </a:prstGeom>
        </p:spPr>
      </p:pic>
      <p:pic>
        <p:nvPicPr>
          <p:cNvPr id="6" name="Immagine 5">
            <a:extLst>
              <a:ext uri="{FF2B5EF4-FFF2-40B4-BE49-F238E27FC236}">
                <a16:creationId xmlns:a16="http://schemas.microsoft.com/office/drawing/2014/main" id="{7E6BE4F5-F519-4E46-918D-D60BCFBAB73F}"/>
              </a:ext>
            </a:extLst>
          </p:cNvPr>
          <p:cNvPicPr>
            <a:picLocks noChangeAspect="1"/>
          </p:cNvPicPr>
          <p:nvPr/>
        </p:nvPicPr>
        <p:blipFill>
          <a:blip r:embed="rId5"/>
          <a:stretch>
            <a:fillRect/>
          </a:stretch>
        </p:blipFill>
        <p:spPr>
          <a:xfrm>
            <a:off x="6994497" y="2672396"/>
            <a:ext cx="5197504" cy="2951540"/>
          </a:xfrm>
          <a:prstGeom prst="rect">
            <a:avLst/>
          </a:prstGeom>
        </p:spPr>
      </p:pic>
    </p:spTree>
    <p:extLst>
      <p:ext uri="{BB962C8B-B14F-4D97-AF65-F5344CB8AC3E}">
        <p14:creationId xmlns:p14="http://schemas.microsoft.com/office/powerpoint/2010/main" val="1456370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iunioni ione">
  <a:themeElements>
    <a:clrScheme name="Riunioni 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Riunioni 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unioni 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{58170686-6F57-6A44-8B6D-B5B75846108E}tf10001076</Template>
  <TotalTime>1300</TotalTime>
  <Words>2308</Words>
  <Application>Microsoft Macintosh PowerPoint</Application>
  <PresentationFormat>Widescreen</PresentationFormat>
  <Paragraphs>277</Paragraphs>
  <Slides>26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26</vt:i4>
      </vt:variant>
    </vt:vector>
  </HeadingPairs>
  <TitlesOfParts>
    <vt:vector size="33" baseType="lpstr">
      <vt:lpstr>Arial</vt:lpstr>
      <vt:lpstr>Calibri</vt:lpstr>
      <vt:lpstr>Century Gothic</vt:lpstr>
      <vt:lpstr>Times New Roman</vt:lpstr>
      <vt:lpstr>Wingdings</vt:lpstr>
      <vt:lpstr>Wingdings 3</vt:lpstr>
      <vt:lpstr>Riunioni ione</vt:lpstr>
      <vt:lpstr>Quality Investigation of Vaccines </vt:lpstr>
      <vt:lpstr>Purpose of the Investigation</vt:lpstr>
      <vt:lpstr>Technologies</vt:lpstr>
      <vt:lpstr>Technologies</vt:lpstr>
      <vt:lpstr>Investigated vaccines</vt:lpstr>
      <vt:lpstr>     Infanrix hexa</vt:lpstr>
      <vt:lpstr>         Priorix tetra </vt:lpstr>
      <vt:lpstr>Hexyon </vt:lpstr>
      <vt:lpstr>   Gardasil 9 </vt:lpstr>
      <vt:lpstr>Presentazione standard di PowerPoint</vt:lpstr>
      <vt:lpstr>         UPDATES </vt:lpstr>
      <vt:lpstr>Presentazione standard di PowerPoint</vt:lpstr>
      <vt:lpstr>Presentazione standard di PowerPoint</vt:lpstr>
      <vt:lpstr>Presentazione standard di PowerPoint</vt:lpstr>
      <vt:lpstr>Presentazione standard di PowerPoint</vt:lpstr>
      <vt:lpstr> Update Quantitative Metal analysis by ICP-MS</vt:lpstr>
      <vt:lpstr>Presentazione standard di PowerPoint</vt:lpstr>
      <vt:lpstr>Presentazione standard di PowerPoint</vt:lpstr>
      <vt:lpstr>Relevance of the results obtained </vt:lpstr>
      <vt:lpstr>Quality investigation on Synflorix </vt:lpstr>
      <vt:lpstr>Results</vt:lpstr>
      <vt:lpstr> Risk for the health</vt:lpstr>
      <vt:lpstr>Risk for the health</vt:lpstr>
      <vt:lpstr>Risk for the health</vt:lpstr>
      <vt:lpstr>vaccinations of Szymon Lutek</vt:lpstr>
      <vt:lpstr>Neuroinflammation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Indagine sulla qualità dei vaccini</dc:title>
  <dc:creator>Utente di Microsoft Office</dc:creator>
  <cp:lastModifiedBy>Utente di Microsoft Office</cp:lastModifiedBy>
  <cp:revision>92</cp:revision>
  <cp:lastPrinted>2019-09-11T15:24:53Z</cp:lastPrinted>
  <dcterms:created xsi:type="dcterms:W3CDTF">2019-01-22T11:51:33Z</dcterms:created>
  <dcterms:modified xsi:type="dcterms:W3CDTF">2019-09-11T15:24:58Z</dcterms:modified>
</cp:coreProperties>
</file>