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897" r:id="rId2"/>
  </p:sldMasterIdLst>
  <p:notesMasterIdLst>
    <p:notesMasterId r:id="rId18"/>
  </p:notesMasterIdLst>
  <p:handoutMasterIdLst>
    <p:handoutMasterId r:id="rId19"/>
  </p:handoutMasterIdLst>
  <p:sldIdLst>
    <p:sldId id="1098" r:id="rId3"/>
    <p:sldId id="1403" r:id="rId4"/>
    <p:sldId id="1547" r:id="rId5"/>
    <p:sldId id="1548" r:id="rId6"/>
    <p:sldId id="1569" r:id="rId7"/>
    <p:sldId id="1476" r:id="rId8"/>
    <p:sldId id="1570" r:id="rId9"/>
    <p:sldId id="1455" r:id="rId10"/>
    <p:sldId id="1457" r:id="rId11"/>
    <p:sldId id="1458" r:id="rId12"/>
    <p:sldId id="1103" r:id="rId13"/>
    <p:sldId id="1468" r:id="rId14"/>
    <p:sldId id="1560" r:id="rId15"/>
    <p:sldId id="1106" r:id="rId16"/>
    <p:sldId id="1101" r:id="rId17"/>
  </p:sldIdLst>
  <p:sldSz cx="9144000" cy="6858000" type="screen4x3"/>
  <p:notesSz cx="7004050" cy="929005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33313"/>
    <a:srgbClr val="800000"/>
    <a:srgbClr val="860043"/>
    <a:srgbClr val="990000"/>
    <a:srgbClr val="2A6A96"/>
    <a:srgbClr val="EFF9FF"/>
    <a:srgbClr val="CCECFF"/>
    <a:srgbClr val="F5FAB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6" autoAdjust="0"/>
    <p:restoredTop sz="92373" autoAdjust="0"/>
  </p:normalViewPr>
  <p:slideViewPr>
    <p:cSldViewPr snapToGrid="0">
      <p:cViewPr varScale="1">
        <p:scale>
          <a:sx n="150" d="100"/>
          <a:sy n="150" d="100"/>
        </p:scale>
        <p:origin x="19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1488" y="-102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3D631-43C0-40F0-A1F5-4CE75738C7D8}" type="doc">
      <dgm:prSet loTypeId="urn:microsoft.com/office/officeart/2005/8/layout/radial5" loCatId="relationship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7EF929E7-66C6-4D82-B450-69FC41B8D31B}">
      <dgm:prSet phldrT="[Text]" custT="1"/>
      <dgm:spPr>
        <a:solidFill>
          <a:srgbClr val="0057C0"/>
        </a:solidFill>
      </dgm:spPr>
      <dgm:t>
        <a:bodyPr/>
        <a:lstStyle/>
        <a:p>
          <a:r>
            <a:rPr lang="en-AU" sz="2400" b="1" dirty="0">
              <a:latin typeface="Calibri" pitchFamily="34" charset="0"/>
              <a:cs typeface="Calibri" pitchFamily="34" charset="0"/>
            </a:rPr>
            <a:t>International Health Regulations </a:t>
          </a:r>
          <a:r>
            <a:rPr lang="en-AU" sz="2800" b="1" dirty="0">
              <a:latin typeface="Calibri" pitchFamily="34" charset="0"/>
              <a:cs typeface="Calibri" pitchFamily="34" charset="0"/>
            </a:rPr>
            <a:t> </a:t>
          </a:r>
          <a:r>
            <a:rPr lang="en-AU" sz="2400" b="1" dirty="0">
              <a:latin typeface="Calibri" pitchFamily="34" charset="0"/>
              <a:cs typeface="Calibri" pitchFamily="34" charset="0"/>
            </a:rPr>
            <a:t>(2005)</a:t>
          </a:r>
        </a:p>
      </dgm:t>
    </dgm:pt>
    <dgm:pt modelId="{0CF06202-4159-4F6B-BD19-7D6A47B3211A}" type="parTrans" cxnId="{F279C187-7AB2-4ABC-AEC5-41051A2A2BEF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24D97893-B9B5-4CD3-A146-946E8986D126}" type="sibTrans" cxnId="{F279C187-7AB2-4ABC-AEC5-41051A2A2BEF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CCC7E66F-4C37-4D7E-9EA1-01E898DEAE14}">
      <dgm:prSet phldrT="[Text]"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Infectious diseases</a:t>
          </a:r>
        </a:p>
      </dgm:t>
    </dgm:pt>
    <dgm:pt modelId="{CAA4510C-B791-48E7-88EE-8B4D340E6AFA}" type="parTrans" cxnId="{0BA72D91-E201-458D-9A17-613C3F3F4367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58198173-E92A-4E49-8A00-424A16CD2BAD}" type="sibTrans" cxnId="{0BA72D91-E201-458D-9A17-613C3F3F4367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C2957E20-9204-4DA4-BC24-F616CE125E26}">
      <dgm:prSet phldrT="[Text]"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Food</a:t>
          </a:r>
          <a:r>
            <a:rPr lang="en-AU" sz="1600" b="1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safety</a:t>
          </a:r>
        </a:p>
      </dgm:t>
    </dgm:pt>
    <dgm:pt modelId="{D7D5A295-AD92-46DC-90BF-0C06B10D2EDE}" type="parTrans" cxnId="{96612E10-FA2A-41A4-918C-7638EBFF67A3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1B223216-6AF6-487B-AEFB-DF688C2D177B}" type="sibTrans" cxnId="{96612E10-FA2A-41A4-918C-7638EBFF67A3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EAF6A24F-8E31-4564-81A7-29FCADF72A83}">
      <dgm:prSet phldrT="[Text]"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Chemical</a:t>
          </a:r>
          <a:r>
            <a:rPr lang="en-AU" sz="1050" b="1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safety</a:t>
          </a:r>
        </a:p>
      </dgm:t>
    </dgm:pt>
    <dgm:pt modelId="{0CEA6666-4D7A-485C-8828-8532C1C76830}" type="parTrans" cxnId="{67841B08-2DC9-4F89-9AEC-A0D1D1047630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34358D84-08E1-4158-B9CF-718B91EA7F7F}" type="sibTrans" cxnId="{67841B08-2DC9-4F89-9AEC-A0D1D1047630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9962352E-5510-4878-81D4-4937C4C4C5F7}">
      <dgm:prSet phldrT="[Text]" custT="1"/>
      <dgm:spPr>
        <a:solidFill>
          <a:srgbClr val="003B82"/>
        </a:solidFill>
      </dgm:spPr>
      <dgm:t>
        <a:bodyPr/>
        <a:lstStyle/>
        <a:p>
          <a:r>
            <a:rPr lang="en-AU" sz="2000" b="1" dirty="0" err="1">
              <a:latin typeface="Calibri" pitchFamily="34" charset="0"/>
              <a:cs typeface="Calibri" pitchFamily="34" charset="0"/>
            </a:rPr>
            <a:t>Radionuclear</a:t>
          </a:r>
          <a:r>
            <a:rPr lang="en-AU" sz="1050" b="1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safety</a:t>
          </a:r>
        </a:p>
      </dgm:t>
    </dgm:pt>
    <dgm:pt modelId="{D1541F5C-E19F-4135-B9D8-1B5B1966A1BA}" type="parTrans" cxnId="{D6D9380D-1D6E-4DED-8541-DE565FD0D01E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554B0910-DC17-47BD-AEBA-BE8246D66392}" type="sibTrans" cxnId="{D6D9380D-1D6E-4DED-8541-DE565FD0D01E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A3EC4007-833D-4CA7-BB4E-0C0F6E1AFD64}">
      <dgm:prSet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Accidental</a:t>
          </a:r>
          <a:r>
            <a:rPr lang="en-AU" sz="1050" b="1" dirty="0">
              <a:latin typeface="Calibri" pitchFamily="34" charset="0"/>
              <a:cs typeface="Calibri" pitchFamily="34" charset="0"/>
            </a:rPr>
            <a:t>  &amp;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deliberate</a:t>
          </a:r>
          <a:r>
            <a:rPr lang="en-AU" sz="1050" b="1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release</a:t>
          </a:r>
        </a:p>
      </dgm:t>
    </dgm:pt>
    <dgm:pt modelId="{67FAC123-3D4C-4BCA-9C20-55F405C81B1A}" type="parTrans" cxnId="{E40D1D56-FCE0-4F4D-A719-79F83C3E847A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007742D2-C8EF-4EC9-9E8A-85947F2FF267}" type="sibTrans" cxnId="{E40D1D56-FCE0-4F4D-A719-79F83C3E847A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9D39B907-6102-4C8A-91B3-0E73282BFEFF}">
      <dgm:prSet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Product</a:t>
          </a:r>
          <a:r>
            <a:rPr lang="en-AU" sz="1050" b="1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dirty="0">
              <a:latin typeface="Calibri" pitchFamily="34" charset="0"/>
              <a:cs typeface="Calibri" pitchFamily="34" charset="0"/>
            </a:rPr>
            <a:t>safety</a:t>
          </a:r>
        </a:p>
      </dgm:t>
    </dgm:pt>
    <dgm:pt modelId="{E1C9A062-4C5D-4CF3-909D-1F76EC4919C6}" type="parTrans" cxnId="{8C1A86F0-BCA3-47CD-8D8B-1E53FBA019C7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7BB89A8B-84CA-4041-8B81-26C536BAC8E9}" type="sibTrans" cxnId="{8C1A86F0-BCA3-47CD-8D8B-1E53FBA019C7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FEC4B616-C9D5-438D-AEFE-628001BB0C7C}">
      <dgm:prSet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Environmental hazards</a:t>
          </a:r>
        </a:p>
      </dgm:t>
    </dgm:pt>
    <dgm:pt modelId="{868F23C2-0B82-4D9C-B2A2-2FE1EE133563}" type="parTrans" cxnId="{46C87338-3E4D-4421-8938-8B3397805191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F15F2248-7D73-430E-ACEF-81FEA18C8985}" type="sibTrans" cxnId="{46C87338-3E4D-4421-8938-8B3397805191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9C657F9A-3379-4724-B4A8-14B1981F3942}">
      <dgm:prSet custT="1"/>
      <dgm:spPr>
        <a:solidFill>
          <a:srgbClr val="003B82"/>
        </a:solidFill>
      </dgm:spPr>
      <dgm:t>
        <a:bodyPr/>
        <a:lstStyle/>
        <a:p>
          <a:r>
            <a:rPr lang="en-AU" sz="2000" b="1" dirty="0">
              <a:latin typeface="Calibri" pitchFamily="34" charset="0"/>
              <a:cs typeface="Calibri" pitchFamily="34" charset="0"/>
            </a:rPr>
            <a:t>Consequences of natural disasters</a:t>
          </a:r>
        </a:p>
      </dgm:t>
    </dgm:pt>
    <dgm:pt modelId="{BF3CCDB6-5E1F-4780-A8D5-16294EE5A82F}" type="parTrans" cxnId="{B626607B-9788-4856-B61A-F840AD9D298C}">
      <dgm:prSet custT="1"/>
      <dgm:spPr>
        <a:solidFill>
          <a:srgbClr val="003B82"/>
        </a:solidFill>
      </dgm:spPr>
      <dgm:t>
        <a:bodyPr/>
        <a:lstStyle/>
        <a:p>
          <a:endParaRPr lang="en-AU" sz="1800" b="1">
            <a:latin typeface="Calibri" pitchFamily="34" charset="0"/>
            <a:cs typeface="Calibri" pitchFamily="34" charset="0"/>
          </a:endParaRPr>
        </a:p>
      </dgm:t>
    </dgm:pt>
    <dgm:pt modelId="{6EB587BA-F8D7-48D8-A1EE-E07A9B2405B2}" type="sibTrans" cxnId="{B626607B-9788-4856-B61A-F840AD9D298C}">
      <dgm:prSet/>
      <dgm:spPr/>
      <dgm:t>
        <a:bodyPr/>
        <a:lstStyle/>
        <a:p>
          <a:endParaRPr lang="en-AU">
            <a:latin typeface="Calibri" pitchFamily="34" charset="0"/>
            <a:cs typeface="Calibri" pitchFamily="34" charset="0"/>
          </a:endParaRPr>
        </a:p>
      </dgm:t>
    </dgm:pt>
    <dgm:pt modelId="{9CB66067-0763-418F-BFD3-4D4383AE6CA4}" type="pres">
      <dgm:prSet presAssocID="{3CD3D631-43C0-40F0-A1F5-4CE75738C7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C286F5-15BC-4496-B16E-4F8D50FC5F3B}" type="pres">
      <dgm:prSet presAssocID="{7EF929E7-66C6-4D82-B450-69FC41B8D31B}" presName="centerShape" presStyleLbl="node0" presStyleIdx="0" presStyleCnt="1" custScaleX="210791" custScaleY="166845"/>
      <dgm:spPr/>
    </dgm:pt>
    <dgm:pt modelId="{B9EFD944-1F07-4861-B303-A39B902EB08E}" type="pres">
      <dgm:prSet presAssocID="{CAA4510C-B791-48E7-88EE-8B4D340E6AFA}" presName="parTrans" presStyleLbl="sibTrans2D1" presStyleIdx="0" presStyleCnt="8"/>
      <dgm:spPr/>
    </dgm:pt>
    <dgm:pt modelId="{23AB8100-A088-4360-9F02-F0F4771385C4}" type="pres">
      <dgm:prSet presAssocID="{CAA4510C-B791-48E7-88EE-8B4D340E6AFA}" presName="connectorText" presStyleLbl="sibTrans2D1" presStyleIdx="0" presStyleCnt="8"/>
      <dgm:spPr/>
    </dgm:pt>
    <dgm:pt modelId="{9CE25EA9-1F6A-48F4-926A-F44F326187B0}" type="pres">
      <dgm:prSet presAssocID="{CCC7E66F-4C37-4D7E-9EA1-01E898DEAE14}" presName="node" presStyleLbl="node1" presStyleIdx="0" presStyleCnt="8" custScaleX="196755" custRadScaleRad="100124" custRadScaleInc="-1287">
        <dgm:presLayoutVars>
          <dgm:bulletEnabled val="1"/>
        </dgm:presLayoutVars>
      </dgm:prSet>
      <dgm:spPr/>
    </dgm:pt>
    <dgm:pt modelId="{B6D8CDC5-B7F2-4BB4-8F2F-8131C0BB636A}" type="pres">
      <dgm:prSet presAssocID="{D7D5A295-AD92-46DC-90BF-0C06B10D2EDE}" presName="parTrans" presStyleLbl="sibTrans2D1" presStyleIdx="1" presStyleCnt="8"/>
      <dgm:spPr/>
    </dgm:pt>
    <dgm:pt modelId="{4E9B676A-8168-4B48-9A67-6135683E9BDE}" type="pres">
      <dgm:prSet presAssocID="{D7D5A295-AD92-46DC-90BF-0C06B10D2EDE}" presName="connectorText" presStyleLbl="sibTrans2D1" presStyleIdx="1" presStyleCnt="8"/>
      <dgm:spPr/>
    </dgm:pt>
    <dgm:pt modelId="{EA867737-FB0F-467E-95CB-9CED44D530D4}" type="pres">
      <dgm:prSet presAssocID="{C2957E20-9204-4DA4-BC24-F616CE125E26}" presName="node" presStyleLbl="node1" presStyleIdx="1" presStyleCnt="8" custScaleX="155213" custRadScaleRad="150600" custRadScaleInc="38706">
        <dgm:presLayoutVars>
          <dgm:bulletEnabled val="1"/>
        </dgm:presLayoutVars>
      </dgm:prSet>
      <dgm:spPr/>
    </dgm:pt>
    <dgm:pt modelId="{7C614989-1D4D-4B7B-90A0-D8D79BBFA596}" type="pres">
      <dgm:prSet presAssocID="{0CEA6666-4D7A-485C-8828-8532C1C76830}" presName="parTrans" presStyleLbl="sibTrans2D1" presStyleIdx="2" presStyleCnt="8"/>
      <dgm:spPr/>
    </dgm:pt>
    <dgm:pt modelId="{CFB5DC8D-E647-42FD-9416-E16947A79DF4}" type="pres">
      <dgm:prSet presAssocID="{0CEA6666-4D7A-485C-8828-8532C1C76830}" presName="connectorText" presStyleLbl="sibTrans2D1" presStyleIdx="2" presStyleCnt="8"/>
      <dgm:spPr/>
    </dgm:pt>
    <dgm:pt modelId="{5FFD985D-9661-4D19-BC2A-9F7DF7A6C26F}" type="pres">
      <dgm:prSet presAssocID="{EAF6A24F-8E31-4564-81A7-29FCADF72A83}" presName="node" presStyleLbl="node1" presStyleIdx="2" presStyleCnt="8" custScaleX="230540" custRadScaleRad="160662">
        <dgm:presLayoutVars>
          <dgm:bulletEnabled val="1"/>
        </dgm:presLayoutVars>
      </dgm:prSet>
      <dgm:spPr/>
    </dgm:pt>
    <dgm:pt modelId="{823713EA-9E62-464F-8A56-1CD9A01FC6FF}" type="pres">
      <dgm:prSet presAssocID="{D1541F5C-E19F-4135-B9D8-1B5B1966A1BA}" presName="parTrans" presStyleLbl="sibTrans2D1" presStyleIdx="3" presStyleCnt="8"/>
      <dgm:spPr/>
    </dgm:pt>
    <dgm:pt modelId="{3EBC795E-B698-4FA1-A1AD-771EF07E9247}" type="pres">
      <dgm:prSet presAssocID="{D1541F5C-E19F-4135-B9D8-1B5B1966A1BA}" presName="connectorText" presStyleLbl="sibTrans2D1" presStyleIdx="3" presStyleCnt="8"/>
      <dgm:spPr/>
    </dgm:pt>
    <dgm:pt modelId="{198C0D85-1C67-43BC-A6AD-FF8D0EA49002}" type="pres">
      <dgm:prSet presAssocID="{9962352E-5510-4878-81D4-4937C4C4C5F7}" presName="node" presStyleLbl="node1" presStyleIdx="3" presStyleCnt="8" custScaleX="230926" custRadScaleRad="154960" custRadScaleInc="-64937">
        <dgm:presLayoutVars>
          <dgm:bulletEnabled val="1"/>
        </dgm:presLayoutVars>
      </dgm:prSet>
      <dgm:spPr/>
    </dgm:pt>
    <dgm:pt modelId="{C91552FC-A8F8-4260-9DB5-326D3E161FE8}" type="pres">
      <dgm:prSet presAssocID="{67FAC123-3D4C-4BCA-9C20-55F405C81B1A}" presName="parTrans" presStyleLbl="sibTrans2D1" presStyleIdx="4" presStyleCnt="8"/>
      <dgm:spPr/>
    </dgm:pt>
    <dgm:pt modelId="{06687B2C-3786-4F92-B114-0FC22598A24E}" type="pres">
      <dgm:prSet presAssocID="{67FAC123-3D4C-4BCA-9C20-55F405C81B1A}" presName="connectorText" presStyleLbl="sibTrans2D1" presStyleIdx="4" presStyleCnt="8"/>
      <dgm:spPr/>
    </dgm:pt>
    <dgm:pt modelId="{DCF3428C-028F-4882-9AFD-6F80F9A2F974}" type="pres">
      <dgm:prSet presAssocID="{A3EC4007-833D-4CA7-BB4E-0C0F6E1AFD64}" presName="node" presStyleLbl="node1" presStyleIdx="4" presStyleCnt="8" custScaleX="228591">
        <dgm:presLayoutVars>
          <dgm:bulletEnabled val="1"/>
        </dgm:presLayoutVars>
      </dgm:prSet>
      <dgm:spPr/>
    </dgm:pt>
    <dgm:pt modelId="{83599A6C-CDB5-4295-A4A7-EB3AD5C4338F}" type="pres">
      <dgm:prSet presAssocID="{E1C9A062-4C5D-4CF3-909D-1F76EC4919C6}" presName="parTrans" presStyleLbl="sibTrans2D1" presStyleIdx="5" presStyleCnt="8"/>
      <dgm:spPr/>
    </dgm:pt>
    <dgm:pt modelId="{D8F57981-18D8-44B4-814E-37F15D3B7486}" type="pres">
      <dgm:prSet presAssocID="{E1C9A062-4C5D-4CF3-909D-1F76EC4919C6}" presName="connectorText" presStyleLbl="sibTrans2D1" presStyleIdx="5" presStyleCnt="8"/>
      <dgm:spPr/>
    </dgm:pt>
    <dgm:pt modelId="{1191B2AD-8776-44E0-875E-83CA4DD4FACC}" type="pres">
      <dgm:prSet presAssocID="{9D39B907-6102-4C8A-91B3-0E73282BFEFF}" presName="node" presStyleLbl="node1" presStyleIdx="5" presStyleCnt="8" custScaleX="155478" custRadScaleRad="147329" custRadScaleInc="58698">
        <dgm:presLayoutVars>
          <dgm:bulletEnabled val="1"/>
        </dgm:presLayoutVars>
      </dgm:prSet>
      <dgm:spPr/>
    </dgm:pt>
    <dgm:pt modelId="{649059D9-8548-41C2-822D-FAA7D88CB695}" type="pres">
      <dgm:prSet presAssocID="{868F23C2-0B82-4D9C-B2A2-2FE1EE133563}" presName="parTrans" presStyleLbl="sibTrans2D1" presStyleIdx="6" presStyleCnt="8"/>
      <dgm:spPr/>
    </dgm:pt>
    <dgm:pt modelId="{3D412961-20E5-46EA-AA3B-00739DF97821}" type="pres">
      <dgm:prSet presAssocID="{868F23C2-0B82-4D9C-B2A2-2FE1EE133563}" presName="connectorText" presStyleLbl="sibTrans2D1" presStyleIdx="6" presStyleCnt="8"/>
      <dgm:spPr/>
    </dgm:pt>
    <dgm:pt modelId="{BF039FD1-744C-4E09-ACF2-9E0C322BD2C1}" type="pres">
      <dgm:prSet presAssocID="{FEC4B616-C9D5-438D-AEFE-628001BB0C7C}" presName="node" presStyleLbl="node1" presStyleIdx="6" presStyleCnt="8" custScaleX="252490" custRadScaleRad="166032" custRadScaleInc="-1178">
        <dgm:presLayoutVars>
          <dgm:bulletEnabled val="1"/>
        </dgm:presLayoutVars>
      </dgm:prSet>
      <dgm:spPr/>
    </dgm:pt>
    <dgm:pt modelId="{AC04F16E-C778-4CD3-8B09-43FAA2A75CC4}" type="pres">
      <dgm:prSet presAssocID="{BF3CCDB6-5E1F-4780-A8D5-16294EE5A82F}" presName="parTrans" presStyleLbl="sibTrans2D1" presStyleIdx="7" presStyleCnt="8"/>
      <dgm:spPr/>
    </dgm:pt>
    <dgm:pt modelId="{061E238E-4E3D-431B-BB8D-36B901D17736}" type="pres">
      <dgm:prSet presAssocID="{BF3CCDB6-5E1F-4780-A8D5-16294EE5A82F}" presName="connectorText" presStyleLbl="sibTrans2D1" presStyleIdx="7" presStyleCnt="8"/>
      <dgm:spPr/>
    </dgm:pt>
    <dgm:pt modelId="{F81A221F-6E71-49E6-B909-B916A8EC5E31}" type="pres">
      <dgm:prSet presAssocID="{9C657F9A-3379-4724-B4A8-14B1981F3942}" presName="node" presStyleLbl="node1" presStyleIdx="7" presStyleCnt="8" custScaleX="257537" custScaleY="112082" custRadScaleRad="169966" custRadScaleInc="-60769">
        <dgm:presLayoutVars>
          <dgm:bulletEnabled val="1"/>
        </dgm:presLayoutVars>
      </dgm:prSet>
      <dgm:spPr/>
    </dgm:pt>
  </dgm:ptLst>
  <dgm:cxnLst>
    <dgm:cxn modelId="{D935E607-256E-4254-92E5-A0EA3760D6FB}" type="presOf" srcId="{CCC7E66F-4C37-4D7E-9EA1-01E898DEAE14}" destId="{9CE25EA9-1F6A-48F4-926A-F44F326187B0}" srcOrd="0" destOrd="0" presId="urn:microsoft.com/office/officeart/2005/8/layout/radial5"/>
    <dgm:cxn modelId="{67841B08-2DC9-4F89-9AEC-A0D1D1047630}" srcId="{7EF929E7-66C6-4D82-B450-69FC41B8D31B}" destId="{EAF6A24F-8E31-4564-81A7-29FCADF72A83}" srcOrd="2" destOrd="0" parTransId="{0CEA6666-4D7A-485C-8828-8532C1C76830}" sibTransId="{34358D84-08E1-4158-B9CF-718B91EA7F7F}"/>
    <dgm:cxn modelId="{D6D9380D-1D6E-4DED-8541-DE565FD0D01E}" srcId="{7EF929E7-66C6-4D82-B450-69FC41B8D31B}" destId="{9962352E-5510-4878-81D4-4937C4C4C5F7}" srcOrd="3" destOrd="0" parTransId="{D1541F5C-E19F-4135-B9D8-1B5B1966A1BA}" sibTransId="{554B0910-DC17-47BD-AEBA-BE8246D66392}"/>
    <dgm:cxn modelId="{E4CED30F-7065-448F-A423-AC25A7FA5BF2}" type="presOf" srcId="{D1541F5C-E19F-4135-B9D8-1B5B1966A1BA}" destId="{823713EA-9E62-464F-8A56-1CD9A01FC6FF}" srcOrd="0" destOrd="0" presId="urn:microsoft.com/office/officeart/2005/8/layout/radial5"/>
    <dgm:cxn modelId="{96612E10-FA2A-41A4-918C-7638EBFF67A3}" srcId="{7EF929E7-66C6-4D82-B450-69FC41B8D31B}" destId="{C2957E20-9204-4DA4-BC24-F616CE125E26}" srcOrd="1" destOrd="0" parTransId="{D7D5A295-AD92-46DC-90BF-0C06B10D2EDE}" sibTransId="{1B223216-6AF6-487B-AEFB-DF688C2D177B}"/>
    <dgm:cxn modelId="{68698927-7DE1-4F88-8A46-874FFB2EB35F}" type="presOf" srcId="{E1C9A062-4C5D-4CF3-909D-1F76EC4919C6}" destId="{D8F57981-18D8-44B4-814E-37F15D3B7486}" srcOrd="1" destOrd="0" presId="urn:microsoft.com/office/officeart/2005/8/layout/radial5"/>
    <dgm:cxn modelId="{2CAE912E-85F5-4552-B8D6-31A25229C81B}" type="presOf" srcId="{BF3CCDB6-5E1F-4780-A8D5-16294EE5A82F}" destId="{061E238E-4E3D-431B-BB8D-36B901D17736}" srcOrd="1" destOrd="0" presId="urn:microsoft.com/office/officeart/2005/8/layout/radial5"/>
    <dgm:cxn modelId="{0A9E1C38-8096-48F5-97A5-2F039D249142}" type="presOf" srcId="{0CEA6666-4D7A-485C-8828-8532C1C76830}" destId="{CFB5DC8D-E647-42FD-9416-E16947A79DF4}" srcOrd="1" destOrd="0" presId="urn:microsoft.com/office/officeart/2005/8/layout/radial5"/>
    <dgm:cxn modelId="{46C87338-3E4D-4421-8938-8B3397805191}" srcId="{7EF929E7-66C6-4D82-B450-69FC41B8D31B}" destId="{FEC4B616-C9D5-438D-AEFE-628001BB0C7C}" srcOrd="6" destOrd="0" parTransId="{868F23C2-0B82-4D9C-B2A2-2FE1EE133563}" sibTransId="{F15F2248-7D73-430E-ACEF-81FEA18C8985}"/>
    <dgm:cxn modelId="{CE136066-9EF6-4635-ABF5-B1970CD84B4E}" type="presOf" srcId="{868F23C2-0B82-4D9C-B2A2-2FE1EE133563}" destId="{3D412961-20E5-46EA-AA3B-00739DF97821}" srcOrd="1" destOrd="0" presId="urn:microsoft.com/office/officeart/2005/8/layout/radial5"/>
    <dgm:cxn modelId="{3B51F86B-C0E3-421F-A9AE-36047F860E51}" type="presOf" srcId="{CAA4510C-B791-48E7-88EE-8B4D340E6AFA}" destId="{23AB8100-A088-4360-9F02-F0F4771385C4}" srcOrd="1" destOrd="0" presId="urn:microsoft.com/office/officeart/2005/8/layout/radial5"/>
    <dgm:cxn modelId="{A8FACF52-0322-49CF-A08C-B0E54FBFE6DF}" type="presOf" srcId="{FEC4B616-C9D5-438D-AEFE-628001BB0C7C}" destId="{BF039FD1-744C-4E09-ACF2-9E0C322BD2C1}" srcOrd="0" destOrd="0" presId="urn:microsoft.com/office/officeart/2005/8/layout/radial5"/>
    <dgm:cxn modelId="{E40D1D56-FCE0-4F4D-A719-79F83C3E847A}" srcId="{7EF929E7-66C6-4D82-B450-69FC41B8D31B}" destId="{A3EC4007-833D-4CA7-BB4E-0C0F6E1AFD64}" srcOrd="4" destOrd="0" parTransId="{67FAC123-3D4C-4BCA-9C20-55F405C81B1A}" sibTransId="{007742D2-C8EF-4EC9-9E8A-85947F2FF267}"/>
    <dgm:cxn modelId="{86C45B76-1A08-48F5-9FAD-84AC3DEE7DD4}" type="presOf" srcId="{9C657F9A-3379-4724-B4A8-14B1981F3942}" destId="{F81A221F-6E71-49E6-B909-B916A8EC5E31}" srcOrd="0" destOrd="0" presId="urn:microsoft.com/office/officeart/2005/8/layout/radial5"/>
    <dgm:cxn modelId="{28CCD87A-DC56-4BE2-A9A4-E943CAD77C70}" type="presOf" srcId="{CAA4510C-B791-48E7-88EE-8B4D340E6AFA}" destId="{B9EFD944-1F07-4861-B303-A39B902EB08E}" srcOrd="0" destOrd="0" presId="urn:microsoft.com/office/officeart/2005/8/layout/radial5"/>
    <dgm:cxn modelId="{E50C067B-F4C3-41A1-A4EA-5F572AB38616}" type="presOf" srcId="{BF3CCDB6-5E1F-4780-A8D5-16294EE5A82F}" destId="{AC04F16E-C778-4CD3-8B09-43FAA2A75CC4}" srcOrd="0" destOrd="0" presId="urn:microsoft.com/office/officeart/2005/8/layout/radial5"/>
    <dgm:cxn modelId="{B626607B-9788-4856-B61A-F840AD9D298C}" srcId="{7EF929E7-66C6-4D82-B450-69FC41B8D31B}" destId="{9C657F9A-3379-4724-B4A8-14B1981F3942}" srcOrd="7" destOrd="0" parTransId="{BF3CCDB6-5E1F-4780-A8D5-16294EE5A82F}" sibTransId="{6EB587BA-F8D7-48D8-A1EE-E07A9B2405B2}"/>
    <dgm:cxn modelId="{1383ED7E-2865-4E57-A5AA-F7A858378183}" type="presOf" srcId="{9962352E-5510-4878-81D4-4937C4C4C5F7}" destId="{198C0D85-1C67-43BC-A6AD-FF8D0EA49002}" srcOrd="0" destOrd="0" presId="urn:microsoft.com/office/officeart/2005/8/layout/radial5"/>
    <dgm:cxn modelId="{F279C187-7AB2-4ABC-AEC5-41051A2A2BEF}" srcId="{3CD3D631-43C0-40F0-A1F5-4CE75738C7D8}" destId="{7EF929E7-66C6-4D82-B450-69FC41B8D31B}" srcOrd="0" destOrd="0" parTransId="{0CF06202-4159-4F6B-BD19-7D6A47B3211A}" sibTransId="{24D97893-B9B5-4CD3-A146-946E8986D126}"/>
    <dgm:cxn modelId="{C03EB58A-562A-44AC-A20E-7FD6CC9CCE42}" type="presOf" srcId="{868F23C2-0B82-4D9C-B2A2-2FE1EE133563}" destId="{649059D9-8548-41C2-822D-FAA7D88CB695}" srcOrd="0" destOrd="0" presId="urn:microsoft.com/office/officeart/2005/8/layout/radial5"/>
    <dgm:cxn modelId="{0BA72D91-E201-458D-9A17-613C3F3F4367}" srcId="{7EF929E7-66C6-4D82-B450-69FC41B8D31B}" destId="{CCC7E66F-4C37-4D7E-9EA1-01E898DEAE14}" srcOrd="0" destOrd="0" parTransId="{CAA4510C-B791-48E7-88EE-8B4D340E6AFA}" sibTransId="{58198173-E92A-4E49-8A00-424A16CD2BAD}"/>
    <dgm:cxn modelId="{743D7A93-8C46-48FA-95E7-32D33CAD0157}" type="presOf" srcId="{D1541F5C-E19F-4135-B9D8-1B5B1966A1BA}" destId="{3EBC795E-B698-4FA1-A1AD-771EF07E9247}" srcOrd="1" destOrd="0" presId="urn:microsoft.com/office/officeart/2005/8/layout/radial5"/>
    <dgm:cxn modelId="{5DFD8B9C-AC78-4746-96B8-7BFD15905725}" type="presOf" srcId="{7EF929E7-66C6-4D82-B450-69FC41B8D31B}" destId="{CDC286F5-15BC-4496-B16E-4F8D50FC5F3B}" srcOrd="0" destOrd="0" presId="urn:microsoft.com/office/officeart/2005/8/layout/radial5"/>
    <dgm:cxn modelId="{BBFDFD9F-8638-428E-9478-09869E58BECC}" type="presOf" srcId="{E1C9A062-4C5D-4CF3-909D-1F76EC4919C6}" destId="{83599A6C-CDB5-4295-A4A7-EB3AD5C4338F}" srcOrd="0" destOrd="0" presId="urn:microsoft.com/office/officeart/2005/8/layout/radial5"/>
    <dgm:cxn modelId="{E7197DA3-4155-402B-915F-E8C5DFC3A3DE}" type="presOf" srcId="{D7D5A295-AD92-46DC-90BF-0C06B10D2EDE}" destId="{B6D8CDC5-B7F2-4BB4-8F2F-8131C0BB636A}" srcOrd="0" destOrd="0" presId="urn:microsoft.com/office/officeart/2005/8/layout/radial5"/>
    <dgm:cxn modelId="{1F387CB2-1720-4473-85A2-5C8FE7F1373D}" type="presOf" srcId="{67FAC123-3D4C-4BCA-9C20-55F405C81B1A}" destId="{06687B2C-3786-4F92-B114-0FC22598A24E}" srcOrd="1" destOrd="0" presId="urn:microsoft.com/office/officeart/2005/8/layout/radial5"/>
    <dgm:cxn modelId="{CECEC1B7-9C67-4071-AB4B-C42373E3FEA3}" type="presOf" srcId="{EAF6A24F-8E31-4564-81A7-29FCADF72A83}" destId="{5FFD985D-9661-4D19-BC2A-9F7DF7A6C26F}" srcOrd="0" destOrd="0" presId="urn:microsoft.com/office/officeart/2005/8/layout/radial5"/>
    <dgm:cxn modelId="{0941F2C4-70FA-4C60-BE01-289B1F3579FE}" type="presOf" srcId="{67FAC123-3D4C-4BCA-9C20-55F405C81B1A}" destId="{C91552FC-A8F8-4260-9DB5-326D3E161FE8}" srcOrd="0" destOrd="0" presId="urn:microsoft.com/office/officeart/2005/8/layout/radial5"/>
    <dgm:cxn modelId="{5FE85BCE-5015-42D3-A758-CA6EA870156C}" type="presOf" srcId="{D7D5A295-AD92-46DC-90BF-0C06B10D2EDE}" destId="{4E9B676A-8168-4B48-9A67-6135683E9BDE}" srcOrd="1" destOrd="0" presId="urn:microsoft.com/office/officeart/2005/8/layout/radial5"/>
    <dgm:cxn modelId="{91EC6ADB-12FD-44D6-A048-9EB3CCBA83F5}" type="presOf" srcId="{0CEA6666-4D7A-485C-8828-8532C1C76830}" destId="{7C614989-1D4D-4B7B-90A0-D8D79BBFA596}" srcOrd="0" destOrd="0" presId="urn:microsoft.com/office/officeart/2005/8/layout/radial5"/>
    <dgm:cxn modelId="{6296EDDE-5E16-4888-AC70-0729AB0DC634}" type="presOf" srcId="{C2957E20-9204-4DA4-BC24-F616CE125E26}" destId="{EA867737-FB0F-467E-95CB-9CED44D530D4}" srcOrd="0" destOrd="0" presId="urn:microsoft.com/office/officeart/2005/8/layout/radial5"/>
    <dgm:cxn modelId="{551E5DEC-FEDD-47B3-AAA1-70141455B5C3}" type="presOf" srcId="{A3EC4007-833D-4CA7-BB4E-0C0F6E1AFD64}" destId="{DCF3428C-028F-4882-9AFD-6F80F9A2F974}" srcOrd="0" destOrd="0" presId="urn:microsoft.com/office/officeart/2005/8/layout/radial5"/>
    <dgm:cxn modelId="{8C1A86F0-BCA3-47CD-8D8B-1E53FBA019C7}" srcId="{7EF929E7-66C6-4D82-B450-69FC41B8D31B}" destId="{9D39B907-6102-4C8A-91B3-0E73282BFEFF}" srcOrd="5" destOrd="0" parTransId="{E1C9A062-4C5D-4CF3-909D-1F76EC4919C6}" sibTransId="{7BB89A8B-84CA-4041-8B81-26C536BAC8E9}"/>
    <dgm:cxn modelId="{A7D6B2F2-D283-4272-BCB5-72571713C4F6}" type="presOf" srcId="{9D39B907-6102-4C8A-91B3-0E73282BFEFF}" destId="{1191B2AD-8776-44E0-875E-83CA4DD4FACC}" srcOrd="0" destOrd="0" presId="urn:microsoft.com/office/officeart/2005/8/layout/radial5"/>
    <dgm:cxn modelId="{D9B49BFB-4A19-4687-8169-130C1C850786}" type="presOf" srcId="{3CD3D631-43C0-40F0-A1F5-4CE75738C7D8}" destId="{9CB66067-0763-418F-BFD3-4D4383AE6CA4}" srcOrd="0" destOrd="0" presId="urn:microsoft.com/office/officeart/2005/8/layout/radial5"/>
    <dgm:cxn modelId="{605631DA-66EC-4A18-B337-5085454ACBE8}" type="presParOf" srcId="{9CB66067-0763-418F-BFD3-4D4383AE6CA4}" destId="{CDC286F5-15BC-4496-B16E-4F8D50FC5F3B}" srcOrd="0" destOrd="0" presId="urn:microsoft.com/office/officeart/2005/8/layout/radial5"/>
    <dgm:cxn modelId="{8E2EEFFE-0331-4239-BC44-89072F2D27C6}" type="presParOf" srcId="{9CB66067-0763-418F-BFD3-4D4383AE6CA4}" destId="{B9EFD944-1F07-4861-B303-A39B902EB08E}" srcOrd="1" destOrd="0" presId="urn:microsoft.com/office/officeart/2005/8/layout/radial5"/>
    <dgm:cxn modelId="{3087F724-FD19-43E9-9A01-3C82D8B52306}" type="presParOf" srcId="{B9EFD944-1F07-4861-B303-A39B902EB08E}" destId="{23AB8100-A088-4360-9F02-F0F4771385C4}" srcOrd="0" destOrd="0" presId="urn:microsoft.com/office/officeart/2005/8/layout/radial5"/>
    <dgm:cxn modelId="{37474B89-C28B-42B0-B8A9-B3BB6646ACE9}" type="presParOf" srcId="{9CB66067-0763-418F-BFD3-4D4383AE6CA4}" destId="{9CE25EA9-1F6A-48F4-926A-F44F326187B0}" srcOrd="2" destOrd="0" presId="urn:microsoft.com/office/officeart/2005/8/layout/radial5"/>
    <dgm:cxn modelId="{E20713F7-3DA4-431A-BAF7-C883CF6CA29F}" type="presParOf" srcId="{9CB66067-0763-418F-BFD3-4D4383AE6CA4}" destId="{B6D8CDC5-B7F2-4BB4-8F2F-8131C0BB636A}" srcOrd="3" destOrd="0" presId="urn:microsoft.com/office/officeart/2005/8/layout/radial5"/>
    <dgm:cxn modelId="{7CFBA44C-6D0B-4FBB-8904-569A433105A5}" type="presParOf" srcId="{B6D8CDC5-B7F2-4BB4-8F2F-8131C0BB636A}" destId="{4E9B676A-8168-4B48-9A67-6135683E9BDE}" srcOrd="0" destOrd="0" presId="urn:microsoft.com/office/officeart/2005/8/layout/radial5"/>
    <dgm:cxn modelId="{B7AACF29-662A-41D8-9825-B8DC70869AD0}" type="presParOf" srcId="{9CB66067-0763-418F-BFD3-4D4383AE6CA4}" destId="{EA867737-FB0F-467E-95CB-9CED44D530D4}" srcOrd="4" destOrd="0" presId="urn:microsoft.com/office/officeart/2005/8/layout/radial5"/>
    <dgm:cxn modelId="{F06F21E0-515E-41EA-9EC9-485A643E7B3F}" type="presParOf" srcId="{9CB66067-0763-418F-BFD3-4D4383AE6CA4}" destId="{7C614989-1D4D-4B7B-90A0-D8D79BBFA596}" srcOrd="5" destOrd="0" presId="urn:microsoft.com/office/officeart/2005/8/layout/radial5"/>
    <dgm:cxn modelId="{9D7096E1-608F-4C50-88B8-ABE5608B5C1C}" type="presParOf" srcId="{7C614989-1D4D-4B7B-90A0-D8D79BBFA596}" destId="{CFB5DC8D-E647-42FD-9416-E16947A79DF4}" srcOrd="0" destOrd="0" presId="urn:microsoft.com/office/officeart/2005/8/layout/radial5"/>
    <dgm:cxn modelId="{F0709010-3B07-49C8-95D6-6518ADE40B7F}" type="presParOf" srcId="{9CB66067-0763-418F-BFD3-4D4383AE6CA4}" destId="{5FFD985D-9661-4D19-BC2A-9F7DF7A6C26F}" srcOrd="6" destOrd="0" presId="urn:microsoft.com/office/officeart/2005/8/layout/radial5"/>
    <dgm:cxn modelId="{9FA970CE-E8B2-4330-94D0-032B7426CD21}" type="presParOf" srcId="{9CB66067-0763-418F-BFD3-4D4383AE6CA4}" destId="{823713EA-9E62-464F-8A56-1CD9A01FC6FF}" srcOrd="7" destOrd="0" presId="urn:microsoft.com/office/officeart/2005/8/layout/radial5"/>
    <dgm:cxn modelId="{9C0B41EC-39FE-449A-9C7A-0882A3EEF01A}" type="presParOf" srcId="{823713EA-9E62-464F-8A56-1CD9A01FC6FF}" destId="{3EBC795E-B698-4FA1-A1AD-771EF07E9247}" srcOrd="0" destOrd="0" presId="urn:microsoft.com/office/officeart/2005/8/layout/radial5"/>
    <dgm:cxn modelId="{B5863AED-2143-4764-A1A1-210D99CBBF7F}" type="presParOf" srcId="{9CB66067-0763-418F-BFD3-4D4383AE6CA4}" destId="{198C0D85-1C67-43BC-A6AD-FF8D0EA49002}" srcOrd="8" destOrd="0" presId="urn:microsoft.com/office/officeart/2005/8/layout/radial5"/>
    <dgm:cxn modelId="{5A01C59E-4E04-4785-9027-6B1B9FF14246}" type="presParOf" srcId="{9CB66067-0763-418F-BFD3-4D4383AE6CA4}" destId="{C91552FC-A8F8-4260-9DB5-326D3E161FE8}" srcOrd="9" destOrd="0" presId="urn:microsoft.com/office/officeart/2005/8/layout/radial5"/>
    <dgm:cxn modelId="{681F8A12-D454-4F43-9308-D77029795393}" type="presParOf" srcId="{C91552FC-A8F8-4260-9DB5-326D3E161FE8}" destId="{06687B2C-3786-4F92-B114-0FC22598A24E}" srcOrd="0" destOrd="0" presId="urn:microsoft.com/office/officeart/2005/8/layout/radial5"/>
    <dgm:cxn modelId="{2A846BC3-9ABC-403F-9E5D-1AAEFB5EA596}" type="presParOf" srcId="{9CB66067-0763-418F-BFD3-4D4383AE6CA4}" destId="{DCF3428C-028F-4882-9AFD-6F80F9A2F974}" srcOrd="10" destOrd="0" presId="urn:microsoft.com/office/officeart/2005/8/layout/radial5"/>
    <dgm:cxn modelId="{B536BB0A-D9B5-47EA-8D8A-3831E38C58AA}" type="presParOf" srcId="{9CB66067-0763-418F-BFD3-4D4383AE6CA4}" destId="{83599A6C-CDB5-4295-A4A7-EB3AD5C4338F}" srcOrd="11" destOrd="0" presId="urn:microsoft.com/office/officeart/2005/8/layout/radial5"/>
    <dgm:cxn modelId="{9A451B49-BF1A-4618-8E48-0B4561625352}" type="presParOf" srcId="{83599A6C-CDB5-4295-A4A7-EB3AD5C4338F}" destId="{D8F57981-18D8-44B4-814E-37F15D3B7486}" srcOrd="0" destOrd="0" presId="urn:microsoft.com/office/officeart/2005/8/layout/radial5"/>
    <dgm:cxn modelId="{4A36F1E1-50AE-4958-A014-932D2465EABB}" type="presParOf" srcId="{9CB66067-0763-418F-BFD3-4D4383AE6CA4}" destId="{1191B2AD-8776-44E0-875E-83CA4DD4FACC}" srcOrd="12" destOrd="0" presId="urn:microsoft.com/office/officeart/2005/8/layout/radial5"/>
    <dgm:cxn modelId="{B5E006E6-1662-441B-A4DB-09F428EFA70C}" type="presParOf" srcId="{9CB66067-0763-418F-BFD3-4D4383AE6CA4}" destId="{649059D9-8548-41C2-822D-FAA7D88CB695}" srcOrd="13" destOrd="0" presId="urn:microsoft.com/office/officeart/2005/8/layout/radial5"/>
    <dgm:cxn modelId="{57FBBD8C-A947-4672-8E3E-91135A30E735}" type="presParOf" srcId="{649059D9-8548-41C2-822D-FAA7D88CB695}" destId="{3D412961-20E5-46EA-AA3B-00739DF97821}" srcOrd="0" destOrd="0" presId="urn:microsoft.com/office/officeart/2005/8/layout/radial5"/>
    <dgm:cxn modelId="{E4A016BA-E7BD-408B-BF9E-A5D62FC287AE}" type="presParOf" srcId="{9CB66067-0763-418F-BFD3-4D4383AE6CA4}" destId="{BF039FD1-744C-4E09-ACF2-9E0C322BD2C1}" srcOrd="14" destOrd="0" presId="urn:microsoft.com/office/officeart/2005/8/layout/radial5"/>
    <dgm:cxn modelId="{4C59A1FF-8AF9-436A-90D1-F218056C3E2D}" type="presParOf" srcId="{9CB66067-0763-418F-BFD3-4D4383AE6CA4}" destId="{AC04F16E-C778-4CD3-8B09-43FAA2A75CC4}" srcOrd="15" destOrd="0" presId="urn:microsoft.com/office/officeart/2005/8/layout/radial5"/>
    <dgm:cxn modelId="{4FDAD681-3220-405B-B21E-F5B32B5D7BC7}" type="presParOf" srcId="{AC04F16E-C778-4CD3-8B09-43FAA2A75CC4}" destId="{061E238E-4E3D-431B-BB8D-36B901D17736}" srcOrd="0" destOrd="0" presId="urn:microsoft.com/office/officeart/2005/8/layout/radial5"/>
    <dgm:cxn modelId="{CE81AC1C-F6A0-4EB6-94E7-6C9E81BEC83A}" type="presParOf" srcId="{9CB66067-0763-418F-BFD3-4D4383AE6CA4}" destId="{F81A221F-6E71-49E6-B909-B916A8EC5E3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286F5-15BC-4496-B16E-4F8D50FC5F3B}">
      <dsp:nvSpPr>
        <dsp:cNvPr id="0" name=""/>
        <dsp:cNvSpPr/>
      </dsp:nvSpPr>
      <dsp:spPr>
        <a:xfrm>
          <a:off x="3117967" y="1342120"/>
          <a:ext cx="2433117" cy="1925857"/>
        </a:xfrm>
        <a:prstGeom prst="ellipse">
          <a:avLst/>
        </a:prstGeom>
        <a:solidFill>
          <a:srgbClr val="0057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>
              <a:latin typeface="Calibri" pitchFamily="34" charset="0"/>
              <a:cs typeface="Calibri" pitchFamily="34" charset="0"/>
            </a:rPr>
            <a:t>International Health Regulations </a:t>
          </a:r>
          <a:r>
            <a:rPr lang="en-AU" sz="28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400" b="1" kern="1200" dirty="0">
              <a:latin typeface="Calibri" pitchFamily="34" charset="0"/>
              <a:cs typeface="Calibri" pitchFamily="34" charset="0"/>
            </a:rPr>
            <a:t>(2005)</a:t>
          </a:r>
        </a:p>
      </dsp:txBody>
      <dsp:txXfrm>
        <a:off x="3474289" y="1624155"/>
        <a:ext cx="1720473" cy="1361787"/>
      </dsp:txXfrm>
    </dsp:sp>
    <dsp:sp modelId="{B9EFD944-1F07-4861-B303-A39B902EB08E}">
      <dsp:nvSpPr>
        <dsp:cNvPr id="0" name=""/>
        <dsp:cNvSpPr/>
      </dsp:nvSpPr>
      <dsp:spPr>
        <a:xfrm rot="16182626">
          <a:off x="4252958" y="1006811"/>
          <a:ext cx="151996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 rot="10800000">
        <a:off x="4275873" y="1108101"/>
        <a:ext cx="106397" cy="235472"/>
      </dsp:txXfrm>
    </dsp:sp>
    <dsp:sp modelId="{9CE25EA9-1F6A-48F4-926A-F44F326187B0}">
      <dsp:nvSpPr>
        <dsp:cNvPr id="0" name=""/>
        <dsp:cNvSpPr/>
      </dsp:nvSpPr>
      <dsp:spPr>
        <a:xfrm>
          <a:off x="3303588" y="16497"/>
          <a:ext cx="2043992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Infectious diseases</a:t>
          </a:r>
        </a:p>
      </dsp:txBody>
      <dsp:txXfrm>
        <a:off x="3602924" y="168633"/>
        <a:ext cx="1445320" cy="734579"/>
      </dsp:txXfrm>
    </dsp:sp>
    <dsp:sp modelId="{B6D8CDC5-B7F2-4BB4-8F2F-8131C0BB636A}">
      <dsp:nvSpPr>
        <dsp:cNvPr id="0" name=""/>
        <dsp:cNvSpPr/>
      </dsp:nvSpPr>
      <dsp:spPr>
        <a:xfrm rot="19422531">
          <a:off x="5339058" y="1197014"/>
          <a:ext cx="474288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>
        <a:off x="5350477" y="1310348"/>
        <a:ext cx="356552" cy="235472"/>
      </dsp:txXfrm>
    </dsp:sp>
    <dsp:sp modelId="{EA867737-FB0F-467E-95CB-9CED44D530D4}">
      <dsp:nvSpPr>
        <dsp:cNvPr id="0" name=""/>
        <dsp:cNvSpPr/>
      </dsp:nvSpPr>
      <dsp:spPr>
        <a:xfrm>
          <a:off x="5673159" y="210584"/>
          <a:ext cx="1612432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Food</a:t>
          </a:r>
          <a:r>
            <a:rPr lang="en-AU" sz="160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safety</a:t>
          </a:r>
        </a:p>
      </dsp:txBody>
      <dsp:txXfrm>
        <a:off x="5909294" y="362720"/>
        <a:ext cx="1140162" cy="734579"/>
      </dsp:txXfrm>
    </dsp:sp>
    <dsp:sp modelId="{7C614989-1D4D-4B7B-90A0-D8D79BBFA596}">
      <dsp:nvSpPr>
        <dsp:cNvPr id="0" name=""/>
        <dsp:cNvSpPr/>
      </dsp:nvSpPr>
      <dsp:spPr>
        <a:xfrm>
          <a:off x="5644537" y="2108822"/>
          <a:ext cx="225137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>
        <a:off x="5644537" y="2187313"/>
        <a:ext cx="157596" cy="235472"/>
      </dsp:txXfrm>
    </dsp:sp>
    <dsp:sp modelId="{5FFD985D-9661-4D19-BC2A-9F7DF7A6C26F}">
      <dsp:nvSpPr>
        <dsp:cNvPr id="0" name=""/>
        <dsp:cNvSpPr/>
      </dsp:nvSpPr>
      <dsp:spPr>
        <a:xfrm>
          <a:off x="5975872" y="1785623"/>
          <a:ext cx="2394968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Chemical</a:t>
          </a:r>
          <a:r>
            <a:rPr lang="en-AU" sz="105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safety</a:t>
          </a:r>
        </a:p>
      </dsp:txBody>
      <dsp:txXfrm>
        <a:off x="6326607" y="1937759"/>
        <a:ext cx="1693498" cy="734579"/>
      </dsp:txXfrm>
    </dsp:sp>
    <dsp:sp modelId="{823713EA-9E62-464F-8A56-1CD9A01FC6FF}">
      <dsp:nvSpPr>
        <dsp:cNvPr id="0" name=""/>
        <dsp:cNvSpPr/>
      </dsp:nvSpPr>
      <dsp:spPr>
        <a:xfrm rot="1823350">
          <a:off x="5431476" y="2873165"/>
          <a:ext cx="412810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>
        <a:off x="5439564" y="2921876"/>
        <a:ext cx="295074" cy="235472"/>
      </dsp:txXfrm>
    </dsp:sp>
    <dsp:sp modelId="{198C0D85-1C67-43BC-A6AD-FF8D0EA49002}">
      <dsp:nvSpPr>
        <dsp:cNvPr id="0" name=""/>
        <dsp:cNvSpPr/>
      </dsp:nvSpPr>
      <dsp:spPr>
        <a:xfrm>
          <a:off x="5496928" y="3170737"/>
          <a:ext cx="2398978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 err="1">
              <a:latin typeface="Calibri" pitchFamily="34" charset="0"/>
              <a:cs typeface="Calibri" pitchFamily="34" charset="0"/>
            </a:rPr>
            <a:t>Radionuclear</a:t>
          </a:r>
          <a:r>
            <a:rPr lang="en-AU" sz="105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safety</a:t>
          </a:r>
        </a:p>
      </dsp:txBody>
      <dsp:txXfrm>
        <a:off x="5848250" y="3322873"/>
        <a:ext cx="1696334" cy="734579"/>
      </dsp:txXfrm>
    </dsp:sp>
    <dsp:sp modelId="{C91552FC-A8F8-4260-9DB5-326D3E161FE8}">
      <dsp:nvSpPr>
        <dsp:cNvPr id="0" name=""/>
        <dsp:cNvSpPr/>
      </dsp:nvSpPr>
      <dsp:spPr>
        <a:xfrm rot="5400000">
          <a:off x="4259106" y="3209783"/>
          <a:ext cx="150839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>
        <a:off x="4281732" y="3265648"/>
        <a:ext cx="105587" cy="235472"/>
      </dsp:txXfrm>
    </dsp:sp>
    <dsp:sp modelId="{DCF3428C-028F-4882-9AFD-6F80F9A2F974}">
      <dsp:nvSpPr>
        <dsp:cNvPr id="0" name=""/>
        <dsp:cNvSpPr/>
      </dsp:nvSpPr>
      <dsp:spPr>
        <a:xfrm>
          <a:off x="3147165" y="3552581"/>
          <a:ext cx="2374720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Accidental</a:t>
          </a:r>
          <a:r>
            <a:rPr lang="en-AU" sz="1050" b="1" kern="1200" dirty="0">
              <a:latin typeface="Calibri" pitchFamily="34" charset="0"/>
              <a:cs typeface="Calibri" pitchFamily="34" charset="0"/>
            </a:rPr>
            <a:t>  &amp;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deliberate</a:t>
          </a:r>
          <a:r>
            <a:rPr lang="en-AU" sz="105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release</a:t>
          </a:r>
        </a:p>
      </dsp:txBody>
      <dsp:txXfrm>
        <a:off x="3494935" y="3704717"/>
        <a:ext cx="1679180" cy="734579"/>
      </dsp:txXfrm>
    </dsp:sp>
    <dsp:sp modelId="{83599A6C-CDB5-4295-A4A7-EB3AD5C4338F}">
      <dsp:nvSpPr>
        <dsp:cNvPr id="0" name=""/>
        <dsp:cNvSpPr/>
      </dsp:nvSpPr>
      <dsp:spPr>
        <a:xfrm rot="8892423">
          <a:off x="2840216" y="2904950"/>
          <a:ext cx="419867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 rot="10800000">
        <a:off x="2949119" y="2952426"/>
        <a:ext cx="302131" cy="235472"/>
      </dsp:txXfrm>
    </dsp:sp>
    <dsp:sp modelId="{1191B2AD-8776-44E0-875E-83CA4DD4FACC}">
      <dsp:nvSpPr>
        <dsp:cNvPr id="0" name=""/>
        <dsp:cNvSpPr/>
      </dsp:nvSpPr>
      <dsp:spPr>
        <a:xfrm>
          <a:off x="1314288" y="3157144"/>
          <a:ext cx="1615185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Product</a:t>
          </a:r>
          <a:r>
            <a:rPr lang="en-AU" sz="1050" b="1" kern="1200" dirty="0">
              <a:latin typeface="Calibri" pitchFamily="34" charset="0"/>
              <a:cs typeface="Calibri" pitchFamily="34" charset="0"/>
            </a:rPr>
            <a:t> </a:t>
          </a:r>
          <a:r>
            <a:rPr lang="en-AU" sz="2000" b="1" kern="1200" dirty="0">
              <a:latin typeface="Calibri" pitchFamily="34" charset="0"/>
              <a:cs typeface="Calibri" pitchFamily="34" charset="0"/>
            </a:rPr>
            <a:t>safety</a:t>
          </a:r>
        </a:p>
      </dsp:txBody>
      <dsp:txXfrm>
        <a:off x="1550826" y="3309280"/>
        <a:ext cx="1142109" cy="734579"/>
      </dsp:txXfrm>
    </dsp:sp>
    <dsp:sp modelId="{649059D9-8548-41C2-822D-FAA7D88CB695}">
      <dsp:nvSpPr>
        <dsp:cNvPr id="0" name=""/>
        <dsp:cNvSpPr/>
      </dsp:nvSpPr>
      <dsp:spPr>
        <a:xfrm rot="10784097">
          <a:off x="2813683" y="2115360"/>
          <a:ext cx="215043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 rot="10800000">
        <a:off x="2878196" y="2193702"/>
        <a:ext cx="150530" cy="235472"/>
      </dsp:txXfrm>
    </dsp:sp>
    <dsp:sp modelId="{BF039FD1-744C-4E09-ACF2-9E0C322BD2C1}">
      <dsp:nvSpPr>
        <dsp:cNvPr id="0" name=""/>
        <dsp:cNvSpPr/>
      </dsp:nvSpPr>
      <dsp:spPr>
        <a:xfrm>
          <a:off x="89343" y="1799195"/>
          <a:ext cx="2622996" cy="1038851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Environmental hazards</a:t>
          </a:r>
        </a:p>
      </dsp:txBody>
      <dsp:txXfrm>
        <a:off x="473472" y="1951331"/>
        <a:ext cx="1854738" cy="734579"/>
      </dsp:txXfrm>
    </dsp:sp>
    <dsp:sp modelId="{AC04F16E-C778-4CD3-8B09-43FAA2A75CC4}">
      <dsp:nvSpPr>
        <dsp:cNvPr id="0" name=""/>
        <dsp:cNvSpPr/>
      </dsp:nvSpPr>
      <dsp:spPr>
        <a:xfrm rot="12679619">
          <a:off x="2715709" y="1278909"/>
          <a:ext cx="510594" cy="392454"/>
        </a:xfrm>
        <a:prstGeom prst="rightArrow">
          <a:avLst>
            <a:gd name="adj1" fmla="val 60000"/>
            <a:gd name="adj2" fmla="val 50000"/>
          </a:avLst>
        </a:prstGeom>
        <a:solidFill>
          <a:srgbClr val="003B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800" b="1" kern="1200">
            <a:latin typeface="Calibri" pitchFamily="34" charset="0"/>
            <a:cs typeface="Calibri" pitchFamily="34" charset="0"/>
          </a:endParaRPr>
        </a:p>
      </dsp:txBody>
      <dsp:txXfrm rot="10800000">
        <a:off x="2824863" y="1388007"/>
        <a:ext cx="392858" cy="235472"/>
      </dsp:txXfrm>
    </dsp:sp>
    <dsp:sp modelId="{F81A221F-6E71-49E6-B909-B916A8EC5E31}">
      <dsp:nvSpPr>
        <dsp:cNvPr id="0" name=""/>
        <dsp:cNvSpPr/>
      </dsp:nvSpPr>
      <dsp:spPr>
        <a:xfrm>
          <a:off x="431412" y="161424"/>
          <a:ext cx="2675426" cy="1164365"/>
        </a:xfrm>
        <a:prstGeom prst="ellipse">
          <a:avLst/>
        </a:prstGeom>
        <a:solidFill>
          <a:srgbClr val="003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>
              <a:latin typeface="Calibri" pitchFamily="34" charset="0"/>
              <a:cs typeface="Calibri" pitchFamily="34" charset="0"/>
            </a:rPr>
            <a:t>Consequences of natural disasters</a:t>
          </a:r>
        </a:p>
      </dsp:txBody>
      <dsp:txXfrm>
        <a:off x="823219" y="331941"/>
        <a:ext cx="1891812" cy="82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341" y="0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935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341" y="8823935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DDD195-A818-44C9-8887-7F87D605E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2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341" y="0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600075"/>
            <a:ext cx="5468938" cy="4103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6937" y="5109528"/>
            <a:ext cx="6128544" cy="348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935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341" y="8823935"/>
            <a:ext cx="3035089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0" tIns="46550" rIns="93100" bIns="465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9735D60-F8CF-49B4-AFE1-5325B19F4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06262">
              <a:defRPr/>
            </a:pPr>
            <a:fld id="{1CD58622-944D-4574-9AE6-BA45CCCA6DC5}" type="slidenum">
              <a:rPr lang="en-GB">
                <a:solidFill>
                  <a:srgbClr val="000000"/>
                </a:solidFill>
              </a:rPr>
              <a:pPr defTabSz="906262"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81038"/>
            <a:ext cx="4535488" cy="3402012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6565" indent="-226565"/>
            <a:r>
              <a:rPr lang="en-US"/>
              <a:t>The IHR are innovative because </a:t>
            </a:r>
          </a:p>
          <a:p>
            <a:pPr marL="226565" indent="-226565">
              <a:buFontTx/>
              <a:buChar char="•"/>
            </a:pPr>
            <a:r>
              <a:rPr lang="en-US"/>
              <a:t>they move from purely a list of diseases to a dynamic process of risk identification, assessment and management</a:t>
            </a:r>
          </a:p>
          <a:p>
            <a:pPr marL="226565" indent="-226565">
              <a:buFontTx/>
              <a:buChar char="•"/>
            </a:pPr>
            <a:r>
              <a:rPr lang="en-US"/>
              <a:t>they move from a concept of static defence at borders, airports and ports to the concept of early detection, reporting and containment at source</a:t>
            </a:r>
          </a:p>
          <a:p>
            <a:pPr marL="226565" indent="-226565">
              <a:buFontTx/>
              <a:buChar char="•"/>
            </a:pPr>
            <a:r>
              <a:rPr lang="en-US"/>
              <a:t>they built on the concept that international health security is based on strong national public health infrastructure connected a global alert and response system. </a:t>
            </a:r>
          </a:p>
          <a:p>
            <a:pPr marL="226565" indent="-22656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262">
              <a:defRPr/>
            </a:pPr>
            <a:fld id="{A9735D60-F8CF-49B4-AFE1-5325B19F4CE8}" type="slidenum">
              <a:rPr lang="en-GB">
                <a:solidFill>
                  <a:srgbClr val="000000"/>
                </a:solidFill>
              </a:rPr>
              <a:pPr defTabSz="906262">
                <a:defRPr/>
              </a:pPr>
              <a:t>11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8196">
              <a:defRPr/>
            </a:pPr>
            <a:fld id="{A9735D60-F8CF-49B4-AFE1-5325B19F4CE8}" type="slidenum">
              <a:rPr lang="en-GB">
                <a:solidFill>
                  <a:srgbClr val="000000"/>
                </a:solidFill>
              </a:rPr>
              <a:pPr defTabSz="898196"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6262">
              <a:defRPr/>
            </a:pPr>
            <a:fld id="{A9735D60-F8CF-49B4-AFE1-5325B19F4CE8}" type="slidenum">
              <a:rPr lang="en-GB">
                <a:solidFill>
                  <a:srgbClr val="000000"/>
                </a:solidFill>
              </a:rPr>
              <a:pPr defTabSz="906262"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4063" y="1711325"/>
            <a:ext cx="5210175" cy="10080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B82"/>
                </a:solidFill>
              </a:defRPr>
            </a:lvl1pPr>
          </a:lstStyle>
          <a:p>
            <a:r>
              <a:rPr lang="en-GB"/>
              <a:t>Click to edit main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9300" y="2986088"/>
            <a:ext cx="5184775" cy="6492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3B8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4450"/>
            <a:ext cx="4618038" cy="709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43EB28B-9D17-4349-855B-0CE858FC8056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44450"/>
            <a:ext cx="2076450" cy="54784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" y="44450"/>
            <a:ext cx="6080125" cy="5478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00DAFF7-2B01-4351-B058-FB72AB01C6A1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463" y="1268760"/>
            <a:ext cx="7772400" cy="877416"/>
          </a:xfrm>
        </p:spPr>
        <p:txBody>
          <a:bodyPr/>
          <a:lstStyle>
            <a:lvl1pPr algn="ctr">
              <a:defRPr sz="3600" b="1">
                <a:solidFill>
                  <a:srgbClr val="800000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284984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444208" y="6453336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@</a:t>
            </a:r>
            <a:r>
              <a:rPr lang="en-US" sz="1000" b="1" i="1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AstridStuckelbergerPhD</a:t>
            </a:r>
            <a:endParaRPr lang="en-US" sz="1000" b="1" i="1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8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506" y="315293"/>
            <a:ext cx="8001000" cy="756121"/>
          </a:xfrm>
        </p:spPr>
        <p:txBody>
          <a:bodyPr/>
          <a:lstStyle>
            <a:lvl1pPr algn="ctr">
              <a:defRPr sz="2400" b="1">
                <a:solidFill>
                  <a:srgbClr val="8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9900" indent="-469900">
              <a:buClr>
                <a:srgbClr val="800000"/>
              </a:buClr>
              <a:buFont typeface="Wingdings" panose="05000000000000000000" pitchFamily="2" charset="2"/>
              <a:buChar char="ü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8050" indent="-436563">
              <a:buClr>
                <a:srgbClr val="80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04925" indent="-395288">
              <a:buClr>
                <a:srgbClr val="800000"/>
              </a:buClr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3863" indent="-387350">
              <a:buClr>
                <a:srgbClr val="800000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913" indent="-398463">
              <a:buClr>
                <a:srgbClr val="800000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732240" y="6453336"/>
            <a:ext cx="2016224" cy="216024"/>
          </a:xfrm>
          <a:ln/>
        </p:spPr>
        <p:txBody>
          <a:bodyPr/>
          <a:lstStyle>
            <a:lvl1pPr>
              <a:defRPr sz="900" b="1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@astridStuckelberger2017</a:t>
            </a:r>
          </a:p>
        </p:txBody>
      </p:sp>
    </p:spTree>
    <p:extLst>
      <p:ext uri="{BB962C8B-B14F-4D97-AF65-F5344CB8AC3E}">
        <p14:creationId xmlns:p14="http://schemas.microsoft.com/office/powerpoint/2010/main" val="153469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0568-7071-4F88-8F08-F283CAD8CB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5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@AstridStuckelberger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174" y="372076"/>
            <a:ext cx="8001000" cy="756121"/>
          </a:xfrm>
        </p:spPr>
        <p:txBody>
          <a:bodyPr/>
          <a:lstStyle>
            <a:lvl1pPr algn="ctr">
              <a:defRPr sz="2800" b="1">
                <a:solidFill>
                  <a:srgbClr val="8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24300" cy="4267200"/>
          </a:xfrm>
        </p:spPr>
        <p:txBody>
          <a:bodyPr/>
          <a:lstStyle>
            <a:lvl1pPr marL="469900" indent="-469900">
              <a:buClr>
                <a:srgbClr val="800000"/>
              </a:buClr>
              <a:buFont typeface="Wingdings" panose="05000000000000000000" pitchFamily="2" charset="2"/>
              <a:buChar char="ü"/>
              <a:defRPr sz="2000"/>
            </a:lvl1pPr>
            <a:lvl2pPr>
              <a:buClr>
                <a:srgbClr val="800000"/>
              </a:buClr>
              <a:defRPr sz="2000"/>
            </a:lvl2pPr>
            <a:lvl3pPr>
              <a:buClr>
                <a:srgbClr val="800000"/>
              </a:buClr>
              <a:defRPr sz="1800"/>
            </a:lvl3pPr>
            <a:lvl4pPr>
              <a:buClr>
                <a:srgbClr val="800000"/>
              </a:buClr>
              <a:defRPr sz="1600"/>
            </a:lvl4pPr>
            <a:lvl5pPr>
              <a:buClr>
                <a:srgbClr val="800000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6450" y="1628775"/>
            <a:ext cx="3924300" cy="4267200"/>
          </a:xfrm>
        </p:spPr>
        <p:txBody>
          <a:bodyPr/>
          <a:lstStyle>
            <a:lvl1pPr marL="469900" indent="-469900">
              <a:buClr>
                <a:srgbClr val="800000"/>
              </a:buClr>
              <a:buFont typeface="Wingdings" panose="05000000000000000000" pitchFamily="2" charset="2"/>
              <a:buChar char="ü"/>
              <a:defRPr sz="2000"/>
            </a:lvl1pPr>
            <a:lvl2pPr>
              <a:buClr>
                <a:srgbClr val="800000"/>
              </a:buClr>
              <a:defRPr sz="1800"/>
            </a:lvl2pPr>
            <a:lvl3pPr>
              <a:buClr>
                <a:srgbClr val="800000"/>
              </a:buClr>
              <a:defRPr sz="1600"/>
            </a:lvl3pPr>
            <a:lvl4pPr>
              <a:buClr>
                <a:srgbClr val="800000"/>
              </a:buClr>
              <a:defRPr sz="1400"/>
            </a:lvl4pPr>
            <a:lvl5pPr>
              <a:buClr>
                <a:srgbClr val="800000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491965" y="6381328"/>
            <a:ext cx="17876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@</a:t>
            </a:r>
            <a:r>
              <a:rPr lang="en-US" sz="1000" b="1" dirty="0" err="1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AstridStuckelbergerPhD</a:t>
            </a:r>
            <a:endParaRPr lang="en-US" sz="1000" b="1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3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70A8-5BE2-4B3E-9F99-C405266A0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6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091B-D490-40F7-B80E-4B3FB2DC21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0ADE1-0A41-4CCA-B2A4-EA33E759D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2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0431-791F-4C3B-BF3C-1BDC4E525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4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4450"/>
            <a:ext cx="4618038" cy="709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FDBF7BD-87DF-4753-916B-4D2A2A6BDFFA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179A-1212-4660-93AB-5417391D85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9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16B5-9472-42C0-880B-B1607C370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5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488" y="304800"/>
            <a:ext cx="2008187" cy="55911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304800"/>
            <a:ext cx="5875338" cy="55911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Asdtrid Stuckelberger, Ph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Astrid Stuckelberger, Phd, Université de Genève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536D-A6AA-4F79-BE26-267E791E97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1F9B7A0-E3FA-494A-86EA-94B4B6E11931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4450"/>
            <a:ext cx="4618038" cy="709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9969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200" y="9969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82758B40-45CE-4EF4-8A6A-EB15DA3931E9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2E69AAD-B178-4449-A337-B1AE3DA7362F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4450"/>
            <a:ext cx="4618038" cy="709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9C517B19-076D-4A8C-B4AC-80F9C7F3C1DE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59F9D99-BD02-4291-9CCE-CD728A8874D9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1E60AFF-1C0D-4999-ADB4-80A9E79AE462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88BA917-EAAC-4369-9597-1070D27B1CF5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9969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4113" y="61785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89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3EF13997-F1B8-4518-9DE2-F8A478787BA6}" type="slidenum">
              <a:rPr lang="en-GB"/>
              <a:pPr>
                <a:defRPr/>
              </a:pPr>
              <a:t>‹#›</a:t>
            </a:fld>
            <a:r>
              <a:rPr lang="en-GB"/>
              <a:t> of &lt;##&gt;</a:t>
            </a:r>
          </a:p>
        </p:txBody>
      </p:sp>
      <p:sp>
        <p:nvSpPr>
          <p:cNvPr id="1114" name="Text Box 90"/>
          <p:cNvSpPr txBox="1">
            <a:spLocks noChangeArrowheads="1"/>
          </p:cNvSpPr>
          <p:nvPr userDrawn="1"/>
        </p:nvSpPr>
        <p:spPr bwMode="auto">
          <a:xfrm>
            <a:off x="8216900" y="171450"/>
            <a:ext cx="9699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500">
                <a:solidFill>
                  <a:schemeClr val="bg1"/>
                </a:solidFill>
                <a:latin typeface="Arial" charset="0"/>
                <a:ea typeface="ヒラギノ角ゴ Pro W3" charset="-128"/>
                <a:cs typeface="+mn-cs"/>
              </a:rPr>
              <a:t>I</a:t>
            </a:r>
            <a:r>
              <a:rPr lang="en-GB" sz="4000">
                <a:solidFill>
                  <a:schemeClr val="bg1"/>
                </a:solidFill>
                <a:latin typeface="Arial" charset="0"/>
                <a:ea typeface="ヒラギノ角ゴ Pro W3" charset="-128"/>
                <a:cs typeface="+mn-cs"/>
              </a:rPr>
              <a:t> </a:t>
            </a:r>
            <a:r>
              <a:rPr lang="en-GB" sz="4500">
                <a:solidFill>
                  <a:schemeClr val="bg1"/>
                </a:solidFill>
                <a:latin typeface="Arial" charset="0"/>
                <a:ea typeface="ヒラギノ角ゴ Pro W3" charset="-128"/>
                <a:cs typeface="+mn-cs"/>
              </a:rPr>
              <a:t>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D4D4D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98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240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611188" y="6453188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fr-CH" sz="1200" b="1" i="1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Dr Asdtrid Stuckelberger, Ph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  <a:ea typeface="+mn-ea"/>
              </a:rPr>
              <a:t>Dr Astrid Stuckelberger, Phd, Université de Genève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886ACA31-2499-4842-BC51-8EA6101588BB}" type="slidenum">
              <a:rPr lang="en-US" sz="1200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 sz="120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3851275" y="6102350"/>
          <a:ext cx="17287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2478024" imgH="807720" progId="Word.Picture.8">
                  <p:embed/>
                </p:oleObj>
              </mc:Choice>
              <mc:Fallback>
                <p:oleObj name="Picture" r:id="rId13" imgW="2478024" imgH="807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6102350"/>
                        <a:ext cx="17287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4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apps.who.int/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8.cao.go.jp/cstp/english/society5_0/index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2583" y="906011"/>
            <a:ext cx="7355293" cy="5091984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en-US" sz="2700" cap="small" dirty="0">
                <a:solidFill>
                  <a:srgbClr val="990000"/>
                </a:solidFill>
              </a:rPr>
            </a:br>
            <a: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  <a:t>Slides </a:t>
            </a: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fr-FR" sz="2700" b="1" cap="small" dirty="0" err="1">
                <a:solidFill>
                  <a:srgbClr val="990000"/>
                </a:solidFill>
                <a:latin typeface="Arial Black" panose="020B0A04020102020204" pitchFamily="34" charset="0"/>
              </a:rPr>
              <a:t>Synthesis</a:t>
            </a:r>
            <a: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  <a:t> on WHO/UN situation</a:t>
            </a: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  <a:t>and </a:t>
            </a:r>
            <a:r>
              <a:rPr lang="fr-FR" sz="2700" b="1" cap="small" dirty="0" err="1">
                <a:solidFill>
                  <a:srgbClr val="990000"/>
                </a:solidFill>
                <a:latin typeface="Arial Black" panose="020B0A04020102020204" pitchFamily="34" charset="0"/>
              </a:rPr>
              <a:t>Epidemio-Political</a:t>
            </a:r>
            <a: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  <a:t> Challenges</a:t>
            </a: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br>
              <a:rPr lang="de-CH" sz="3600" cap="small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for Ginger &amp; Peter </a:t>
            </a:r>
            <a:r>
              <a:rPr lang="en-US" sz="1600" b="1" dirty="0" err="1">
                <a:solidFill>
                  <a:srgbClr val="002060"/>
                </a:solidFill>
              </a:rPr>
              <a:t>Breggins</a:t>
            </a:r>
            <a:br>
              <a:rPr lang="en-US" sz="1600" b="1" dirty="0">
                <a:solidFill>
                  <a:srgbClr val="002060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15 </a:t>
            </a:r>
            <a:r>
              <a:rPr lang="en-US" sz="1600" dirty="0" err="1">
                <a:solidFill>
                  <a:srgbClr val="002060"/>
                </a:solidFill>
              </a:rPr>
              <a:t>Feburary</a:t>
            </a:r>
            <a:r>
              <a:rPr lang="en-US" sz="1600" dirty="0">
                <a:solidFill>
                  <a:srgbClr val="002060"/>
                </a:solidFill>
              </a:rPr>
              <a:t> 2023</a:t>
            </a: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Dr A</a:t>
            </a:r>
            <a:r>
              <a:rPr lang="de-CH" sz="1600" dirty="0" err="1">
                <a:solidFill>
                  <a:srgbClr val="002060"/>
                </a:solidFill>
              </a:rPr>
              <a:t>strid</a:t>
            </a:r>
            <a:r>
              <a:rPr lang="de-CH" sz="1600" dirty="0">
                <a:solidFill>
                  <a:srgbClr val="002060"/>
                </a:solidFill>
              </a:rPr>
              <a:t> Stuckelberger PD </a:t>
            </a:r>
            <a:r>
              <a:rPr lang="de-CH" sz="1600" dirty="0" err="1">
                <a:solidFill>
                  <a:srgbClr val="002060"/>
                </a:solidFill>
              </a:rPr>
              <a:t>PhD</a:t>
            </a:r>
            <a:r>
              <a:rPr lang="de-CH" sz="1600" dirty="0">
                <a:solidFill>
                  <a:srgbClr val="002060"/>
                </a:solidFill>
              </a:rPr>
              <a:t> </a:t>
            </a:r>
            <a:r>
              <a:rPr lang="de-CH" sz="1600" dirty="0" err="1">
                <a:solidFill>
                  <a:srgbClr val="002060"/>
                </a:solidFill>
              </a:rPr>
              <a:t>MSc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4" y="244875"/>
            <a:ext cx="8748997" cy="894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What’s new between IHR 1969 to IHR update in 2005?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 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-Harlem </a:t>
            </a:r>
            <a:r>
              <a:rPr lang="en-US" sz="2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Brundltand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WHO Director-General first woman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4" y="4585336"/>
            <a:ext cx="8291689" cy="1429871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/>
              <a:t>From </a:t>
            </a:r>
            <a:r>
              <a:rPr lang="en-US" sz="2000" b="1" dirty="0"/>
              <a:t>three diseases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A50021"/>
                </a:solidFill>
              </a:rPr>
              <a:t>all public health risks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From </a:t>
            </a:r>
            <a:r>
              <a:rPr lang="en-US" sz="2000" b="1" dirty="0"/>
              <a:t>preset measures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rgbClr val="A50021"/>
                </a:solidFill>
              </a:rPr>
              <a:t>tailored response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From </a:t>
            </a:r>
            <a:r>
              <a:rPr lang="en-US" sz="2000" b="1" dirty="0"/>
              <a:t>control of borders</a:t>
            </a:r>
            <a:r>
              <a:rPr lang="en-US" sz="2000" dirty="0"/>
              <a:t> to include</a:t>
            </a:r>
            <a:r>
              <a:rPr lang="en-US" sz="2000" b="1" dirty="0">
                <a:solidFill>
                  <a:srgbClr val="A50021"/>
                </a:solidFill>
              </a:rPr>
              <a:t> containment at source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All risks approach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Respect of Human Rights and Data protection</a:t>
            </a:r>
            <a:br>
              <a:rPr lang="en-US" sz="2000" b="1" dirty="0">
                <a:solidFill>
                  <a:srgbClr val="A50021"/>
                </a:solidFill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(ex art. 3, 32, 23, 31, 35, 43…</a:t>
            </a:r>
          </a:p>
          <a:p>
            <a:pPr>
              <a:spcBef>
                <a:spcPct val="20000"/>
              </a:spcBef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70372" name="Picture 4" descr="IHR-1969-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4" y="1266348"/>
            <a:ext cx="1753399" cy="2691101"/>
          </a:xfrm>
          <a:prstGeom prst="rect">
            <a:avLst/>
          </a:prstGeom>
          <a:noFill/>
          <a:effectLst>
            <a:outerShdw dist="152928" dir="2498012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570373" name="Picture 5" descr="11504207"/>
          <p:cNvPicPr>
            <a:picLocks noChangeAspect="1" noChangeArrowheads="1"/>
          </p:cNvPicPr>
          <p:nvPr/>
        </p:nvPicPr>
        <p:blipFill>
          <a:blip r:embed="rId4" cstate="print">
            <a:lum bright="6000" contrast="22000"/>
          </a:blip>
          <a:srcRect/>
          <a:stretch>
            <a:fillRect/>
          </a:stretch>
        </p:blipFill>
        <p:spPr bwMode="auto">
          <a:xfrm>
            <a:off x="3864441" y="1301720"/>
            <a:ext cx="1919111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000066">
                <a:alpha val="50000"/>
              </a:srgbClr>
            </a:outerShdw>
          </a:effectLst>
        </p:spPr>
      </p:pic>
      <p:sp>
        <p:nvSpPr>
          <p:cNvPr id="570374" name="AutoShape 6"/>
          <p:cNvSpPr>
            <a:spLocks noChangeArrowheads="1"/>
          </p:cNvSpPr>
          <p:nvPr/>
        </p:nvSpPr>
        <p:spPr bwMode="auto">
          <a:xfrm>
            <a:off x="1878191" y="2393972"/>
            <a:ext cx="2109915" cy="894563"/>
          </a:xfrm>
          <a:prstGeom prst="notchedRightArrow">
            <a:avLst>
              <a:gd name="adj1" fmla="val 43565"/>
              <a:gd name="adj2" fmla="val 111191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00066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690" y="1025141"/>
            <a:ext cx="2875360" cy="4158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58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5">
            <a:extLst>
              <a:ext uri="{FF2B5EF4-FFF2-40B4-BE49-F238E27FC236}">
                <a16:creationId xmlns:a16="http://schemas.microsoft.com/office/drawing/2014/main" id="{DE3230C2-1DF2-8DE2-A1B4-6893E49E34E5}"/>
              </a:ext>
            </a:extLst>
          </p:cNvPr>
          <p:cNvSpPr/>
          <p:nvPr/>
        </p:nvSpPr>
        <p:spPr>
          <a:xfrm>
            <a:off x="190721" y="1228893"/>
            <a:ext cx="2201343" cy="1833586"/>
          </a:xfrm>
          <a:prstGeom prst="wedgeRoundRectCallout">
            <a:avLst>
              <a:gd name="adj1" fmla="val 72981"/>
              <a:gd name="adj2" fmla="val 18343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WHO 74</a:t>
            </a:r>
            <a:r>
              <a:rPr kumimoji="0" lang="en-US" sz="11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th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 Assembly (extraordinary)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A new “Treaty” or Convention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procedure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 is adopted in December 2021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FF0000"/>
                </a:solidFill>
                <a:latin typeface="Arial"/>
                <a:ea typeface="ヒラギノ角ゴ Pro W3" charset="-128"/>
              </a:rPr>
              <a:t>IBN in charge of finalizing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In the making….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ヒラギノ角ゴ Pro W3" charset="-128"/>
                <a:cs typeface="+mn-cs"/>
              </a:rPr>
              <a:t>up to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 W3" charset="-128"/>
              <a:cs typeface="+mn-cs"/>
            </a:endParaRPr>
          </a:p>
        </p:txBody>
      </p:sp>
      <p:sp>
        <p:nvSpPr>
          <p:cNvPr id="4" name="Rounded Rectangular Callout 22">
            <a:extLst>
              <a:ext uri="{FF2B5EF4-FFF2-40B4-BE49-F238E27FC236}">
                <a16:creationId xmlns:a16="http://schemas.microsoft.com/office/drawing/2014/main" id="{4A82D79F-E191-2516-C404-4E0CF55309C1}"/>
              </a:ext>
            </a:extLst>
          </p:cNvPr>
          <p:cNvSpPr/>
          <p:nvPr/>
        </p:nvSpPr>
        <p:spPr>
          <a:xfrm rot="10800000">
            <a:off x="6945548" y="1415513"/>
            <a:ext cx="2154877" cy="2156207"/>
          </a:xfrm>
          <a:prstGeom prst="wedgeRoundRectCallout">
            <a:avLst>
              <a:gd name="adj1" fmla="val 62956"/>
              <a:gd name="adj2" fmla="val -19281"/>
              <a:gd name="adj3" fmla="val 1666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 charset="-128"/>
              <a:cs typeface="+mn-cs"/>
            </a:endParaRP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B05C8D1B-90E7-05E2-B59B-4B0E9A3C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212" y="1388086"/>
            <a:ext cx="246418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B30537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</a:rPr>
              <a:t>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he United States submits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major amendments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to IHR in January 2022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+ September 2022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to be revised by MS dec22, adopted by 2/3 at the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WHO Assembly in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D44CD-B5A8-E477-4748-A3E5ACAE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59" y="3860793"/>
            <a:ext cx="3207908" cy="16671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946A2D-8DD0-5775-5ED3-063602D98ADC}"/>
              </a:ext>
            </a:extLst>
          </p:cNvPr>
          <p:cNvSpPr txBox="1"/>
          <p:nvPr/>
        </p:nvSpPr>
        <p:spPr>
          <a:xfrm>
            <a:off x="60852" y="770384"/>
            <a:ext cx="26778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hlinkClick r:id="rId3"/>
              </a:rPr>
              <a:t>www.apps.who.int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[retrieved 20 May 2022]</a:t>
            </a:r>
            <a:endParaRPr kumimoji="0" lang="en-CH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CA4F19-CC8C-69E0-7E97-F5B6CB360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67" y="1295346"/>
            <a:ext cx="1594591" cy="2371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14585-1489-C040-2861-AD157CF63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51" y="3491423"/>
            <a:ext cx="1573161" cy="2265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9EE4B7-75E2-9184-AE48-204C4E6732B1}"/>
              </a:ext>
            </a:extLst>
          </p:cNvPr>
          <p:cNvSpPr txBox="1"/>
          <p:nvPr/>
        </p:nvSpPr>
        <p:spPr>
          <a:xfrm>
            <a:off x="2477545" y="5768417"/>
            <a:ext cx="6258831" cy="96949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Legal framework of A + 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WHO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Constitution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with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 the new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 “modified”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IHR will govern the world,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superseding all constitutions of all member states at WHA 2024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(within 6 to 24 months from “adoption”)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endParaRPr kumimoji="0" lang="en-CH" sz="11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9B9467-3AC8-BD72-7858-06E088096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666" y="1228893"/>
            <a:ext cx="1711414" cy="25294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882F2B6-450F-5F13-13A5-FAEF2A374027}"/>
              </a:ext>
            </a:extLst>
          </p:cNvPr>
          <p:cNvSpPr txBox="1">
            <a:spLocks/>
          </p:cNvSpPr>
          <p:nvPr/>
        </p:nvSpPr>
        <p:spPr>
          <a:xfrm>
            <a:off x="1792224" y="233967"/>
            <a:ext cx="7183409" cy="849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WHO 2-track process to impose “One World Together”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“One Health” – “Health in All Policies”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[..with AI..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ref. WHO 2022-23]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DF4191-FFD0-C525-BC33-3EBDC6288B58}"/>
              </a:ext>
            </a:extLst>
          </p:cNvPr>
          <p:cNvCxnSpPr>
            <a:cxnSpLocks/>
          </p:cNvCxnSpPr>
          <p:nvPr/>
        </p:nvCxnSpPr>
        <p:spPr>
          <a:xfrm>
            <a:off x="4403131" y="2645896"/>
            <a:ext cx="240846" cy="121489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584BFF7-7DDC-2EE1-D627-7361338B9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33" y="198936"/>
            <a:ext cx="1779080" cy="55182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4D4BC0-61C1-A663-96A7-823B1ABDC09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780313" y="2682526"/>
            <a:ext cx="476929" cy="1178267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3D981A-4AD1-F84A-B64A-2E6CE18C6605}"/>
              </a:ext>
            </a:extLst>
          </p:cNvPr>
          <p:cNvCxnSpPr>
            <a:cxnSpLocks/>
          </p:cNvCxnSpPr>
          <p:nvPr/>
        </p:nvCxnSpPr>
        <p:spPr>
          <a:xfrm flipV="1">
            <a:off x="1269660" y="2992042"/>
            <a:ext cx="0" cy="40054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F7D524-B3A4-D216-10CC-96CB331064F8}"/>
              </a:ext>
            </a:extLst>
          </p:cNvPr>
          <p:cNvCxnSpPr>
            <a:cxnSpLocks/>
          </p:cNvCxnSpPr>
          <p:nvPr/>
        </p:nvCxnSpPr>
        <p:spPr>
          <a:xfrm>
            <a:off x="1948980" y="2992042"/>
            <a:ext cx="1081679" cy="278677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4">
            <a:extLst>
              <a:ext uri="{FF2B5EF4-FFF2-40B4-BE49-F238E27FC236}">
                <a16:creationId xmlns:a16="http://schemas.microsoft.com/office/drawing/2014/main" id="{42F7D524-B3A4-D216-10CC-96CB331064F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050982" y="3373245"/>
            <a:ext cx="990320" cy="209023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C8176AC-7310-B469-105B-2C1B46A38B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783" y="6617098"/>
            <a:ext cx="1977218" cy="240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8BB664-3366-D26C-F8A1-486D3B1607FE}"/>
              </a:ext>
            </a:extLst>
          </p:cNvPr>
          <p:cNvSpPr txBox="1"/>
          <p:nvPr/>
        </p:nvSpPr>
        <p:spPr>
          <a:xfrm>
            <a:off x="314343" y="5807805"/>
            <a:ext cx="46831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Authors</a:t>
            </a:r>
          </a:p>
          <a:p>
            <a:r>
              <a:rPr lang="en-AU" sz="1100" b="1" dirty="0">
                <a:solidFill>
                  <a:srgbClr val="0070C0"/>
                </a:solidFill>
                <a:latin typeface="Calibri" pitchFamily="34" charset="0"/>
              </a:rPr>
              <a:t>H. </a:t>
            </a:r>
            <a:r>
              <a:rPr lang="en-AU" sz="1100" b="1" dirty="0" err="1">
                <a:solidFill>
                  <a:srgbClr val="0070C0"/>
                </a:solidFill>
                <a:latin typeface="Calibri" pitchFamily="34" charset="0"/>
              </a:rPr>
              <a:t>Nikogosian</a:t>
            </a:r>
            <a:r>
              <a:rPr lang="en-AU" sz="1100" b="1" dirty="0">
                <a:solidFill>
                  <a:srgbClr val="0070C0"/>
                </a:solidFill>
                <a:latin typeface="Calibri" pitchFamily="34" charset="0"/>
              </a:rPr>
              <a:t> &amp; I.</a:t>
            </a:r>
            <a:r>
              <a:rPr lang="en-AU" sz="1100" b="1" kern="1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AU" sz="1100" b="1" kern="1200" dirty="0" err="1">
                <a:solidFill>
                  <a:srgbClr val="0070C0"/>
                </a:solidFill>
                <a:latin typeface="Calibri" pitchFamily="34" charset="0"/>
              </a:rPr>
              <a:t>Kickbusch</a:t>
            </a:r>
            <a:r>
              <a:rPr lang="en-AU" sz="1100" b="1" kern="1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1356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2A3696-6CFC-ADA8-905B-B6EA9623036A}"/>
              </a:ext>
            </a:extLst>
          </p:cNvPr>
          <p:cNvSpPr txBox="1">
            <a:spLocks/>
          </p:cNvSpPr>
          <p:nvPr/>
        </p:nvSpPr>
        <p:spPr>
          <a:xfrm>
            <a:off x="711711" y="65114"/>
            <a:ext cx="7597137" cy="12730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WHO Constitution adopted in 1948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rgbClr val="808080">
                  <a:lumMod val="50000"/>
                </a:srgbClr>
              </a:solidFill>
              <a:latin typeface="Arial"/>
              <a:ea typeface="ヒラギノ角ゴ Pro W3"/>
              <a:cs typeface="ヒラギノ角ゴ Pro W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990000"/>
                </a:solidFill>
                <a:latin typeface="Arial"/>
                <a:ea typeface="ヒラギノ角ゴ Pro W3"/>
                <a:cs typeface="ヒラギノ角ゴ Pro W3"/>
              </a:rPr>
              <a:t>especially: Preamble + articles 19 – 20 – 21 - 22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B61B99-6729-7331-86AF-EE7BEAD2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2" y="1160220"/>
            <a:ext cx="3867917" cy="5586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725" y="1578110"/>
            <a:ext cx="4644637" cy="3754874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US" b="1" u="sng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Preamble</a:t>
            </a:r>
            <a:r>
              <a:rPr lang="en-US" b="1" kern="0" dirty="0">
                <a:solidFill>
                  <a:srgbClr val="990000"/>
                </a:solidFill>
                <a:latin typeface="Arial"/>
              </a:rPr>
              <a:t>: related to the UN Charter </a:t>
            </a:r>
          </a:p>
          <a:p>
            <a:pPr lvl="0" eaLnBrk="0" hangingPunct="0">
              <a:defRPr/>
            </a:pPr>
            <a:endParaRPr lang="en-US" sz="1400" b="1" kern="0" dirty="0">
              <a:solidFill>
                <a:srgbClr val="990000"/>
              </a:solidFill>
              <a:latin typeface="Arial"/>
            </a:endParaRPr>
          </a:p>
          <a:p>
            <a:pPr marL="1204913" lvl="0" indent="-1204913" eaLnBrk="0" hangingPunct="0">
              <a:defRPr/>
            </a:pPr>
            <a:r>
              <a:rPr lang="en-US" sz="1400" b="1" u="sng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Articles 19 </a:t>
            </a:r>
            <a:r>
              <a:rPr lang="en-US" sz="1400" b="1" kern="0" dirty="0">
                <a:solidFill>
                  <a:srgbClr val="990000"/>
                </a:solidFill>
                <a:latin typeface="Arial"/>
              </a:rPr>
              <a:t>: mode of voting 2/3 = majority= yes</a:t>
            </a:r>
            <a:br>
              <a:rPr lang="en-US" sz="1400" b="1" kern="0" dirty="0">
                <a:solidFill>
                  <a:srgbClr val="990000"/>
                </a:solidFill>
                <a:latin typeface="Arial"/>
              </a:rPr>
            </a:b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“</a:t>
            </a:r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</a:t>
            </a:r>
            <a:r>
              <a:rPr lang="en-US" sz="1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A two-thirds vote of the Health Assembly shall be required for the adoption of such conventions or agreements</a:t>
            </a:r>
            <a:r>
              <a:rPr 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, which shall come into force for each member when accepted by </a:t>
            </a:r>
            <a:r>
              <a:rPr lang="en-US" sz="1400" b="1" u="sng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it in accordance with its constitutional processes</a:t>
            </a:r>
            <a:r>
              <a:rPr lang="en-US" sz="1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.”</a:t>
            </a:r>
          </a:p>
          <a:p>
            <a:pPr marL="1204913" lvl="0" indent="-1204913" eaLnBrk="0" hangingPunct="0">
              <a:defRPr/>
            </a:pPr>
            <a:endParaRPr lang="en-US" sz="1400" b="1" kern="0" dirty="0">
              <a:solidFill>
                <a:srgbClr val="990000"/>
              </a:solidFill>
              <a:latin typeface="Arial"/>
            </a:endParaRPr>
          </a:p>
          <a:p>
            <a:pPr marL="1204913" lvl="0" indent="-1204913" eaLnBrk="0" hangingPunct="0">
              <a:defRPr/>
            </a:pPr>
            <a:r>
              <a:rPr lang="en-US" sz="1400" b="1" u="sng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Article 20 </a:t>
            </a:r>
            <a:r>
              <a:rPr lang="en-US" sz="1400" b="1" kern="0" dirty="0">
                <a:solidFill>
                  <a:srgbClr val="990000"/>
                </a:solidFill>
                <a:latin typeface="Arial"/>
              </a:rPr>
              <a:t>: mode if not accepted =explain reasons</a:t>
            </a:r>
          </a:p>
          <a:p>
            <a:pPr marL="1204913" lvl="0" indent="-1204913" eaLnBrk="0" hangingPunct="0">
              <a:defRPr/>
            </a:pPr>
            <a:endParaRPr lang="en-US" sz="1400" b="1" kern="0" dirty="0">
              <a:solidFill>
                <a:srgbClr val="990000"/>
              </a:solidFill>
              <a:latin typeface="Arial"/>
            </a:endParaRPr>
          </a:p>
          <a:p>
            <a:pPr marL="1204913" lvl="0" indent="-1204913" eaLnBrk="0" hangingPunct="0">
              <a:defRPr/>
            </a:pPr>
            <a:r>
              <a:rPr lang="en-US" sz="1400" b="1" u="sng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Article  21 </a:t>
            </a:r>
            <a:r>
              <a:rPr lang="en-US" sz="1400" b="1" kern="0" dirty="0">
                <a:solidFill>
                  <a:srgbClr val="990000"/>
                </a:solidFill>
                <a:latin typeface="Arial"/>
              </a:rPr>
              <a:t>: everything you want to take over the health system</a:t>
            </a:r>
          </a:p>
          <a:p>
            <a:pPr marL="1204913" lvl="0" indent="-1204913" eaLnBrk="0" hangingPunct="0">
              <a:defRPr/>
            </a:pPr>
            <a:r>
              <a:rPr lang="en-US" sz="1400" b="1" u="sng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Article  22</a:t>
            </a:r>
            <a:r>
              <a:rPr lang="en-US" sz="1400" b="1" kern="0" dirty="0">
                <a:solidFill>
                  <a:srgbClr val="990000"/>
                </a:solidFill>
                <a:latin typeface="Arial"/>
              </a:rPr>
              <a:t> </a:t>
            </a:r>
            <a:r>
              <a:rPr lang="en-US" sz="1100" b="1" kern="0" dirty="0">
                <a:solidFill>
                  <a:srgbClr val="990000"/>
                </a:solidFill>
                <a:latin typeface="Arial"/>
              </a:rPr>
              <a:t>(+ref. footnote): </a:t>
            </a:r>
            <a:r>
              <a:rPr lang="en-US" sz="1400" b="1" kern="0" dirty="0">
                <a:solidFill>
                  <a:srgbClr val="990000"/>
                </a:solidFill>
                <a:latin typeface="Arial"/>
              </a:rPr>
              <a:t>how to contest? </a:t>
            </a:r>
            <a:r>
              <a:rPr lang="en-US" sz="1200" b="1" kern="0" dirty="0">
                <a:solidFill>
                  <a:srgbClr val="990000"/>
                </a:solidFill>
                <a:latin typeface="Arial"/>
              </a:rPr>
              <a:t>Rejection or reservation - see </a:t>
            </a:r>
            <a:r>
              <a:rPr lang="en-US" sz="1200" b="1" kern="0" dirty="0" err="1">
                <a:solidFill>
                  <a:srgbClr val="990000"/>
                </a:solidFill>
                <a:latin typeface="Arial"/>
              </a:rPr>
              <a:t>tim</a:t>
            </a:r>
            <a:r>
              <a:rPr lang="en-US" sz="1200" b="1" kern="0" dirty="0">
                <a:solidFill>
                  <a:srgbClr val="990000"/>
                </a:solidFill>
                <a:latin typeface="Arial"/>
              </a:rPr>
              <a:t> limit</a:t>
            </a:r>
            <a:endParaRPr lang="en-US" sz="2800" b="1" kern="0" dirty="0">
              <a:solidFill>
                <a:srgbClr val="99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E9120-195C-7B19-A58E-F0921FAA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29" y="6469770"/>
            <a:ext cx="2651990" cy="323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C7374-C02A-6581-A57E-87130E40067E}"/>
              </a:ext>
            </a:extLst>
          </p:cNvPr>
          <p:cNvSpPr txBox="1"/>
          <p:nvPr/>
        </p:nvSpPr>
        <p:spPr>
          <a:xfrm>
            <a:off x="3765551" y="3105834"/>
            <a:ext cx="850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4913" lvl="0" indent="-1204913" eaLnBrk="0" hangingPunct="0">
              <a:defRPr/>
            </a:pPr>
            <a:r>
              <a:rPr lang="en-US" sz="4400" b="1" kern="0" dirty="0">
                <a:solidFill>
                  <a:srgbClr val="990000"/>
                </a:solidFill>
                <a:latin typeface="Arial"/>
                <a:sym typeface="Wingdings" panose="05000000000000000000" pitchFamily="2" charset="2"/>
              </a:rPr>
              <a:t></a:t>
            </a:r>
            <a:endParaRPr lang="en-US" sz="4400" b="1" kern="0" dirty="0">
              <a:solidFill>
                <a:srgbClr val="99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91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B61B99-6729-7331-86AF-EE7BEAD22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38456"/>
            <a:ext cx="9665841" cy="139602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2A3696-6CFC-ADA8-905B-B6EA9623036A}"/>
              </a:ext>
            </a:extLst>
          </p:cNvPr>
          <p:cNvSpPr txBox="1">
            <a:spLocks/>
          </p:cNvSpPr>
          <p:nvPr/>
        </p:nvSpPr>
        <p:spPr>
          <a:xfrm>
            <a:off x="-1456" y="-177800"/>
            <a:ext cx="8424094" cy="1968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CB8"/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CB8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WHO Constitution adopted in 1948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990000"/>
                </a:solidFill>
                <a:latin typeface="Arial"/>
                <a:ea typeface="ヒラギノ角ゴ Pro W3"/>
                <a:cs typeface="ヒラギノ角ゴ Pro W3"/>
              </a:rPr>
              <a:t>especially Preamble + articles 21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362" y="1076808"/>
            <a:ext cx="80137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1204913" lvl="0" indent="-1204913" eaLnBrk="0" hangingPunct="0">
              <a:defRPr/>
            </a:pPr>
            <a:r>
              <a:rPr lang="en-US" b="1" kern="0" dirty="0">
                <a:solidFill>
                  <a:srgbClr val="990000"/>
                </a:solidFill>
                <a:latin typeface="Arial"/>
              </a:rPr>
              <a:t>Article  21 : everything you need  to take over  the health and human life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AA60B-E202-E27D-12D7-86AD9D16D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105" y="6028469"/>
            <a:ext cx="265199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9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2A3696-6CFC-ADA8-905B-B6EA9623036A}"/>
              </a:ext>
            </a:extLst>
          </p:cNvPr>
          <p:cNvSpPr txBox="1">
            <a:spLocks/>
          </p:cNvSpPr>
          <p:nvPr/>
        </p:nvSpPr>
        <p:spPr>
          <a:xfrm>
            <a:off x="711711" y="65114"/>
            <a:ext cx="7597137" cy="6645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Law, Justice and Human Rights :  some ideas of solutions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to massive violation of human rights, and criminal abuse of law and justice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2491C-3933-874B-E6C6-8ACFFDA2B773}"/>
              </a:ext>
            </a:extLst>
          </p:cNvPr>
          <p:cNvSpPr txBox="1"/>
          <p:nvPr/>
        </p:nvSpPr>
        <p:spPr>
          <a:xfrm>
            <a:off x="207094" y="729686"/>
            <a:ext cx="4571833" cy="6017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WHAT TO</a:t>
            </a:r>
            <a:r>
              <a:rPr kumimoji="0" lang="en-US" sz="1400" b="1" i="0" u="sng" strike="noStrike" kern="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DO  when </a:t>
            </a:r>
            <a:r>
              <a:rPr kumimoji="0" lang="en-US" sz="1400" b="1" i="0" u="sng" strike="noStrike" kern="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Governements</a:t>
            </a:r>
            <a:r>
              <a:rPr kumimoji="0" lang="en-US" sz="1400" b="1" i="0" u="sng" strike="noStrike" kern="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= Enterprise </a:t>
            </a: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 - Counter legally the UN system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Letter of opposition or reservation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to WHO DG under article 20 + 22 of the WHO Constitution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within 6 months after adoption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+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Letter of opposition to the government by question/opposing any decision in citizens name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+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Security council and International UN Justice system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  <a:sym typeface="Wingdings" panose="05000000000000000000" pitchFamily="2" charset="2"/>
              </a:rPr>
              <a:t>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ICC/ICJ?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II - Representativity and self-determination of people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Letter of opposition concerning the representativity of “member states”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strengthen self-determination of the population, culture (UN legal tools)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+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strengthen local regional constitutions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III - EXIT the System </a:t>
            </a:r>
            <a:b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(WHO and/or UN System as a whole 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with all World Agendas, SDGs,  technologies,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etc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)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Letter of opposition and exit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based on the Universal UN Charter and OHCHR</a:t>
            </a:r>
            <a:b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(for example based on article 110 UN Charter “ratification and signature”,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historical basis or many other reasons)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  <a:sym typeface="Wingdings" panose="05000000000000000000" pitchFamily="2" charset="2"/>
              </a:rPr>
              <a:t>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NB: participate massively in the WHO public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hearing..no</a:t>
            </a:r>
            <a:r>
              <a:rPr kumimoji="0" lang="en-US" sz="1000" b="1" i="0" u="none" strike="noStrike" kern="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impact!?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565BAE-BDA5-B2C2-A013-28A7FFB55C6E}"/>
              </a:ext>
            </a:extLst>
          </p:cNvPr>
          <p:cNvSpPr txBox="1"/>
          <p:nvPr/>
        </p:nvSpPr>
        <p:spPr>
          <a:xfrm>
            <a:off x="5062388" y="839855"/>
            <a:ext cx="3751075" cy="2508379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800000"/>
                </a:solidFill>
              </a:rPr>
              <a:t>What should Switzerland do </a:t>
            </a:r>
            <a:br>
              <a:rPr lang="en-US" sz="1400" b="1" kern="0" dirty="0">
                <a:solidFill>
                  <a:srgbClr val="800000"/>
                </a:solidFill>
              </a:rPr>
            </a:br>
            <a:r>
              <a:rPr lang="en-US" sz="1400" b="1" kern="0" dirty="0">
                <a:solidFill>
                  <a:srgbClr val="800000"/>
                </a:solidFill>
              </a:rPr>
              <a:t>to get out of the WHO/UN tyranny?</a:t>
            </a:r>
            <a:br>
              <a:rPr lang="en-US" sz="1400" b="1" kern="0" dirty="0">
                <a:solidFill>
                  <a:srgbClr val="800000"/>
                </a:solidFill>
              </a:rPr>
            </a:b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Reservation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(if temporary)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Opposition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algn="ctr"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EXIT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lang="en-US" sz="1200" i="1" kern="0" dirty="0">
                <a:solidFill>
                  <a:srgbClr val="002060"/>
                </a:solidFill>
              </a:rPr>
              <a:t>(if impossible to reverse)</a:t>
            </a:r>
            <a:endParaRPr lang="en-US" sz="1800" b="1" kern="0" dirty="0">
              <a:solidFill>
                <a:srgbClr val="8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87759-6E84-511E-CF1F-6978A89DF09F}"/>
              </a:ext>
            </a:extLst>
          </p:cNvPr>
          <p:cNvSpPr txBox="1"/>
          <p:nvPr/>
        </p:nvSpPr>
        <p:spPr>
          <a:xfrm>
            <a:off x="5062389" y="3619936"/>
            <a:ext cx="3751075" cy="3062377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800000"/>
                </a:solidFill>
              </a:rPr>
              <a:t>What should Switzerland do </a:t>
            </a:r>
            <a:br>
              <a:rPr lang="en-US" sz="1400" b="1" kern="0" dirty="0">
                <a:solidFill>
                  <a:srgbClr val="800000"/>
                </a:solidFill>
              </a:rPr>
            </a:br>
            <a:r>
              <a:rPr lang="en-US" sz="1400" b="1" u="sng" kern="0" dirty="0">
                <a:solidFill>
                  <a:srgbClr val="800000"/>
                </a:solidFill>
              </a:rPr>
              <a:t>in all cases </a:t>
            </a:r>
            <a:r>
              <a:rPr lang="en-US" sz="1400" b="1" kern="0" dirty="0">
                <a:solidFill>
                  <a:srgbClr val="800000"/>
                </a:solidFill>
              </a:rPr>
              <a:t>:</a:t>
            </a:r>
            <a:br>
              <a:rPr lang="en-US" sz="1400" b="1" kern="0" dirty="0">
                <a:solidFill>
                  <a:srgbClr val="800000"/>
                </a:solidFill>
              </a:rPr>
            </a:br>
            <a:endParaRPr lang="en-US" sz="1400" b="1" kern="0" dirty="0">
              <a:solidFill>
                <a:srgbClr val="8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rgbClr val="80000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800000"/>
                </a:solidFill>
              </a:rPr>
              <a:t>REINFORCE + EDUCATE </a:t>
            </a:r>
            <a:br>
              <a:rPr lang="en-US" sz="1800" b="1" kern="0" dirty="0">
                <a:solidFill>
                  <a:srgbClr val="800000"/>
                </a:solidFill>
              </a:rPr>
            </a:br>
            <a:r>
              <a:rPr lang="en-US" sz="1800" b="1" kern="0" dirty="0">
                <a:solidFill>
                  <a:srgbClr val="800000"/>
                </a:solidFill>
              </a:rPr>
              <a:t>ALL CITIZENS (incl. Youth)</a:t>
            </a:r>
            <a:br>
              <a:rPr lang="en-US" sz="1800" b="1" kern="0" dirty="0">
                <a:solidFill>
                  <a:srgbClr val="800000"/>
                </a:solidFill>
              </a:rPr>
            </a:br>
            <a:r>
              <a:rPr lang="en-US" sz="1800" b="1" kern="0" dirty="0">
                <a:solidFill>
                  <a:srgbClr val="800000"/>
                </a:solidFill>
              </a:rPr>
              <a:t> ON THEIR RIGHTS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800000"/>
                </a:solidFill>
              </a:rPr>
              <a:t>NATIONAL CONSTITUTIONS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(as President Trump &amp; Team</a:t>
            </a:r>
            <a:br>
              <a:rPr kumimoji="0" lang="en-US" sz="1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has just initiated in the United States)</a:t>
            </a:r>
            <a:endParaRPr kumimoji="0" lang="en-US" sz="110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370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5" y="524100"/>
            <a:ext cx="7527371" cy="630763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57652" y="4140043"/>
            <a:ext cx="1276667" cy="1943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24465" y="5658595"/>
            <a:ext cx="1645706" cy="2769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2289" y="1722169"/>
            <a:ext cx="1961587" cy="19438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5557652" y="3396287"/>
            <a:ext cx="148852" cy="173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521014" y="3605463"/>
            <a:ext cx="151936" cy="1497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5523157" y="3861329"/>
            <a:ext cx="183347" cy="15752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34319" y="3861329"/>
            <a:ext cx="183822" cy="194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1DF22EC-1F2E-5B20-8933-30913F14BA78}"/>
              </a:ext>
            </a:extLst>
          </p:cNvPr>
          <p:cNvSpPr/>
          <p:nvPr/>
        </p:nvSpPr>
        <p:spPr>
          <a:xfrm>
            <a:off x="504700" y="1205350"/>
            <a:ext cx="1039092" cy="150816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9D1272-CD1F-7D9A-B27C-F94ED8959E6E}"/>
              </a:ext>
            </a:extLst>
          </p:cNvPr>
          <p:cNvCxnSpPr>
            <a:cxnSpLocks/>
          </p:cNvCxnSpPr>
          <p:nvPr/>
        </p:nvCxnSpPr>
        <p:spPr>
          <a:xfrm>
            <a:off x="1318161" y="2569356"/>
            <a:ext cx="4239491" cy="1600077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40204E-1275-B517-887F-5F09D954D04B}"/>
              </a:ext>
            </a:extLst>
          </p:cNvPr>
          <p:cNvCxnSpPr>
            <a:cxnSpLocks/>
          </p:cNvCxnSpPr>
          <p:nvPr/>
        </p:nvCxnSpPr>
        <p:spPr>
          <a:xfrm flipH="1">
            <a:off x="7878869" y="4128818"/>
            <a:ext cx="210840" cy="194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C263101-418E-C127-8E30-E964EE2A6B0D}"/>
              </a:ext>
            </a:extLst>
          </p:cNvPr>
          <p:cNvCxnSpPr>
            <a:cxnSpLocks/>
          </p:cNvCxnSpPr>
          <p:nvPr/>
        </p:nvCxnSpPr>
        <p:spPr>
          <a:xfrm>
            <a:off x="6883878" y="3471581"/>
            <a:ext cx="134263" cy="1338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9821B6-696E-C2F8-70C0-64093D33D30B}"/>
              </a:ext>
            </a:extLst>
          </p:cNvPr>
          <p:cNvCxnSpPr>
            <a:cxnSpLocks/>
          </p:cNvCxnSpPr>
          <p:nvPr/>
        </p:nvCxnSpPr>
        <p:spPr>
          <a:xfrm flipH="1">
            <a:off x="8013542" y="4779963"/>
            <a:ext cx="210840" cy="194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2BEA28-71C5-A698-BCE1-10C0E9DBDFF8}"/>
              </a:ext>
            </a:extLst>
          </p:cNvPr>
          <p:cNvCxnSpPr>
            <a:cxnSpLocks/>
          </p:cNvCxnSpPr>
          <p:nvPr/>
        </p:nvCxnSpPr>
        <p:spPr>
          <a:xfrm flipH="1">
            <a:off x="7802702" y="5294376"/>
            <a:ext cx="210840" cy="1943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E1C791-D62C-AD23-C2CE-BA9364DECF36}"/>
              </a:ext>
            </a:extLst>
          </p:cNvPr>
          <p:cNvCxnSpPr>
            <a:cxnSpLocks/>
          </p:cNvCxnSpPr>
          <p:nvPr/>
        </p:nvCxnSpPr>
        <p:spPr>
          <a:xfrm flipV="1">
            <a:off x="5005449" y="4205185"/>
            <a:ext cx="552203" cy="1474343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B71B957-35FF-AA1F-98BC-6649A71881DB}"/>
              </a:ext>
            </a:extLst>
          </p:cNvPr>
          <p:cNvCxnSpPr>
            <a:cxnSpLocks/>
          </p:cNvCxnSpPr>
          <p:nvPr/>
        </p:nvCxnSpPr>
        <p:spPr>
          <a:xfrm>
            <a:off x="6195745" y="2622943"/>
            <a:ext cx="148852" cy="173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FC95FEF-863D-05BB-3FF5-B34D5FE4D2F3}"/>
              </a:ext>
            </a:extLst>
          </p:cNvPr>
          <p:cNvCxnSpPr>
            <a:cxnSpLocks/>
          </p:cNvCxnSpPr>
          <p:nvPr/>
        </p:nvCxnSpPr>
        <p:spPr>
          <a:xfrm>
            <a:off x="6195745" y="2774653"/>
            <a:ext cx="148852" cy="173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FC3F291-B170-147E-AC43-8F66A165774A}"/>
              </a:ext>
            </a:extLst>
          </p:cNvPr>
          <p:cNvCxnSpPr>
            <a:cxnSpLocks/>
          </p:cNvCxnSpPr>
          <p:nvPr/>
        </p:nvCxnSpPr>
        <p:spPr>
          <a:xfrm>
            <a:off x="6217018" y="2407353"/>
            <a:ext cx="148852" cy="173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">
            <a:extLst>
              <a:ext uri="{FF2B5EF4-FFF2-40B4-BE49-F238E27FC236}">
                <a16:creationId xmlns:a16="http://schemas.microsoft.com/office/drawing/2014/main" id="{C9B2174A-FA31-914F-0B40-FD6220924A1E}"/>
              </a:ext>
            </a:extLst>
          </p:cNvPr>
          <p:cNvSpPr txBox="1">
            <a:spLocks noChangeArrowheads="1"/>
          </p:cNvSpPr>
          <p:nvPr/>
        </p:nvSpPr>
        <p:spPr>
          <a:xfrm>
            <a:off x="100361" y="149291"/>
            <a:ext cx="9043639" cy="3748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uLnTx/>
                <a:uFillTx/>
                <a:latin typeface="Arial"/>
                <a:ea typeface="ヒラギノ角ゴ Pro W3" charset="-128"/>
              </a:rPr>
              <a:t>WHO : Justice, Law &amp; Human Rights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uLnTx/>
                <a:uFillTx/>
                <a:latin typeface="Arial"/>
                <a:ea typeface="ヒラギノ角ゴ Pro W3" charset="-128"/>
              </a:rPr>
              <a:t> in the United Nations CEO System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uLnTx/>
              <a:uFillTx/>
              <a:latin typeface="Arial"/>
              <a:ea typeface="ヒラギノ角ゴ Pro W3" charset="-128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F101577-A301-414B-5E07-D57E9A80099A}"/>
              </a:ext>
            </a:extLst>
          </p:cNvPr>
          <p:cNvCxnSpPr>
            <a:cxnSpLocks/>
          </p:cNvCxnSpPr>
          <p:nvPr/>
        </p:nvCxnSpPr>
        <p:spPr>
          <a:xfrm flipV="1">
            <a:off x="1413181" y="3560869"/>
            <a:ext cx="569998" cy="194393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EB213AD-1AB9-5B60-5545-EF8279943C87}"/>
              </a:ext>
            </a:extLst>
          </p:cNvPr>
          <p:cNvCxnSpPr>
            <a:cxnSpLocks/>
          </p:cNvCxnSpPr>
          <p:nvPr/>
        </p:nvCxnSpPr>
        <p:spPr>
          <a:xfrm flipV="1">
            <a:off x="1496291" y="3778445"/>
            <a:ext cx="486888" cy="8288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D9F4AA99-41CA-C9C6-39F7-36548B4234B0}"/>
              </a:ext>
            </a:extLst>
          </p:cNvPr>
          <p:cNvSpPr/>
          <p:nvPr/>
        </p:nvSpPr>
        <p:spPr>
          <a:xfrm>
            <a:off x="575999" y="3701167"/>
            <a:ext cx="935582" cy="50401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7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099C26-778B-6ECA-A185-D25BC2D9CB88}"/>
              </a:ext>
            </a:extLst>
          </p:cNvPr>
          <p:cNvCxnSpPr>
            <a:cxnSpLocks/>
          </p:cNvCxnSpPr>
          <p:nvPr/>
        </p:nvCxnSpPr>
        <p:spPr>
          <a:xfrm>
            <a:off x="6127863" y="1582687"/>
            <a:ext cx="148852" cy="1734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2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avec flèche 8"/>
          <p:cNvCxnSpPr/>
          <p:nvPr/>
        </p:nvCxnSpPr>
        <p:spPr bwMode="auto">
          <a:xfrm flipV="1">
            <a:off x="192947" y="6205062"/>
            <a:ext cx="8251141" cy="53125"/>
          </a:xfrm>
          <a:prstGeom prst="straightConnector1">
            <a:avLst/>
          </a:prstGeom>
          <a:ln w="111125" cmpd="sng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8801" y="375354"/>
            <a:ext cx="8001000" cy="1149305"/>
          </a:xfrm>
        </p:spPr>
        <p:txBody>
          <a:bodyPr/>
          <a:lstStyle/>
          <a:p>
            <a:pPr algn="ctr"/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Timeline Overview </a:t>
            </a:r>
            <a:b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990000"/>
                </a:solidFill>
                <a:latin typeface="Arial Black" panose="020B0A04020102020204" pitchFamily="34" charset="0"/>
              </a:rPr>
              <a:t>2020 to 2023+</a:t>
            </a:r>
            <a:br>
              <a:rPr lang="en-US" sz="3200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WHO/Govt World Emergency Law COVID-19/IHR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avec flèche vers le bas 4"/>
          <p:cNvSpPr/>
          <p:nvPr/>
        </p:nvSpPr>
        <p:spPr bwMode="auto">
          <a:xfrm>
            <a:off x="294635" y="2813912"/>
            <a:ext cx="1985491" cy="329914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3034"/>
            </a:avLst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avec flèche vers le bas 5"/>
          <p:cNvSpPr/>
          <p:nvPr/>
        </p:nvSpPr>
        <p:spPr bwMode="auto">
          <a:xfrm>
            <a:off x="2475571" y="2813912"/>
            <a:ext cx="2080839" cy="326435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4542"/>
            </a:avLst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avec flèche vers le bas 6"/>
          <p:cNvSpPr/>
          <p:nvPr/>
        </p:nvSpPr>
        <p:spPr bwMode="auto">
          <a:xfrm>
            <a:off x="4689104" y="2806358"/>
            <a:ext cx="1929809" cy="324924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106"/>
            </a:avLst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136" y="2853624"/>
            <a:ext cx="210200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2020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Pandemic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Infodemic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rgbClr val="002060"/>
                </a:solidFill>
                <a:cs typeface="Arial" panose="020B0604020202020204" pitchFamily="34" charset="0"/>
              </a:rPr>
              <a:t>Tests,Terror</a:t>
            </a: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 &amp; Lies Emergency Tyranny</a:t>
            </a:r>
            <a:br>
              <a:rPr lang="en-US" sz="10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sz="1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Evidence Fraud</a:t>
            </a:r>
            <a:b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Invalid Tech Diagnosis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Media terror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2646" y="2860213"/>
            <a:ext cx="223629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Global Public Clinical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 Trial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Forced Consent</a:t>
            </a:r>
            <a:b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Vaccine Experiment</a:t>
            </a:r>
            <a:endParaRPr lang="en-US" sz="9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9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No validation - Abuse</a:t>
            </a: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No Ethics Basis</a:t>
            </a:r>
            <a:b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</a:t>
            </a: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Deaths + no autopsy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454" y="2902959"/>
            <a:ext cx="1994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algn="ctr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Digital-World</a:t>
            </a:r>
          </a:p>
          <a:p>
            <a:pPr algn="ctr"/>
            <a:r>
              <a:rPr lang="en-US" sz="1800" dirty="0">
                <a:solidFill>
                  <a:srgbClr val="002060"/>
                </a:solidFill>
                <a:latin typeface="Arial Black" panose="020B0A04020102020204" pitchFamily="34" charset="0"/>
              </a:rPr>
              <a:t>QR &amp; AI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Energy &amp; Cash Ctrl</a:t>
            </a:r>
            <a:b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Track/Trace Big Data No privacy</a:t>
            </a:r>
          </a:p>
          <a:p>
            <a:pPr lvl="0" algn="ctr">
              <a:defRPr/>
            </a:pPr>
            <a:r>
              <a:rPr lang="en-US" sz="1200" dirty="0">
                <a:solidFill>
                  <a:srgbClr val="C00000"/>
                </a:solidFill>
                <a:latin typeface="Arial Black" panose="020B0A04020102020204" pitchFamily="34" charset="0"/>
              </a:rPr>
              <a:t>Gene Editing Vax</a:t>
            </a:r>
            <a:endParaRPr lang="en-U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en-US" sz="1100" dirty="0">
                <a:solidFill>
                  <a:srgbClr val="C00000"/>
                </a:solidFill>
                <a:latin typeface="Arial Black" panose="020B0A04020102020204" pitchFamily="34" charset="0"/>
              </a:rPr>
              <a:t>Transhumanism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3" name="Rectangle avec flèche vers le bas 12"/>
          <p:cNvSpPr/>
          <p:nvPr/>
        </p:nvSpPr>
        <p:spPr bwMode="auto">
          <a:xfrm>
            <a:off x="6751607" y="2743340"/>
            <a:ext cx="2121257" cy="331226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311"/>
            </a:avLst>
          </a:prstGeom>
          <a:ln w="57150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634" y="1842120"/>
            <a:ext cx="4294301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Phase 1 = VIRUS FEAR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  <a:sym typeface="Wingdings" panose="05000000000000000000" pitchFamily="2" charset="2"/>
              </a:rPr>
              <a:t> 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  <a:sym typeface="Wingdings 2" panose="05020102010507070707" pitchFamily="18" charset="2"/>
              </a:rPr>
              <a:t>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Creation of a deadly virus anxiety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Scientific lies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 and deception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4542" y="1839043"/>
            <a:ext cx="4019926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Phase 2 = Total </a:t>
            </a:r>
            <a:r>
              <a:rPr lang="en-US" sz="1800" dirty="0" err="1">
                <a:solidFill>
                  <a:srgbClr val="CC0000"/>
                </a:solidFill>
                <a:latin typeface="Arial Black" panose="020B0A04020102020204" pitchFamily="34" charset="0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ontrol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2060"/>
                </a:solidFill>
                <a:latin typeface="Arial Black" panose="020B0A04020102020204" pitchFamily="34" charset="0"/>
              </a:rPr>
              <a:t>AI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Digitalisation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</a:rPr>
              <a:t>towards One World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Transhumanism Genome Editing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8588" y="2853624"/>
            <a:ext cx="21542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anose="020B0A04020102020204" pitchFamily="34" charset="0"/>
                <a:ea typeface="ヒラギノ角ゴ Pro W3"/>
              </a:rPr>
              <a:t>2023-24+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ヒラギノ角ゴ Pro W3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e-World - </a:t>
            </a:r>
            <a:r>
              <a:rPr lang="en-US" dirty="0" err="1">
                <a:solidFill>
                  <a:srgbClr val="002060"/>
                </a:solidFill>
                <a:latin typeface="Arial Black" panose="020B0A04020102020204" pitchFamily="34" charset="0"/>
              </a:rPr>
              <a:t>eWHO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Eternal Pandemic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anose="020B0604020202020204" pitchFamily="34" charset="0"/>
              </a:rPr>
              <a:t>Imposed </a:t>
            </a: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compliance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Real Time 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anose="020B0604020202020204" pitchFamily="34" charset="0"/>
              </a:rPr>
              <a:t> Standards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WHO “One Health”</a:t>
            </a:r>
          </a:p>
          <a:p>
            <a:pPr algn="ctr">
              <a:defRPr/>
            </a:pP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UN/EU e-Gov</a:t>
            </a:r>
            <a:b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sz="1400" dirty="0">
                <a:solidFill>
                  <a:srgbClr val="C00000"/>
                </a:solidFill>
                <a:latin typeface="Arial Black" panose="020B0A04020102020204" pitchFamily="34" charset="0"/>
              </a:rPr>
              <a:t>Smart Cities </a:t>
            </a:r>
          </a:p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3025" y="6519446"/>
            <a:ext cx="316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©Astrid Stuckelberger, PD, </a:t>
            </a:r>
            <a:r>
              <a:rPr kumimoji="0" lang="de-CH" sz="1400" b="0" i="0" u="none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PhD</a:t>
            </a:r>
            <a:r>
              <a:rPr kumimoji="0" lang="de-CH" sz="14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44544-2D4F-A67E-00F3-7D2C5FADD53A}"/>
              </a:ext>
            </a:extLst>
          </p:cNvPr>
          <p:cNvSpPr txBox="1"/>
          <p:nvPr/>
        </p:nvSpPr>
        <p:spPr>
          <a:xfrm>
            <a:off x="8246115" y="5866508"/>
            <a:ext cx="1206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Arial Black" panose="020B0A04020102020204" pitchFamily="34" charset="0"/>
              </a:rPr>
              <a:t>Time</a:t>
            </a:r>
            <a:endParaRPr lang="en-CH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6F66EF9-884E-8FF1-DA0E-31C88559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304" y="3392772"/>
            <a:ext cx="2639439" cy="37262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267" y="118724"/>
            <a:ext cx="8711044" cy="91696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154DFF"/>
                </a:solidFill>
                <a:latin typeface="Arial Black" panose="020B0A04020102020204" pitchFamily="34" charset="0"/>
              </a:rPr>
              <a:t>Total Control Timeline 2023+</a:t>
            </a:r>
            <a:br>
              <a:rPr lang="en-US" sz="2800" dirty="0">
                <a:solidFill>
                  <a:srgbClr val="154DFF"/>
                </a:solidFill>
                <a:latin typeface="Arial Black" panose="020B0A04020102020204" pitchFamily="34" charset="0"/>
              </a:rPr>
            </a:br>
            <a:r>
              <a:rPr lang="en-US" sz="2400" dirty="0">
                <a:solidFill>
                  <a:srgbClr val="002CB8"/>
                </a:solidFill>
                <a:latin typeface="Arial Black" panose="020B0A04020102020204" pitchFamily="34" charset="0"/>
              </a:rPr>
              <a:t> </a:t>
            </a:r>
            <a:r>
              <a:rPr lang="en-US" sz="1800" dirty="0">
                <a:solidFill>
                  <a:srgbClr val="002CB8"/>
                </a:solidFill>
                <a:latin typeface="Arial Black" panose="020B0A04020102020204" pitchFamily="34" charset="0"/>
              </a:rPr>
              <a:t>IHR Emergency Law …permanently declared in every country</a:t>
            </a:r>
            <a:endParaRPr lang="en-US" sz="2800" dirty="0">
              <a:solidFill>
                <a:srgbClr val="002CB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260" y="1044532"/>
            <a:ext cx="4699235" cy="1969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  <a:t>Phase 1 </a:t>
            </a:r>
            <a:b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  <a:t>Maintaining Covid19 fantom “VIRUS” = “Fear” </a:t>
            </a:r>
            <a:b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</a:br>
            <a: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  <a:t>and Health System “failure”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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WHO publications 2018 to now: 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“Digital Documentation of Covid-19 Certificates”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Test Result, Vaccination Status, </a:t>
            </a:r>
            <a:b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</a:br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Implementation, Telemedicine, </a:t>
            </a:r>
            <a:r>
              <a:rPr lang="en-US" sz="1100" dirty="0" err="1">
                <a:solidFill>
                  <a:srgbClr val="800000"/>
                </a:solidFill>
                <a:latin typeface="Arial Black" panose="020B0A04020102020204" pitchFamily="34" charset="0"/>
              </a:rPr>
              <a:t>etc</a:t>
            </a:r>
            <a:endParaRPr lang="en-US" sz="1100" dirty="0">
              <a:solidFill>
                <a:srgbClr val="8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For </a:t>
            </a:r>
            <a:r>
              <a:rPr lang="en-US" sz="1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governements</a:t>
            </a: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, NGOs, hospitals, doctors, 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4401" y="1060958"/>
            <a:ext cx="4197441" cy="22621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  <a:t>Phase 2 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 Black" panose="020B0A04020102020204" pitchFamily="34" charset="0"/>
                <a:ea typeface="ヒラギノ角ゴ Pro W3" charset="-128"/>
              </a:rPr>
              <a:t>Total Control Data-AI-Biohacking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via </a:t>
            </a:r>
            <a:r>
              <a:rPr lang="en-US" sz="1100" dirty="0" err="1">
                <a:solidFill>
                  <a:srgbClr val="800000"/>
                </a:solidFill>
                <a:latin typeface="Arial Black" panose="020B0A04020102020204" pitchFamily="34" charset="0"/>
              </a:rPr>
              <a:t>IoBodies</a:t>
            </a:r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 + </a:t>
            </a:r>
            <a:r>
              <a:rPr lang="en-US" sz="1100" dirty="0" err="1">
                <a:solidFill>
                  <a:srgbClr val="800000"/>
                </a:solidFill>
                <a:latin typeface="Arial Black" panose="020B0A04020102020204" pitchFamily="34" charset="0"/>
              </a:rPr>
              <a:t>IoThings</a:t>
            </a:r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 </a:t>
            </a:r>
            <a:r>
              <a:rPr lang="en-US" sz="1050" dirty="0">
                <a:solidFill>
                  <a:srgbClr val="8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+</a:t>
            </a:r>
            <a:r>
              <a:rPr lang="en-US" sz="1050" dirty="0">
                <a:solidFill>
                  <a:srgbClr val="800000"/>
                </a:solidFill>
                <a:latin typeface="Arial Black" panose="020B0A04020102020204" pitchFamily="34" charset="0"/>
              </a:rPr>
              <a:t> Smart Home/Cities + 5G+…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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WHO publications since 2021+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“Human Genome Editing” 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“Medical Devices Atlas 2022”</a:t>
            </a:r>
          </a:p>
          <a:p>
            <a:pPr algn="ctr"/>
            <a:r>
              <a:rPr lang="en-US" sz="1100" dirty="0">
                <a:solidFill>
                  <a:srgbClr val="800000"/>
                </a:solidFill>
                <a:latin typeface="Arial Black" panose="020B0A04020102020204" pitchFamily="34" charset="0"/>
              </a:rPr>
              <a:t>Mental Health &amp; AI Solutions 2023</a:t>
            </a:r>
          </a:p>
          <a:p>
            <a:pPr algn="ctr"/>
            <a:r>
              <a:rPr lang="en-US" sz="1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Digitalisation</a:t>
            </a: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 of human biology DNA</a:t>
            </a:r>
            <a:b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and AI health systems, vax ID, </a:t>
            </a:r>
            <a:br>
              <a:rPr lang="en-US" sz="1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 digital </a:t>
            </a:r>
            <a:r>
              <a:rPr lang="en-US" sz="1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biocode</a:t>
            </a: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 + </a:t>
            </a:r>
            <a:r>
              <a:rPr lang="en-US" sz="1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bioradiation</a:t>
            </a:r>
            <a:r>
              <a:rPr lang="en-US" sz="1100" dirty="0">
                <a:solidFill>
                  <a:srgbClr val="002060"/>
                </a:solidFill>
                <a:latin typeface="Arial Black" panose="020B0A04020102020204" pitchFamily="34" charset="0"/>
              </a:rPr>
              <a:t> weaponry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3025" y="6519446"/>
            <a:ext cx="2646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cap="small" dirty="0"/>
              <a:t>©Astrid Stuckelberger, PD, </a:t>
            </a:r>
            <a:r>
              <a:rPr lang="de-CH" sz="1200" cap="small" dirty="0" err="1"/>
              <a:t>PhD</a:t>
            </a:r>
            <a:r>
              <a:rPr lang="de-CH" sz="1200" cap="small" dirty="0"/>
              <a:t>,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71309-CCEE-777D-1B53-D50491D1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208" y="3328998"/>
            <a:ext cx="1449610" cy="20465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79C4C-EDDC-DA63-8137-C91B2D57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889" y="4471406"/>
            <a:ext cx="1437423" cy="20293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AA791-E4F8-7D24-8A61-88A8172F0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383" y="3366675"/>
            <a:ext cx="1465710" cy="20692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683BD5-0FC8-4646-0639-067C634DD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29" y="5042283"/>
            <a:ext cx="1259010" cy="1777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592F7F-0E7B-E3BD-F8F5-1D0C5D7CC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39" y="5058394"/>
            <a:ext cx="1247598" cy="17613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60AD11-A9C9-2BE4-1CFC-6C0B4433BC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093" y="3141285"/>
            <a:ext cx="1240280" cy="17509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C83D9A-A003-2606-4DA1-92ED51E967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0717" y="3141285"/>
            <a:ext cx="1232984" cy="17509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E0BE830-8711-A857-D051-8A040C2284D9}"/>
              </a:ext>
            </a:extLst>
          </p:cNvPr>
          <p:cNvSpPr txBox="1">
            <a:spLocks noChangeArrowheads="1"/>
          </p:cNvSpPr>
          <p:nvPr/>
        </p:nvSpPr>
        <p:spPr>
          <a:xfrm>
            <a:off x="100361" y="183984"/>
            <a:ext cx="9043639" cy="37480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292929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US" sz="2000" b="1" dirty="0">
                <a:solidFill>
                  <a:srgbClr val="990000"/>
                </a:solidFill>
                <a:ea typeface="+mj-ea"/>
                <a:cs typeface="+mj-cs"/>
              </a:rPr>
              <a:t>WHO Covid-19 Crisis Emergency Law </a:t>
            </a:r>
            <a:r>
              <a:rPr lang="en-US" sz="2000" b="1" dirty="0" err="1">
                <a:solidFill>
                  <a:srgbClr val="990000"/>
                </a:solidFill>
                <a:ea typeface="+mj-ea"/>
                <a:cs typeface="+mj-cs"/>
              </a:rPr>
              <a:t>Infodemic</a:t>
            </a:r>
            <a:br>
              <a:rPr lang="en-US" sz="2400" cap="small" dirty="0">
                <a:solidFill>
                  <a:srgbClr val="002060"/>
                </a:solidFill>
              </a:rPr>
            </a:b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860043"/>
              </a:solidFill>
              <a:uLnTx/>
              <a:uFillTx/>
              <a:latin typeface="Arial"/>
              <a:ea typeface="ヒラギノ角ゴ Pro W3" charset="-12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A41145-AE03-5975-80D1-877E8E99E1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9381" y="3169936"/>
            <a:ext cx="1801019" cy="1010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84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4" y="175019"/>
            <a:ext cx="9193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small" dirty="0">
                <a:solidFill>
                  <a:srgbClr val="002060"/>
                </a:solidFill>
                <a:latin typeface="+mj-lt"/>
                <a:ea typeface="ヒラギノ角ゴ Pro W3" charset="-128"/>
                <a:cs typeface="ヒラギノ角ゴ Pro W3" charset="-128"/>
              </a:rPr>
              <a:t>Biology to Epidemiology Level</a:t>
            </a:r>
            <a:br>
              <a:rPr lang="en-US" sz="2800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sz="2400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Evidence + Scientific challenges 2023+</a:t>
            </a:r>
            <a:endParaRPr lang="en-US" sz="1200" b="1" cap="small" dirty="0">
              <a:solidFill>
                <a:srgbClr val="002CB8"/>
              </a:solidFill>
              <a:latin typeface="+mj-lt"/>
              <a:ea typeface="ヒラギノ角ゴ Pro W3" charset="-128"/>
              <a:cs typeface="ヒラギノ角ゴ Pro W3" charset="-128"/>
            </a:endParaRPr>
          </a:p>
          <a:p>
            <a:pPr algn="ctr"/>
            <a:r>
              <a:rPr lang="en-U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the impossible permanent “CovID19 Coronavirus” </a:t>
            </a:r>
            <a:br>
              <a:rPr lang="en-U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</a:t>
            </a:r>
            <a:r>
              <a:rPr lang="en-US" sz="1400" b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  the impossible ”one for all experimental vaccine”  </a:t>
            </a:r>
            <a:endParaRPr lang="en-US" sz="1800" b="1" cap="smal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7075" y="2892486"/>
            <a:ext cx="4394344" cy="378565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-  B – </a:t>
            </a:r>
          </a:p>
          <a:p>
            <a:pPr algn="ctr"/>
            <a:r>
              <a:rPr lang="en-US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Non Biological </a:t>
            </a:r>
            <a:r>
              <a:rPr lang="en-US" b="1" u="sng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multidisciplinary</a:t>
            </a:r>
            <a:r>
              <a:rPr lang="en-US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 Causality Analysis, including all factors such as Chemical and Radiation </a:t>
            </a:r>
            <a:r>
              <a:rPr lang="en-US" sz="1400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(Smart cities + houses)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- ID in the vial – body 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. Chemical toxicity (</a:t>
            </a:r>
            <a:r>
              <a:rPr lang="en-US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Zb</a:t>
            </a:r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: metal)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- Radiation (oxide graph)</a:t>
            </a:r>
            <a:b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 Micro-</a:t>
            </a:r>
            <a:r>
              <a:rPr lang="en-US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Chemie</a:t>
            </a:r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, +17 microscopes, Specialists EMF/</a:t>
            </a:r>
            <a:r>
              <a:rPr lang="en-US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nanoTech</a:t>
            </a:r>
            <a:endParaRPr lang="en-US" b="1" cap="small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  <a:p>
            <a:pPr algn="ctr"/>
            <a:endParaRPr lang="en-US" b="1" cap="small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Synthetic nanotech related to Genome Editing </a:t>
            </a:r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ea typeface="ヒラギノ角ゴ Pro W3" charset="-128"/>
                <a:cs typeface="ヒラギノ角ゴ Pro W3" charset="-128"/>
              </a:rPr>
              <a:t>CRISP-R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ea typeface="ヒラギノ角ゴ Pro W3" charset="-128"/>
                <a:cs typeface="ヒラギノ角ゴ Pro W3" charset="-128"/>
              </a:rPr>
              <a:t>Environmental microwave radiation </a:t>
            </a:r>
            <a:r>
              <a:rPr lang="en-US" b="1" cap="small" dirty="0" err="1">
                <a:solidFill>
                  <a:schemeClr val="bg2">
                    <a:lumMod val="25000"/>
                  </a:schemeClr>
                </a:solidFill>
                <a:ea typeface="ヒラギノ角ゴ Pro W3" charset="-128"/>
                <a:cs typeface="ヒラギノ角ゴ Pro W3" charset="-128"/>
              </a:rPr>
              <a:t>etc</a:t>
            </a:r>
            <a:endParaRPr lang="en-US" b="1" cap="small" dirty="0">
              <a:solidFill>
                <a:schemeClr val="bg2">
                  <a:lumMod val="25000"/>
                </a:schemeClr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3100960"/>
            <a:ext cx="410101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-  A – </a:t>
            </a:r>
          </a:p>
          <a:p>
            <a:pPr algn="ctr"/>
            <a:r>
              <a:rPr lang="en-US" b="1" cap="small" dirty="0">
                <a:solidFill>
                  <a:srgbClr val="990000"/>
                </a:solidFill>
                <a:latin typeface="+mj-lt"/>
                <a:ea typeface="ヒラギノ角ゴ Pro W3" charset="-128"/>
                <a:cs typeface="ヒラギノ角ゴ Pro W3" charset="-128"/>
              </a:rPr>
              <a:t>Traditional Biological and Medical Knowledge causality </a:t>
            </a:r>
          </a:p>
          <a:p>
            <a:pPr algn="ctr"/>
            <a:endParaRPr lang="en-US" b="1" cap="small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  <a:p>
            <a:pPr algn="ctr"/>
            <a:r>
              <a:rPr lang="en-US" sz="20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Virus = Infection</a:t>
            </a:r>
            <a:b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traditional Lab-clinical research</a:t>
            </a:r>
            <a:endParaRPr lang="en-US" b="1" cap="small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  <a:p>
            <a:pPr algn="ctr"/>
            <a:r>
              <a:rPr lang="en-US" b="1" cap="small" dirty="0">
                <a:solidFill>
                  <a:srgbClr val="800000"/>
                </a:solidFill>
                <a:latin typeface="+mj-lt"/>
                <a:ea typeface="ヒラギノ角ゴ Pro W3" charset="-128"/>
                <a:cs typeface="ヒラギノ角ゴ Pro W3" charset="-128"/>
              </a:rPr>
              <a:t>No public health causality! 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DNA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mRNA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Spike Protein</a:t>
            </a:r>
          </a:p>
          <a:p>
            <a:pPr algn="ctr"/>
            <a:r>
              <a:rPr lang="en-US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Nucleus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503" y="1498458"/>
            <a:ext cx="8471247" cy="1200329"/>
          </a:xfrm>
          <a:prstGeom prst="rect">
            <a:avLst/>
          </a:prstGeom>
          <a:solidFill>
            <a:srgbClr val="FFFFCC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is the content biological or not? </a:t>
            </a:r>
            <a:b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sz="1800" b="1" cap="small" dirty="0">
                <a:solidFill>
                  <a:srgbClr val="800000"/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 p</a:t>
            </a:r>
            <a:r>
              <a:rPr lang="en-US" sz="1800" b="1" cap="small" dirty="0">
                <a:solidFill>
                  <a:srgbClr val="800000"/>
                </a:solidFill>
                <a:latin typeface="+mj-lt"/>
                <a:ea typeface="ヒラギノ角ゴ Pro W3" charset="-128"/>
                <a:cs typeface="ヒラギノ角ゴ Pro W3" charset="-128"/>
              </a:rPr>
              <a:t>roof of Concept</a:t>
            </a:r>
          </a:p>
          <a:p>
            <a:pPr algn="ctr"/>
            <a:r>
              <a:rPr lang="en-US" sz="1800" b="1" cap="small" dirty="0">
                <a:solidFill>
                  <a:srgbClr val="800000"/>
                </a:solidFill>
                <a:latin typeface="+mj-lt"/>
                <a:ea typeface="ヒラギノ角ゴ Pro W3" charset="-128"/>
                <a:cs typeface="ヒラギノ角ゴ Pro W3" charset="-128"/>
              </a:rPr>
              <a:t>Result = NO! </a:t>
            </a:r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  <a:sym typeface="Wingdings" panose="05000000000000000000" pitchFamily="2" charset="2"/>
              </a:rPr>
              <a:t> </a:t>
            </a:r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no Nitrogen + no  </a:t>
            </a:r>
            <a:r>
              <a:rPr lang="en-US" sz="1800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phosphore</a:t>
            </a:r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 </a:t>
            </a:r>
            <a:b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</a:br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by </a:t>
            </a:r>
            <a:r>
              <a:rPr lang="en-US" sz="1800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spectrography</a:t>
            </a:r>
            <a:r>
              <a:rPr lang="en-US" sz="1800" b="1" cap="small" dirty="0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 (Dr Nagase (Can), Dr Monteverde (Arg), </a:t>
            </a:r>
            <a:r>
              <a:rPr lang="en-US" sz="1800" b="1" cap="small" dirty="0" err="1">
                <a:solidFill>
                  <a:schemeClr val="bg2">
                    <a:lumMod val="25000"/>
                  </a:schemeClr>
                </a:solidFill>
                <a:latin typeface="+mj-lt"/>
                <a:ea typeface="ヒラギノ角ゴ Pro W3" charset="-128"/>
                <a:cs typeface="ヒラギノ角ゴ Pro W3" charset="-128"/>
              </a:rPr>
              <a:t>etc</a:t>
            </a:r>
            <a:endParaRPr lang="en-US" sz="1800" b="1" cap="small" dirty="0">
              <a:solidFill>
                <a:schemeClr val="bg2">
                  <a:lumMod val="25000"/>
                </a:schemeClr>
              </a:solidFill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4367719" y="2668608"/>
            <a:ext cx="1468877" cy="585762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62581" y="6522872"/>
            <a:ext cx="3234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cap="small" dirty="0"/>
              <a:t>©Astrid Stuckelberger, PD, </a:t>
            </a:r>
            <a:r>
              <a:rPr lang="de-CH" sz="1400" cap="small" dirty="0" err="1"/>
              <a:t>PhD</a:t>
            </a:r>
            <a:r>
              <a:rPr lang="de-CH" sz="1400" cap="small" dirty="0"/>
              <a:t>,</a:t>
            </a:r>
            <a:endParaRPr lang="en-US" sz="1400" dirty="0"/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 bwMode="auto">
          <a:xfrm flipH="1">
            <a:off x="3181611" y="2668608"/>
            <a:ext cx="1186109" cy="585762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rgbClr val="0070C0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933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D4B2-C85C-0FAB-1619-537655B8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44450"/>
            <a:ext cx="8872693" cy="91401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</a:rPr>
              <a:t>“HEALTH IN ALL POLICIES”</a:t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sz="2000" b="1" dirty="0">
                <a:solidFill>
                  <a:srgbClr val="800000"/>
                </a:solidFill>
              </a:rPr>
              <a:t>WHO Key Training Manual to implement WHO in all UN agencies</a:t>
            </a:r>
            <a:br>
              <a:rPr lang="en-US" sz="2000" b="1" dirty="0">
                <a:solidFill>
                  <a:srgbClr val="800000"/>
                </a:solidFill>
              </a:rPr>
            </a:b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© from training given by </a:t>
            </a:r>
            <a:r>
              <a:rPr kumimoji="0" lang="en-A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Ilon</a:t>
            </a:r>
            <a:r>
              <a:rPr lang="en-AU" sz="2000" b="1" kern="1200" dirty="0">
                <a:solidFill>
                  <a:srgbClr val="0070C0"/>
                </a:solidFill>
                <a:latin typeface="Calibri" pitchFamily="34" charset="0"/>
              </a:rPr>
              <a:t>a </a:t>
            </a:r>
            <a:r>
              <a:rPr lang="en-AU" sz="2000" b="1" kern="1200" dirty="0" err="1">
                <a:solidFill>
                  <a:srgbClr val="0070C0"/>
                </a:solidFill>
                <a:latin typeface="Calibri" pitchFamily="34" charset="0"/>
              </a:rPr>
              <a:t>Kickbusch</a:t>
            </a:r>
            <a:r>
              <a:rPr lang="en-AU" sz="2000" b="1" kern="1200" dirty="0">
                <a:solidFill>
                  <a:srgbClr val="0070C0"/>
                </a:solidFill>
                <a:latin typeface="Calibri" pitchFamily="34" charset="0"/>
              </a:rPr>
              <a:t> (Treaty) </a:t>
            </a:r>
            <a:br>
              <a:rPr lang="en-AU" sz="2000" b="1" kern="1200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AU" sz="2000" b="1" kern="1200" dirty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 WHO in 2015-2017 to international country </a:t>
            </a:r>
            <a:r>
              <a:rPr lang="en-AU" sz="2000" b="1" kern="1200" dirty="0">
                <a:solidFill>
                  <a:srgbClr val="0070C0"/>
                </a:solidFill>
                <a:latin typeface="Calibri" pitchFamily="34" charset="0"/>
              </a:rPr>
              <a:t>trainers </a:t>
            </a:r>
            <a:b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</a:br>
            <a:endParaRPr lang="en-CH" b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health">
            <a:extLst>
              <a:ext uri="{FF2B5EF4-FFF2-40B4-BE49-F238E27FC236}">
                <a16:creationId xmlns:a16="http://schemas.microsoft.com/office/drawing/2014/main" id="{79808707-4351-7921-E865-1DEB4453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3" y="1615477"/>
            <a:ext cx="3489141" cy="488434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9755E-42F4-3026-9394-F025F5F4F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6559270"/>
            <a:ext cx="2652867" cy="298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4788A-8B0E-F119-21EE-B9B66982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498" y="1381610"/>
            <a:ext cx="1961649" cy="26061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172CE-8990-F66E-466F-830D73EF5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91" y="4116552"/>
            <a:ext cx="4777426" cy="23982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64A8EC-73EF-0589-052F-AD35B7D07311}"/>
              </a:ext>
            </a:extLst>
          </p:cNvPr>
          <p:cNvCxnSpPr>
            <a:cxnSpLocks/>
          </p:cNvCxnSpPr>
          <p:nvPr/>
        </p:nvCxnSpPr>
        <p:spPr>
          <a:xfrm>
            <a:off x="4471270" y="3790950"/>
            <a:ext cx="0" cy="533400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2F16D9-6EF2-1BEB-9FD6-396C01BF3A78}"/>
              </a:ext>
            </a:extLst>
          </p:cNvPr>
          <p:cNvCxnSpPr>
            <a:cxnSpLocks/>
          </p:cNvCxnSpPr>
          <p:nvPr/>
        </p:nvCxnSpPr>
        <p:spPr>
          <a:xfrm flipH="1">
            <a:off x="6731000" y="3813175"/>
            <a:ext cx="1123950" cy="561975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139450F-F0A1-0CE5-5354-CB4059560AA0}"/>
              </a:ext>
            </a:extLst>
          </p:cNvPr>
          <p:cNvSpPr txBox="1"/>
          <p:nvPr/>
        </p:nvSpPr>
        <p:spPr>
          <a:xfrm>
            <a:off x="7849765" y="3543300"/>
            <a:ext cx="90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Ilon</a:t>
            </a:r>
            <a:r>
              <a:rPr lang="en-AU" sz="1400" b="1" kern="1200" dirty="0">
                <a:solidFill>
                  <a:srgbClr val="0070C0"/>
                </a:solidFill>
                <a:latin typeface="Calibri" pitchFamily="34" charset="0"/>
              </a:rPr>
              <a:t>a K.</a:t>
            </a:r>
            <a:endParaRPr lang="en-CH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9C653-7923-A8A9-AD70-B5B7E3C9C6BA}"/>
              </a:ext>
            </a:extLst>
          </p:cNvPr>
          <p:cNvSpPr txBox="1"/>
          <p:nvPr/>
        </p:nvSpPr>
        <p:spPr>
          <a:xfrm>
            <a:off x="4106071" y="3486149"/>
            <a:ext cx="700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Astrid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9929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12" y="1297795"/>
            <a:ext cx="4372337" cy="3552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974" y="792454"/>
            <a:ext cx="2737685" cy="3786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3717" y="4762794"/>
            <a:ext cx="44856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"A human-centered society that balances economic advancement with the resolution of social problems by a system that highly integrates cyberspace and physical space."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Society 5.0 proposed to UNESCO, then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WEF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 at the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G20 Summit</a:t>
            </a:r>
            <a:b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as a future society that Japan should aspire to.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Hunting society (Society 1.0)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Agricultural society (Society 2.0)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Industrial society (Society 3.0)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Information society (Society 4.0)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ヒラギノ角ゴ Pro W3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682" y="231012"/>
            <a:ext cx="525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small" dirty="0">
                <a:solidFill>
                  <a:srgbClr val="800000"/>
                </a:solidFill>
              </a:rPr>
              <a:t>Smart Cities &amp; Homes &amp; Humans 5.0?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88" y="729779"/>
            <a:ext cx="407431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GB" sz="1400" b="1" dirty="0">
                <a:solidFill>
                  <a:srgbClr val="000000"/>
                </a:solidFill>
              </a:rPr>
              <a:t>G20 Summit on 28–29 June 2019 - Japan</a:t>
            </a:r>
            <a:br>
              <a:rPr lang="en-GB" sz="1100" i="1" dirty="0">
                <a:solidFill>
                  <a:srgbClr val="000000"/>
                </a:solidFill>
              </a:rPr>
            </a:br>
            <a:r>
              <a:rPr lang="en-US" sz="1000" i="1" dirty="0">
                <a:solidFill>
                  <a:srgbClr val="333333"/>
                </a:solidFill>
                <a:hlinkClick r:id="rId4"/>
              </a:rPr>
              <a:t>https://www8.cao.go.jp/cstp/english/society5_0/index.html</a:t>
            </a:r>
            <a:r>
              <a:rPr lang="en-US" sz="1000" i="1" dirty="0">
                <a:solidFill>
                  <a:srgbClr val="333333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755D0-7D08-648A-A8A5-CD932B8DF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637" y="3991353"/>
            <a:ext cx="3791407" cy="21870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BDF4D5-EE76-D380-83BF-01B063D346C7}"/>
              </a:ext>
            </a:extLst>
          </p:cNvPr>
          <p:cNvSpPr/>
          <p:nvPr/>
        </p:nvSpPr>
        <p:spPr>
          <a:xfrm>
            <a:off x="447987" y="6457711"/>
            <a:ext cx="8473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fr-CH" b="1" i="0" u="sng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Ethical</a:t>
            </a:r>
            <a:r>
              <a:rPr kumimoji="0" lang="fr-CH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 and Legal Issues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 : </a:t>
            </a: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Regulation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, Consent, Data </a:t>
            </a:r>
            <a:r>
              <a:rPr kumimoji="0" lang="fr-CH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Privacy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 + </a:t>
            </a:r>
            <a:r>
              <a:rPr lang="fr-CH" b="1" dirty="0" err="1">
                <a:solidFill>
                  <a:srgbClr val="990000"/>
                </a:solidFill>
              </a:rPr>
              <a:t>Biometric</a:t>
            </a:r>
            <a:r>
              <a:rPr lang="fr-CH" b="1" dirty="0">
                <a:solidFill>
                  <a:srgbClr val="990000"/>
                </a:solidFill>
              </a:rPr>
              <a:t> </a:t>
            </a:r>
            <a:r>
              <a:rPr kumimoji="0" lang="fr-CH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Protection</a:t>
            </a:r>
            <a:r>
              <a:rPr lang="fr-CH" b="1" dirty="0">
                <a:solidFill>
                  <a:srgbClr val="990000"/>
                </a:solidFill>
              </a:rPr>
              <a:t>?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6D59F-5375-7906-291B-00E1B8C34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974" y="-44761"/>
            <a:ext cx="3546026" cy="880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0E9DA-A169-A67E-5839-0E7D4B205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883" y="6158981"/>
            <a:ext cx="2481287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2583" y="906011"/>
            <a:ext cx="7355293" cy="5091984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en-US" sz="2700" cap="small" dirty="0">
                <a:solidFill>
                  <a:srgbClr val="990000"/>
                </a:solidFill>
              </a:rPr>
            </a:b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  <a:t>WHO/UN vs People of the World</a:t>
            </a: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br>
              <a:rPr lang="fr-FR" sz="2700" b="1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  <a:t>International </a:t>
            </a:r>
            <a:r>
              <a:rPr lang="fr-FR" sz="2000" cap="small" dirty="0" err="1">
                <a:solidFill>
                  <a:srgbClr val="002060"/>
                </a:solidFill>
                <a:latin typeface="Arial Black" panose="020B0A04020102020204" pitchFamily="34" charset="0"/>
              </a:rPr>
              <a:t>Health</a:t>
            </a:r>
            <a: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2000" cap="small" dirty="0" err="1">
                <a:solidFill>
                  <a:srgbClr val="002060"/>
                </a:solidFill>
                <a:latin typeface="Arial Black" panose="020B0A04020102020204" pitchFamily="34" charset="0"/>
              </a:rPr>
              <a:t>Regulation</a:t>
            </a:r>
            <a:b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fr-FR" sz="2000" cap="small" dirty="0" err="1">
                <a:solidFill>
                  <a:srgbClr val="002060"/>
                </a:solidFill>
                <a:latin typeface="Arial Black" panose="020B0A04020102020204" pitchFamily="34" charset="0"/>
              </a:rPr>
              <a:t>Pandemic</a:t>
            </a:r>
            <a: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2000" cap="small" dirty="0" err="1">
                <a:solidFill>
                  <a:srgbClr val="002060"/>
                </a:solidFill>
                <a:latin typeface="Arial Black" panose="020B0A04020102020204" pitchFamily="34" charset="0"/>
              </a:rPr>
              <a:t>Treaty</a:t>
            </a:r>
            <a:b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  <a:t>=</a:t>
            </a:r>
            <a:b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fr-FR" sz="2000" cap="small" dirty="0">
                <a:solidFill>
                  <a:srgbClr val="002060"/>
                </a:solidFill>
                <a:latin typeface="Arial Black" panose="020B0A04020102020204" pitchFamily="34" charset="0"/>
              </a:rPr>
              <a:t>WHO Constitution hacking </a:t>
            </a:r>
            <a:r>
              <a:rPr lang="fr-FR" sz="2000" cap="small" dirty="0" err="1">
                <a:solidFill>
                  <a:srgbClr val="002060"/>
                </a:solidFill>
                <a:latin typeface="Arial Black" panose="020B0A04020102020204" pitchFamily="34" charset="0"/>
              </a:rPr>
              <a:t>Sovereignty</a:t>
            </a:r>
            <a:br>
              <a:rPr lang="fr-FR" sz="3600" cap="small" dirty="0">
                <a:solidFill>
                  <a:srgbClr val="990000"/>
                </a:solidFill>
                <a:latin typeface="Arial Black" panose="020B0A04020102020204" pitchFamily="34" charset="0"/>
              </a:rPr>
            </a:br>
            <a:br>
              <a:rPr lang="de-CH" sz="3600" cap="small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1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27C85-9B1D-8818-9FDD-EFB9464B8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770" y="95250"/>
            <a:ext cx="1915230" cy="26340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11146"/>
              </p:ext>
            </p:extLst>
          </p:nvPr>
        </p:nvGraphicFramePr>
        <p:xfrm>
          <a:off x="294481" y="1821205"/>
          <a:ext cx="8555038" cy="461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Title 1"/>
          <p:cNvSpPr>
            <a:spLocks/>
          </p:cNvSpPr>
          <p:nvPr/>
        </p:nvSpPr>
        <p:spPr bwMode="auto">
          <a:xfrm>
            <a:off x="6349" y="220797"/>
            <a:ext cx="72224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itchFamily="34" charset="0"/>
              </a:rPr>
              <a:t>Causality: Risks to public health and the IHR (2005)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itchFamily="34" charset="0"/>
              </a:rPr>
              <a:t> – WHO “all hazards approach” – </a:t>
            </a:r>
          </a:p>
          <a:p>
            <a:pPr lvl="0" algn="ctr"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©AS </a:t>
            </a:r>
            <a:r>
              <a:rPr lang="en-AU" sz="1800" b="1" dirty="0">
                <a:solidFill>
                  <a:srgbClr val="0070C0"/>
                </a:solidFill>
                <a:latin typeface="Calibri" pitchFamily="34" charset="0"/>
              </a:rPr>
              <a:t>from WHO lectures given on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IHR Training 2009 to 2013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B29AC1-F96D-4DBC-A3FD-192D04236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10" y="6558304"/>
            <a:ext cx="2651990" cy="29873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81650A-AFD7-EC7F-B297-57AA5C42AE4E}"/>
              </a:ext>
            </a:extLst>
          </p:cNvPr>
          <p:cNvSpPr/>
          <p:nvPr/>
        </p:nvSpPr>
        <p:spPr>
          <a:xfrm>
            <a:off x="3536950" y="1821205"/>
            <a:ext cx="2146300" cy="10934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836DE6-D882-314A-92E4-434A2EB7DA62}"/>
              </a:ext>
            </a:extLst>
          </p:cNvPr>
          <p:cNvSpPr/>
          <p:nvPr/>
        </p:nvSpPr>
        <p:spPr>
          <a:xfrm>
            <a:off x="6238170" y="3579531"/>
            <a:ext cx="2505779" cy="111946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C8BF55-35F2-EA68-BAC0-51B42060A630}"/>
              </a:ext>
            </a:extLst>
          </p:cNvPr>
          <p:cNvSpPr/>
          <p:nvPr/>
        </p:nvSpPr>
        <p:spPr>
          <a:xfrm>
            <a:off x="5712619" y="4989541"/>
            <a:ext cx="2505779" cy="111946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CC1CF0-AAF4-D16C-F723-2B9478B8C716}"/>
              </a:ext>
            </a:extLst>
          </p:cNvPr>
          <p:cNvSpPr/>
          <p:nvPr/>
        </p:nvSpPr>
        <p:spPr>
          <a:xfrm>
            <a:off x="3319110" y="5311835"/>
            <a:ext cx="2505779" cy="111946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FB6C4C-D324-A74A-8A88-647567390D84}"/>
              </a:ext>
            </a:extLst>
          </p:cNvPr>
          <p:cNvSpPr/>
          <p:nvPr/>
        </p:nvSpPr>
        <p:spPr>
          <a:xfrm>
            <a:off x="1479550" y="4989541"/>
            <a:ext cx="1839560" cy="103660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7BAF54-AB00-69CE-0FB4-3E2F4239FB43}"/>
              </a:ext>
            </a:extLst>
          </p:cNvPr>
          <p:cNvSpPr/>
          <p:nvPr/>
        </p:nvSpPr>
        <p:spPr>
          <a:xfrm>
            <a:off x="5861049" y="2040493"/>
            <a:ext cx="1839560" cy="103660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CFA5D-B1CC-DA59-85BB-60CA45F295BE}"/>
              </a:ext>
            </a:extLst>
          </p:cNvPr>
          <p:cNvSpPr txBox="1"/>
          <p:nvPr/>
        </p:nvSpPr>
        <p:spPr>
          <a:xfrm>
            <a:off x="5339864" y="1242202"/>
            <a:ext cx="1440965" cy="938719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0" lang="en-A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Biological agent:</a:t>
            </a: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virus? not isolated</a:t>
            </a: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Parasites</a:t>
            </a: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Bacteria </a:t>
            </a: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Non-biological</a:t>
            </a:r>
            <a:endParaRPr lang="en-CH" sz="105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9C06A-29B6-75D5-8430-3D0F11CE3A03}"/>
              </a:ext>
            </a:extLst>
          </p:cNvPr>
          <p:cNvSpPr txBox="1"/>
          <p:nvPr/>
        </p:nvSpPr>
        <p:spPr>
          <a:xfrm>
            <a:off x="7747396" y="5676329"/>
            <a:ext cx="1345804" cy="76944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0" lang="en-A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Nanotech</a:t>
            </a:r>
          </a:p>
          <a:p>
            <a:pPr marL="171450" indent="-171450">
              <a:buFontTx/>
              <a:buChar char="-"/>
            </a:pPr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Radiation</a:t>
            </a:r>
          </a:p>
          <a:p>
            <a:pPr marL="171450" indent="-171450">
              <a:buFontTx/>
              <a:buChar char="-"/>
            </a:pPr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ID, </a:t>
            </a:r>
            <a:r>
              <a:rPr lang="en-AU" sz="1100" b="1" dirty="0" err="1">
                <a:solidFill>
                  <a:srgbClr val="FF0000"/>
                </a:solidFill>
                <a:latin typeface="Calibri" pitchFamily="34" charset="0"/>
              </a:rPr>
              <a:t>simili</a:t>
            </a:r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 RFID</a:t>
            </a:r>
          </a:p>
          <a:p>
            <a:pPr marL="171450" indent="-171450">
              <a:buFontTx/>
              <a:buChar char="-"/>
            </a:pPr>
            <a:r>
              <a:rPr lang="en-AU" sz="1100" b="1" dirty="0" err="1">
                <a:solidFill>
                  <a:srgbClr val="FF0000"/>
                </a:solidFill>
                <a:latin typeface="Calibri" pitchFamily="34" charset="0"/>
              </a:rPr>
              <a:t>Oxyde</a:t>
            </a:r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 graphene</a:t>
            </a:r>
            <a:endParaRPr lang="en-CH" sz="11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EED35-5509-801D-77C5-756DC479EF06}"/>
              </a:ext>
            </a:extLst>
          </p:cNvPr>
          <p:cNvSpPr txBox="1"/>
          <p:nvPr/>
        </p:nvSpPr>
        <p:spPr>
          <a:xfrm>
            <a:off x="8172846" y="3180635"/>
            <a:ext cx="723503" cy="60016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0" lang="en-A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Metal:</a:t>
            </a:r>
          </a:p>
          <a:p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- Chrome</a:t>
            </a:r>
          </a:p>
          <a:p>
            <a:r>
              <a:rPr lang="en-AU" sz="1100" b="1" dirty="0">
                <a:solidFill>
                  <a:srgbClr val="FF0000"/>
                </a:solidFill>
                <a:latin typeface="Calibri" pitchFamily="34" charset="0"/>
              </a:rPr>
              <a:t>- Nickel</a:t>
            </a:r>
            <a:endParaRPr lang="en-CH" sz="11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2DD57-83E2-527D-6E6E-5EA9CE602B58}"/>
              </a:ext>
            </a:extLst>
          </p:cNvPr>
          <p:cNvSpPr txBox="1"/>
          <p:nvPr/>
        </p:nvSpPr>
        <p:spPr>
          <a:xfrm>
            <a:off x="226859" y="5478783"/>
            <a:ext cx="1574800" cy="123880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kumimoji="0" lang="en-AU" sz="1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Experimental Vaccine</a:t>
            </a:r>
          </a:p>
          <a:p>
            <a:r>
              <a:rPr lang="en-AU" sz="1100" b="1" u="sng" dirty="0">
                <a:solidFill>
                  <a:srgbClr val="FF0000"/>
                </a:solidFill>
                <a:latin typeface="Calibri" pitchFamily="34" charset="0"/>
              </a:rPr>
              <a:t>Evidence in 2022-23…</a:t>
            </a:r>
            <a:endParaRPr kumimoji="0" lang="en-AU" sz="1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Not safe</a:t>
            </a:r>
          </a:p>
          <a:p>
            <a:pPr marL="171450" indent="-171450">
              <a:buFontTx/>
              <a:buChar char="-"/>
            </a:pPr>
            <a:r>
              <a:rPr kumimoji="0" lang="en-AU" sz="105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Not efficient </a:t>
            </a:r>
            <a:endParaRPr lang="en-AU" sz="1050" b="1" dirty="0">
              <a:solidFill>
                <a:srgbClr val="FF0000"/>
              </a:solidFill>
              <a:latin typeface="Calibri" pitchFamily="34" charset="0"/>
            </a:endParaRPr>
          </a:p>
          <a:p>
            <a:pPr marL="171450" indent="-171450">
              <a:buFontTx/>
              <a:buChar char="-"/>
            </a:pPr>
            <a:r>
              <a:rPr kumimoji="0" lang="en-AU" sz="105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No immunity</a:t>
            </a:r>
          </a:p>
          <a:p>
            <a:pPr marL="171450" indent="-171450">
              <a:buFontTx/>
              <a:buChar char="-"/>
            </a:pPr>
            <a:r>
              <a:rPr lang="en-AU" sz="1050" b="1" dirty="0">
                <a:solidFill>
                  <a:srgbClr val="FF0000"/>
                </a:solidFill>
                <a:latin typeface="Calibri" pitchFamily="34" charset="0"/>
              </a:rPr>
              <a:t>High mortality and secondary effect</a:t>
            </a:r>
            <a:endParaRPr kumimoji="0" lang="en-AU" sz="105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0010C9-F14F-4404-31B3-2FF17A9796A9}"/>
              </a:ext>
            </a:extLst>
          </p:cNvPr>
          <p:cNvSpPr txBox="1"/>
          <p:nvPr/>
        </p:nvSpPr>
        <p:spPr>
          <a:xfrm>
            <a:off x="533400" y="3480717"/>
            <a:ext cx="3556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latin typeface="Calibri" pitchFamily="34" charset="0"/>
              </a:rPr>
              <a:t>? </a:t>
            </a:r>
            <a:endParaRPr lang="en-C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C80E5-AEDF-8041-3F10-F80C8DE6074F}"/>
              </a:ext>
            </a:extLst>
          </p:cNvPr>
          <p:cNvSpPr txBox="1"/>
          <p:nvPr/>
        </p:nvSpPr>
        <p:spPr>
          <a:xfrm>
            <a:off x="836459" y="1993634"/>
            <a:ext cx="3556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latin typeface="Calibri" pitchFamily="34" charset="0"/>
              </a:rPr>
              <a:t>? </a:t>
            </a:r>
            <a:endParaRPr lang="en-C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65AF65-1408-0F00-F866-CF8EDF6D95EA}"/>
              </a:ext>
            </a:extLst>
          </p:cNvPr>
          <p:cNvSpPr txBox="1"/>
          <p:nvPr/>
        </p:nvSpPr>
        <p:spPr>
          <a:xfrm>
            <a:off x="3617558" y="6249061"/>
            <a:ext cx="522641" cy="338554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  <a:latin typeface="Calibri" pitchFamily="34" charset="0"/>
              </a:rPr>
              <a:t>?!! 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4963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911225"/>
            <a:ext cx="8751888" cy="4525963"/>
          </a:xfrm>
        </p:spPr>
        <p:txBody>
          <a:bodyPr/>
          <a:lstStyle/>
          <a:p>
            <a:pPr eaLnBrk="1" hangingPunct="1"/>
            <a:r>
              <a:rPr lang="en-AU" sz="2000" dirty="0">
                <a:solidFill>
                  <a:schemeClr val="tx1"/>
                </a:solidFill>
              </a:rPr>
              <a:t>Shifting the epidemic curve to the left (the same principle applies to early detection and risk management of other hazards under the IHR)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22313" y="1814513"/>
            <a:ext cx="7594600" cy="4321175"/>
            <a:chOff x="455" y="1143"/>
            <a:chExt cx="4784" cy="2722"/>
          </a:xfrm>
        </p:grpSpPr>
        <p:pic>
          <p:nvPicPr>
            <p:cNvPr id="3277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" y="1595"/>
              <a:ext cx="4784" cy="2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973" y="1143"/>
              <a:ext cx="2630" cy="826"/>
            </a:xfrm>
            <a:prstGeom prst="rect">
              <a:avLst/>
            </a:prstGeom>
            <a:solidFill>
              <a:srgbClr val="BA660A"/>
            </a:solidFill>
            <a:ln>
              <a:noFill/>
            </a:ln>
            <a:effectLst>
              <a:outerShdw dist="30000" dir="5400000" rotWithShape="0">
                <a:srgbClr val="000000">
                  <a:alpha val="45000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cs typeface="Arial" charset="0"/>
                </a:rPr>
                <a:t>Early warning leading to early intervention prevents transmission and reduces negative public health impact of disease outbreaks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4613" y="321469"/>
            <a:ext cx="68405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81000" indent="-38100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WHO-IHR Management of public health risks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©AS </a:t>
            </a:r>
            <a:r>
              <a:rPr lang="en-AU" b="1" dirty="0">
                <a:solidFill>
                  <a:srgbClr val="0070C0"/>
                </a:solidFill>
                <a:latin typeface="Calibri" pitchFamily="34" charset="0"/>
              </a:rPr>
              <a:t>from WHO lectures given on </a:t>
            </a: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IHR Training 2009 to 2013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</a:endParaRPr>
          </a:p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9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ICULATE_PRESENTATION_ID" val="11030"/>
  <p:tag name="PUBLISH_TITLE" val="IHR-I-Course_template_draft_005_021109"/>
  <p:tag name="ARTICULATE_PUBLISH_PATH" val="C:\Documents and Settings\mennas\Desktop\IHR\IHR implementation course\Articulated"/>
  <p:tag name="ARTICULATE_LOGO" val="(None selected)"/>
  <p:tag name="ARTICULATE_PRESENTER" val="(None selected)"/>
  <p:tag name="ARTICULATE_LMS" val="0"/>
  <p:tag name="ARTICULATE_TEMPLATE" val="E-Learning Course (Single-level)"/>
  <p:tag name="LMS_PUBLISH" val="No"/>
  <p:tag name="LAUNCHINNEWWINDOW" val="0"/>
  <p:tag name="LASTPUBLISHED" val="C:\Documents and Settings\mennas\Desktop\IHR\IHR implementation course\Articulated\IHR-I-Course_template_draft_005_021109\player.html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27712</TotalTime>
  <Words>1622</Words>
  <Application>Microsoft Office PowerPoint</Application>
  <PresentationFormat>On-screen Show (4:3)</PresentationFormat>
  <Paragraphs>219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Verdana</vt:lpstr>
      <vt:lpstr>Wingdings</vt:lpstr>
      <vt:lpstr>Default Design</vt:lpstr>
      <vt:lpstr>1_Profile</vt:lpstr>
      <vt:lpstr>Picture</vt:lpstr>
      <vt:lpstr> Slides   Synthesis on WHO/UN situation and Epidemio-Political Challenges  for Ginger &amp; Peter Breggins   15 Feburary 2023    Dr Astrid Stuckelberger PD PhD MSc </vt:lpstr>
      <vt:lpstr>  Timeline Overview  2020 to 2023+  WHO/Govt World Emergency Law COVID-19/IHR</vt:lpstr>
      <vt:lpstr>Total Control Timeline 2023+  IHR Emergency Law …permanently declared in every country</vt:lpstr>
      <vt:lpstr>PowerPoint Presentation</vt:lpstr>
      <vt:lpstr>“HEALTH IN ALL POLICIES” WHO Key Training Manual to implement WHO in all UN agencies © from training given by Ilona Kickbusch (Treaty)  for WHO in 2015-2017 to international country trainers  </vt:lpstr>
      <vt:lpstr>PowerPoint Presentation</vt:lpstr>
      <vt:lpstr>  WHO/UN vs People of the World  International Health Regulation Pandemic Treaty = WHO Constitution hacking Sovereignty  </vt:lpstr>
      <vt:lpstr>PowerPoint Presentation</vt:lpstr>
      <vt:lpstr>PowerPoint Presentation</vt:lpstr>
      <vt:lpstr>What’s new between IHR 1969 to IHR update in 2005? Under Dr Gro-Harlem Brundltand, WHO Director-General first woman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mennas</dc:creator>
  <cp:lastModifiedBy>astrid.stuckelberger@gmail.com</cp:lastModifiedBy>
  <cp:revision>1040</cp:revision>
  <cp:lastPrinted>2023-02-13T23:26:04Z</cp:lastPrinted>
  <dcterms:created xsi:type="dcterms:W3CDTF">2010-02-28T23:58:26Z</dcterms:created>
  <dcterms:modified xsi:type="dcterms:W3CDTF">2023-02-13T23:38:49Z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IHR-I-Course_template_draft_007_041109</vt:lpwstr>
  </property>
</Properties>
</file>